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50"/>
  </p:notesMasterIdLst>
  <p:sldIdLst>
    <p:sldId id="282" r:id="rId6"/>
    <p:sldId id="274" r:id="rId7"/>
    <p:sldId id="378" r:id="rId8"/>
    <p:sldId id="295" r:id="rId9"/>
    <p:sldId id="375" r:id="rId10"/>
    <p:sldId id="374" r:id="rId11"/>
    <p:sldId id="377" r:id="rId12"/>
    <p:sldId id="301" r:id="rId13"/>
    <p:sldId id="307" r:id="rId14"/>
    <p:sldId id="376" r:id="rId15"/>
    <p:sldId id="259" r:id="rId16"/>
    <p:sldId id="379" r:id="rId17"/>
    <p:sldId id="390" r:id="rId18"/>
    <p:sldId id="391" r:id="rId19"/>
    <p:sldId id="383" r:id="rId20"/>
    <p:sldId id="409" r:id="rId21"/>
    <p:sldId id="435" r:id="rId22"/>
    <p:sldId id="393" r:id="rId23"/>
    <p:sldId id="396" r:id="rId24"/>
    <p:sldId id="397" r:id="rId25"/>
    <p:sldId id="398" r:id="rId26"/>
    <p:sldId id="399" r:id="rId27"/>
    <p:sldId id="400" r:id="rId28"/>
    <p:sldId id="401" r:id="rId29"/>
    <p:sldId id="402" r:id="rId30"/>
    <p:sldId id="404" r:id="rId31"/>
    <p:sldId id="403" r:id="rId32"/>
    <p:sldId id="405" r:id="rId33"/>
    <p:sldId id="406" r:id="rId34"/>
    <p:sldId id="407" r:id="rId35"/>
    <p:sldId id="408" r:id="rId36"/>
    <p:sldId id="385" r:id="rId37"/>
    <p:sldId id="288" r:id="rId38"/>
    <p:sldId id="434" r:id="rId39"/>
    <p:sldId id="289" r:id="rId40"/>
    <p:sldId id="413" r:id="rId41"/>
    <p:sldId id="420" r:id="rId42"/>
    <p:sldId id="389" r:id="rId43"/>
    <p:sldId id="429" r:id="rId44"/>
    <p:sldId id="430" r:id="rId45"/>
    <p:sldId id="431" r:id="rId46"/>
    <p:sldId id="432" r:id="rId47"/>
    <p:sldId id="433" r:id="rId48"/>
    <p:sldId id="276" r:id="rId4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4F03DD-4E07-D7C2-9B36-5C262ED0D1D9}" name="hyklova" initials="h" userId="S::hyklova@jrd.cz::9ccf58c7-54f1-46e6-b4bf-8972252a84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78" d="100"/>
          <a:sy n="78" d="100"/>
        </p:scale>
        <p:origin x="79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C:\Users\dradjapova\Downloads\Kopie%20-%20spokojenost%20z&#225;kazn&#237;k&#367;_graf_2016-2024.xlsx" TargetMode="Externa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7.7114917081224005E-2"/>
          <c:w val="0.9682379304135571"/>
          <c:h val="0.77059762711395563"/>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0- velmi nespokojen</c:v>
                </c:pt>
                <c:pt idx="1">
                  <c:v>1- nespokojen</c:v>
                </c:pt>
                <c:pt idx="2">
                  <c:v>2- spíše nespokojen</c:v>
                </c:pt>
                <c:pt idx="3">
                  <c:v>3- spíše spokojen</c:v>
                </c:pt>
                <c:pt idx="4">
                  <c:v>4- spokojen</c:v>
                </c:pt>
                <c:pt idx="5">
                  <c:v>5- velmi spokojen</c:v>
                </c:pt>
              </c:strCache>
            </c:strRef>
          </c:cat>
          <c:val>
            <c:numRef>
              <c:f>List1!$B$2:$B$7</c:f>
              <c:numCache>
                <c:formatCode>0%</c:formatCode>
                <c:ptCount val="6"/>
                <c:pt idx="0">
                  <c:v>0</c:v>
                </c:pt>
                <c:pt idx="1">
                  <c:v>0</c:v>
                </c:pt>
                <c:pt idx="2">
                  <c:v>0</c:v>
                </c:pt>
                <c:pt idx="3">
                  <c:v>0.01</c:v>
                </c:pt>
                <c:pt idx="4">
                  <c:v>0.03</c:v>
                </c:pt>
                <c:pt idx="5">
                  <c:v>0.96</c:v>
                </c:pt>
              </c:numCache>
            </c:numRef>
          </c:val>
          <c:extLst>
            <c:ext xmlns:c16="http://schemas.microsoft.com/office/drawing/2014/chart" uri="{C3380CC4-5D6E-409C-BE32-E72D297353CC}">
              <c16:uniqueId val="{00000000-B9C0-44D6-B1EE-52F25EA6B38C}"/>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18"/>
        </a:defRPr>
      </a:pPr>
      <a:endParaRPr lang="cs-CZ"/>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r>
              <a:rPr lang="pl-PL" b="1" dirty="0"/>
              <a:t>Jednoduchost a intuitivnost ovládání technologií</a:t>
            </a:r>
            <a:endParaRPr lang="cs-CZ" b="1" dirty="0"/>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1.2863869105356722E-2"/>
          <c:y val="0.14807049510910011"/>
          <c:w val="0.9682379304135571"/>
          <c:h val="0.63919416921001415"/>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0.08</c:v>
                </c:pt>
                <c:pt idx="1">
                  <c:v>0.14000000000000001</c:v>
                </c:pt>
                <c:pt idx="2">
                  <c:v>0.22</c:v>
                </c:pt>
                <c:pt idx="3">
                  <c:v>0.31</c:v>
                </c:pt>
                <c:pt idx="4">
                  <c:v>0.25</c:v>
                </c:pt>
              </c:numCache>
            </c:numRef>
          </c:val>
          <c:extLst>
            <c:ext xmlns:c16="http://schemas.microsoft.com/office/drawing/2014/chart" uri="{C3380CC4-5D6E-409C-BE32-E72D297353CC}">
              <c16:uniqueId val="{00000000-9E59-4641-8E84-A7D622598475}"/>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sz="1600">
          <a:latin typeface="Raleway" pitchFamily="2" charset="-18"/>
        </a:defRPr>
      </a:pPr>
      <a:endParaRPr lang="cs-CZ"/>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r>
              <a:rPr lang="pl-PL" b="1"/>
              <a:t>Srozumitelnost informací o používání technologií</a:t>
            </a:r>
            <a:endParaRPr lang="cs-CZ" b="1"/>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1.2863869105356722E-2"/>
          <c:y val="0.14807049510910011"/>
          <c:w val="0.9682379304135571"/>
          <c:h val="0.63919416921001415"/>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0.14000000000000001</c:v>
                </c:pt>
                <c:pt idx="1">
                  <c:v>0.1</c:v>
                </c:pt>
                <c:pt idx="2">
                  <c:v>0.22</c:v>
                </c:pt>
                <c:pt idx="3">
                  <c:v>0.3</c:v>
                </c:pt>
                <c:pt idx="4">
                  <c:v>0.25</c:v>
                </c:pt>
              </c:numCache>
            </c:numRef>
          </c:val>
          <c:extLst>
            <c:ext xmlns:c16="http://schemas.microsoft.com/office/drawing/2014/chart" uri="{C3380CC4-5D6E-409C-BE32-E72D297353CC}">
              <c16:uniqueId val="{00000000-EA99-4852-A995-ED75475BBA3C}"/>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sz="1600">
          <a:latin typeface="Raleway" pitchFamily="2" charset="-18"/>
        </a:defRPr>
      </a:pPr>
      <a:endParaRPr lang="cs-CZ"/>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7.7114917081224005E-2"/>
          <c:w val="0.9682379304135571"/>
          <c:h val="0.77059762711395563"/>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0.06</c:v>
                </c:pt>
                <c:pt idx="1">
                  <c:v>0.09</c:v>
                </c:pt>
                <c:pt idx="2">
                  <c:v>0.13</c:v>
                </c:pt>
                <c:pt idx="3">
                  <c:v>0.28999999999999998</c:v>
                </c:pt>
                <c:pt idx="4">
                  <c:v>0.43</c:v>
                </c:pt>
              </c:numCache>
            </c:numRef>
          </c:val>
          <c:extLst>
            <c:ext xmlns:c16="http://schemas.microsoft.com/office/drawing/2014/chart" uri="{C3380CC4-5D6E-409C-BE32-E72D297353CC}">
              <c16:uniqueId val="{00000000-86F1-4AF6-9E07-BD9C2D8569EE}"/>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r>
              <a:rPr lang="pl-PL" b="1"/>
              <a:t>Společné prostory</a:t>
            </a:r>
            <a:endParaRPr lang="cs-CZ" b="1"/>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1.2863869105356722E-2"/>
          <c:y val="0.14807049510910011"/>
          <c:w val="0.9682379304135571"/>
          <c:h val="0.63919416921001415"/>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7.0000000000000007E-2</c:v>
                </c:pt>
                <c:pt idx="1">
                  <c:v>0.11</c:v>
                </c:pt>
                <c:pt idx="2">
                  <c:v>0.14000000000000001</c:v>
                </c:pt>
                <c:pt idx="3">
                  <c:v>0.23</c:v>
                </c:pt>
                <c:pt idx="4">
                  <c:v>0.46</c:v>
                </c:pt>
              </c:numCache>
            </c:numRef>
          </c:val>
          <c:extLst>
            <c:ext xmlns:c16="http://schemas.microsoft.com/office/drawing/2014/chart" uri="{C3380CC4-5D6E-409C-BE32-E72D297353CC}">
              <c16:uniqueId val="{00000000-08E2-446E-98A1-965B34C9F1B0}"/>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sz="1600">
          <a:latin typeface="Raleway" pitchFamily="2" charset="-18"/>
        </a:defRPr>
      </a:pPr>
      <a:endParaRPr lang="cs-CZ"/>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r>
              <a:rPr lang="pl-PL" b="1"/>
              <a:t>Služby správce</a:t>
            </a:r>
            <a:endParaRPr lang="cs-CZ" b="1"/>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1.2863869105356722E-2"/>
          <c:y val="0.14807049510910011"/>
          <c:w val="0.9682379304135571"/>
          <c:h val="0.63919416921001415"/>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68E7-4CC3-9BC7-F002C5D9D8A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8E7-4CC3-9BC7-F002C5D9D8A7}"/>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0.28999999999999998</c:v>
                </c:pt>
                <c:pt idx="1">
                  <c:v>0.11</c:v>
                </c:pt>
                <c:pt idx="2">
                  <c:v>0.22</c:v>
                </c:pt>
                <c:pt idx="3">
                  <c:v>0.21</c:v>
                </c:pt>
                <c:pt idx="4">
                  <c:v>0.16</c:v>
                </c:pt>
              </c:numCache>
            </c:numRef>
          </c:val>
          <c:extLst>
            <c:ext xmlns:c16="http://schemas.microsoft.com/office/drawing/2014/chart" uri="{C3380CC4-5D6E-409C-BE32-E72D297353CC}">
              <c16:uniqueId val="{00000004-68E7-4CC3-9BC7-F002C5D9D8A7}"/>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sz="1600">
          <a:latin typeface="Raleway" pitchFamily="2" charset="-18"/>
        </a:defRPr>
      </a:pPr>
      <a:endParaRPr lang="cs-CZ"/>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7.7114917081224005E-2"/>
          <c:w val="0.9682379304135571"/>
          <c:h val="0.77059762711395563"/>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0.12</c:v>
                </c:pt>
                <c:pt idx="1">
                  <c:v>0.1</c:v>
                </c:pt>
                <c:pt idx="2">
                  <c:v>0.2</c:v>
                </c:pt>
                <c:pt idx="3">
                  <c:v>0.23</c:v>
                </c:pt>
                <c:pt idx="4">
                  <c:v>0.35</c:v>
                </c:pt>
              </c:numCache>
            </c:numRef>
          </c:val>
          <c:extLst>
            <c:ext xmlns:c16="http://schemas.microsoft.com/office/drawing/2014/chart" uri="{C3380CC4-5D6E-409C-BE32-E72D297353CC}">
              <c16:uniqueId val="{00000000-4451-4765-86D1-5ABEF3E85414}"/>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aleway" pitchFamily="2" charset="-18"/>
                <a:ea typeface="+mn-ea"/>
                <a:cs typeface="+mn-cs"/>
              </a:defRPr>
            </a:pPr>
            <a:r>
              <a:rPr lang="cs-CZ" sz="2000" b="1" noProof="0" dirty="0">
                <a:solidFill>
                  <a:schemeClr val="tx1"/>
                </a:solidFill>
                <a:latin typeface="+mn-lt"/>
              </a:rPr>
              <a:t>Bydlení má pozitivní vliv na zdraví</a:t>
            </a:r>
          </a:p>
        </c:rich>
      </c:tx>
      <c:layout>
        <c:manualLayout>
          <c:xMode val="edge"/>
          <c:yMode val="edge"/>
          <c:x val="0.1680621260787915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0.17046616793402225"/>
          <c:y val="0.17061556982201517"/>
          <c:w val="0.63026442864098209"/>
          <c:h val="0.81488118720217195"/>
        </c:manualLayout>
      </c:layout>
      <c:doughnutChart>
        <c:varyColors val="1"/>
        <c:ser>
          <c:idx val="0"/>
          <c:order val="0"/>
          <c:tx>
            <c:strRef>
              <c:f>List1!$B$1</c:f>
              <c:strCache>
                <c:ptCount val="1"/>
                <c:pt idx="0">
                  <c:v>bude dále jednat či sledovat</c:v>
                </c:pt>
              </c:strCache>
            </c:strRef>
          </c:tx>
          <c:dPt>
            <c:idx val="0"/>
            <c:bubble3D val="0"/>
            <c:explosion val="6"/>
            <c:spPr>
              <a:solidFill>
                <a:srgbClr val="1D4423"/>
              </a:solidFill>
              <a:ln w="19050">
                <a:solidFill>
                  <a:schemeClr val="lt1"/>
                </a:solidFill>
              </a:ln>
              <a:effectLst/>
            </c:spPr>
            <c:extLst>
              <c:ext xmlns:c16="http://schemas.microsoft.com/office/drawing/2014/chart" uri="{C3380CC4-5D6E-409C-BE32-E72D297353CC}">
                <c16:uniqueId val="{00000001-7137-4B01-94E5-C86DCE43E00D}"/>
              </c:ext>
            </c:extLst>
          </c:dPt>
          <c:dPt>
            <c:idx val="1"/>
            <c:bubble3D val="0"/>
            <c:explosion val="1"/>
            <c:spPr>
              <a:solidFill>
                <a:schemeClr val="bg1">
                  <a:lumMod val="50000"/>
                </a:schemeClr>
              </a:solidFill>
              <a:ln w="19050">
                <a:solidFill>
                  <a:schemeClr val="lt1"/>
                </a:solidFill>
              </a:ln>
              <a:effectLst/>
            </c:spPr>
            <c:extLst>
              <c:ext xmlns:c16="http://schemas.microsoft.com/office/drawing/2014/chart" uri="{C3380CC4-5D6E-409C-BE32-E72D297353CC}">
                <c16:uniqueId val="{00000003-7137-4B01-94E5-C86DCE43E00D}"/>
              </c:ext>
            </c:extLst>
          </c:dPt>
          <c:dLbls>
            <c:dLbl>
              <c:idx val="1"/>
              <c:layout>
                <c:manualLayout>
                  <c:x val="2.2852890008860445E-3"/>
                  <c:y val="7.489006786691268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137-4B01-94E5-C86DCE43E00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Raleway" pitchFamily="2" charset="-18"/>
                    <a:ea typeface="+mn-ea"/>
                    <a:cs typeface="+mn-cs"/>
                  </a:defRPr>
                </a:pPr>
                <a:endParaRPr lang="cs-CZ"/>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List1!$A$2:$A$3</c:f>
              <c:strCache>
                <c:ptCount val="2"/>
                <c:pt idx="0">
                  <c:v>Ano</c:v>
                </c:pt>
                <c:pt idx="1">
                  <c:v>Ne</c:v>
                </c:pt>
              </c:strCache>
            </c:strRef>
          </c:cat>
          <c:val>
            <c:numRef>
              <c:f>List1!$B$2:$B$3</c:f>
              <c:numCache>
                <c:formatCode>0%</c:formatCode>
                <c:ptCount val="2"/>
                <c:pt idx="0">
                  <c:v>0.67</c:v>
                </c:pt>
                <c:pt idx="1">
                  <c:v>0.33</c:v>
                </c:pt>
              </c:numCache>
            </c:numRef>
          </c:val>
          <c:extLst>
            <c:ext xmlns:c16="http://schemas.microsoft.com/office/drawing/2014/chart" uri="{C3380CC4-5D6E-409C-BE32-E72D297353CC}">
              <c16:uniqueId val="{00000004-7137-4B01-94E5-C86DCE43E00D}"/>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064553953177662E-2"/>
          <c:y val="2.3918065406655392E-2"/>
          <c:w val="0.9682379304135571"/>
          <c:h val="0.8177234097747037"/>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Pt>
            <c:idx val="3"/>
            <c:invertIfNegative val="0"/>
            <c:bubble3D val="0"/>
            <c:spPr>
              <a:solidFill>
                <a:schemeClr val="accent5">
                  <a:lumMod val="50000"/>
                  <a:lumOff val="50000"/>
                </a:schemeClr>
              </a:solidFill>
              <a:ln>
                <a:noFill/>
              </a:ln>
              <a:effectLst/>
            </c:spPr>
            <c:extLst>
              <c:ext xmlns:c16="http://schemas.microsoft.com/office/drawing/2014/chart" uri="{C3380CC4-5D6E-409C-BE32-E72D297353CC}">
                <c16:uniqueId val="{00000000-B46B-4566-A0ED-110BB0524B42}"/>
              </c:ext>
            </c:extLst>
          </c:dPt>
          <c:dPt>
            <c:idx val="4"/>
            <c:invertIfNegative val="0"/>
            <c:bubble3D val="0"/>
            <c:spPr>
              <a:solidFill>
                <a:schemeClr val="accent5">
                  <a:lumMod val="50000"/>
                  <a:lumOff val="50000"/>
                </a:schemeClr>
              </a:solidFill>
              <a:ln>
                <a:noFill/>
              </a:ln>
              <a:effectLst/>
            </c:spPr>
            <c:extLst>
              <c:ext xmlns:c16="http://schemas.microsoft.com/office/drawing/2014/chart" uri="{C3380CC4-5D6E-409C-BE32-E72D297353CC}">
                <c16:uniqueId val="{00000001-B46B-4566-A0ED-110BB0524B42}"/>
              </c:ext>
            </c:extLst>
          </c:dPt>
          <c:dPt>
            <c:idx val="5"/>
            <c:invertIfNegative val="0"/>
            <c:bubble3D val="0"/>
            <c:spPr>
              <a:solidFill>
                <a:schemeClr val="accent5">
                  <a:lumMod val="50000"/>
                  <a:lumOff val="50000"/>
                </a:schemeClr>
              </a:solidFill>
              <a:ln>
                <a:noFill/>
              </a:ln>
              <a:effectLst/>
            </c:spPr>
            <c:extLst>
              <c:ext xmlns:c16="http://schemas.microsoft.com/office/drawing/2014/chart" uri="{C3380CC4-5D6E-409C-BE32-E72D297353CC}">
                <c16:uniqueId val="{00000002-B46B-4566-A0ED-110BB0524B42}"/>
              </c:ext>
            </c:extLst>
          </c:dPt>
          <c:dLbls>
            <c:spPr>
              <a:noFill/>
              <a:ln>
                <a:noFill/>
              </a:ln>
              <a:effectLst/>
            </c:spPr>
            <c:txPr>
              <a:bodyPr rot="0" spcFirstLastPara="1" vertOverflow="ellipsis" vert="horz" wrap="square" anchor="ctr" anchorCtr="1"/>
              <a:lstStyle/>
              <a:p>
                <a:pPr>
                  <a:defRPr sz="2400" b="1"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světlý byt</c:v>
                </c:pt>
                <c:pt idx="1">
                  <c:v>byt v dobré lokalitě</c:v>
                </c:pt>
                <c:pt idx="2">
                  <c:v>dobře dispozičně řešený byt</c:v>
                </c:pt>
                <c:pt idx="3">
                  <c:v>stále čerstvý vzduch v bytě</c:v>
                </c:pt>
                <c:pt idx="4">
                  <c:v>stále příjemné klima v bytě</c:v>
                </c:pt>
                <c:pt idx="5">
                  <c:v>tichý byt</c:v>
                </c:pt>
              </c:strCache>
            </c:strRef>
          </c:cat>
          <c:val>
            <c:numRef>
              <c:f>List1!$B$2:$B$7</c:f>
              <c:numCache>
                <c:formatCode>0%</c:formatCode>
                <c:ptCount val="6"/>
                <c:pt idx="0">
                  <c:v>0.72</c:v>
                </c:pt>
                <c:pt idx="1">
                  <c:v>0.63</c:v>
                </c:pt>
                <c:pt idx="2">
                  <c:v>0.62</c:v>
                </c:pt>
                <c:pt idx="3">
                  <c:v>0.44999999999999996</c:v>
                </c:pt>
                <c:pt idx="4">
                  <c:v>0.44</c:v>
                </c:pt>
                <c:pt idx="5">
                  <c:v>0.42000000000000004</c:v>
                </c:pt>
              </c:numCache>
            </c:numRef>
          </c:val>
          <c:extLst>
            <c:ext xmlns:c16="http://schemas.microsoft.com/office/drawing/2014/chart" uri="{C3380CC4-5D6E-409C-BE32-E72D297353CC}">
              <c16:uniqueId val="{00000000-2347-4B71-9935-149006EA9F63}"/>
            </c:ext>
          </c:extLst>
        </c:ser>
        <c:dLbls>
          <c:showLegendKey val="0"/>
          <c:showVal val="0"/>
          <c:showCatName val="0"/>
          <c:showSerName val="0"/>
          <c:showPercent val="0"/>
          <c:showBubbleSize val="0"/>
        </c:dLbls>
        <c:gapWidth val="1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Raleway" pitchFamily="2" charset="-18"/>
                <a:ea typeface="+mn-ea"/>
                <a:cs typeface="+mn-cs"/>
              </a:defRPr>
            </a:pPr>
            <a:r>
              <a:rPr lang="cs-CZ"/>
              <a:t>Spokojenost klientů na škále 0 - 10</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lineChart>
        <c:grouping val="stacked"/>
        <c:varyColors val="0"/>
        <c:ser>
          <c:idx val="0"/>
          <c:order val="0"/>
          <c:tx>
            <c:strRef>
              <c:f>List1!$D$3</c:f>
              <c:strCache>
                <c:ptCount val="1"/>
                <c:pt idx="0">
                  <c:v>CELKOVÉ</c:v>
                </c:pt>
              </c:strCache>
            </c:strRef>
          </c:tx>
          <c:spPr>
            <a:ln w="28575" cap="rnd">
              <a:solidFill>
                <a:schemeClr val="accent6">
                  <a:lumMod val="50000"/>
                </a:schemeClr>
              </a:solidFill>
              <a:round/>
            </a:ln>
            <a:effectLst/>
          </c:spPr>
          <c:marker>
            <c:symbol val="circle"/>
            <c:size val="11"/>
            <c:spPr>
              <a:solidFill>
                <a:schemeClr val="accent6">
                  <a:lumMod val="50000"/>
                </a:schemeClr>
              </a:solidFill>
              <a:ln w="9525">
                <a:solidFill>
                  <a:schemeClr val="accent6">
                    <a:lumMod val="50000"/>
                  </a:schemeClr>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List1!$C$4:$C$10</c:f>
              <c:numCache>
                <c:formatCode>General</c:formatCode>
                <c:ptCount val="7"/>
                <c:pt idx="0">
                  <c:v>2016</c:v>
                </c:pt>
                <c:pt idx="1">
                  <c:v>2017</c:v>
                </c:pt>
                <c:pt idx="2">
                  <c:v>2018</c:v>
                </c:pt>
                <c:pt idx="3">
                  <c:v>2019</c:v>
                </c:pt>
                <c:pt idx="4">
                  <c:v>2020</c:v>
                </c:pt>
                <c:pt idx="5">
                  <c:v>2021</c:v>
                </c:pt>
                <c:pt idx="6">
                  <c:v>2023</c:v>
                </c:pt>
              </c:numCache>
            </c:numRef>
          </c:cat>
          <c:val>
            <c:numRef>
              <c:f>List1!$D$4:$D$10</c:f>
              <c:numCache>
                <c:formatCode>General</c:formatCode>
                <c:ptCount val="7"/>
                <c:pt idx="0">
                  <c:v>7.3</c:v>
                </c:pt>
                <c:pt idx="1">
                  <c:v>9.4</c:v>
                </c:pt>
                <c:pt idx="2">
                  <c:v>8.8000000000000007</c:v>
                </c:pt>
                <c:pt idx="3">
                  <c:v>8.9</c:v>
                </c:pt>
                <c:pt idx="4">
                  <c:v>8.1999999999999993</c:v>
                </c:pt>
                <c:pt idx="5">
                  <c:v>8.1</c:v>
                </c:pt>
                <c:pt idx="6">
                  <c:v>9.8000000000000007</c:v>
                </c:pt>
              </c:numCache>
            </c:numRef>
          </c:val>
          <c:smooth val="0"/>
          <c:extLst>
            <c:ext xmlns:c16="http://schemas.microsoft.com/office/drawing/2014/chart" uri="{C3380CC4-5D6E-409C-BE32-E72D297353CC}">
              <c16:uniqueId val="{00000000-880D-4883-81B7-CA31B291506D}"/>
            </c:ext>
          </c:extLst>
        </c:ser>
        <c:ser>
          <c:idx val="1"/>
          <c:order val="1"/>
          <c:tx>
            <c:strRef>
              <c:f>List1!$E$3</c:f>
              <c:strCache>
                <c:ptCount val="1"/>
                <c:pt idx="0">
                  <c:v>MAKLÉŘ</c:v>
                </c:pt>
              </c:strCache>
            </c:strRef>
          </c:tx>
          <c:spPr>
            <a:ln w="28575" cap="rnd">
              <a:solidFill>
                <a:schemeClr val="accent6">
                  <a:lumMod val="60000"/>
                  <a:lumOff val="40000"/>
                </a:schemeClr>
              </a:solidFill>
              <a:round/>
            </a:ln>
            <a:effectLst/>
          </c:spPr>
          <c:marker>
            <c:symbol val="circle"/>
            <c:size val="14"/>
            <c:spPr>
              <a:solidFill>
                <a:schemeClr val="accent6">
                  <a:lumMod val="60000"/>
                  <a:lumOff val="40000"/>
                </a:schemeClr>
              </a:solidFill>
              <a:ln w="9525">
                <a:solidFill>
                  <a:schemeClr val="accent6">
                    <a:lumMod val="60000"/>
                    <a:lumOff val="40000"/>
                  </a:schemeClr>
                </a:solidFill>
              </a:ln>
              <a:effectLst/>
            </c:spPr>
          </c:marker>
          <c:dLbls>
            <c:dLbl>
              <c:idx val="6"/>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extLst>
                <c:ext xmlns:c16="http://schemas.microsoft.com/office/drawing/2014/chart" uri="{C3380CC4-5D6E-409C-BE32-E72D297353CC}">
                  <c16:uniqueId val="{00000002-BACA-400A-897A-257D6C350A88}"/>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List1!$C$4:$C$10</c:f>
              <c:numCache>
                <c:formatCode>General</c:formatCode>
                <c:ptCount val="7"/>
                <c:pt idx="0">
                  <c:v>2016</c:v>
                </c:pt>
                <c:pt idx="1">
                  <c:v>2017</c:v>
                </c:pt>
                <c:pt idx="2">
                  <c:v>2018</c:v>
                </c:pt>
                <c:pt idx="3">
                  <c:v>2019</c:v>
                </c:pt>
                <c:pt idx="4">
                  <c:v>2020</c:v>
                </c:pt>
                <c:pt idx="5">
                  <c:v>2021</c:v>
                </c:pt>
                <c:pt idx="6">
                  <c:v>2023</c:v>
                </c:pt>
              </c:numCache>
            </c:numRef>
          </c:cat>
          <c:val>
            <c:numRef>
              <c:f>List1!$E$4:$E$10</c:f>
              <c:numCache>
                <c:formatCode>General</c:formatCode>
                <c:ptCount val="7"/>
                <c:pt idx="0">
                  <c:v>8.1</c:v>
                </c:pt>
                <c:pt idx="1">
                  <c:v>9.5</c:v>
                </c:pt>
                <c:pt idx="2">
                  <c:v>9.4</c:v>
                </c:pt>
                <c:pt idx="3">
                  <c:v>9.1</c:v>
                </c:pt>
                <c:pt idx="4">
                  <c:v>8.1999999999999993</c:v>
                </c:pt>
                <c:pt idx="5">
                  <c:v>8.5</c:v>
                </c:pt>
                <c:pt idx="6">
                  <c:v>9.8000000000000007</c:v>
                </c:pt>
              </c:numCache>
            </c:numRef>
          </c:val>
          <c:smooth val="0"/>
          <c:extLst>
            <c:ext xmlns:c16="http://schemas.microsoft.com/office/drawing/2014/chart" uri="{C3380CC4-5D6E-409C-BE32-E72D297353CC}">
              <c16:uniqueId val="{00000001-880D-4883-81B7-CA31B291506D}"/>
            </c:ext>
          </c:extLst>
        </c:ser>
        <c:ser>
          <c:idx val="2"/>
          <c:order val="2"/>
          <c:tx>
            <c:strRef>
              <c:f>List1!$F$3</c:f>
              <c:strCache>
                <c:ptCount val="1"/>
                <c:pt idx="0">
                  <c:v>OSTATNÍ OSOBY</c:v>
                </c:pt>
              </c:strCache>
            </c:strRef>
          </c:tx>
          <c:spPr>
            <a:ln w="28575" cap="rnd">
              <a:solidFill>
                <a:schemeClr val="bg1">
                  <a:lumMod val="75000"/>
                </a:schemeClr>
              </a:solidFill>
              <a:round/>
            </a:ln>
            <a:effectLst/>
          </c:spPr>
          <c:marker>
            <c:symbol val="circle"/>
            <c:size val="11"/>
            <c:spPr>
              <a:solidFill>
                <a:schemeClr val="bg1">
                  <a:lumMod val="75000"/>
                </a:schemeClr>
              </a:solidFill>
              <a:ln w="9525">
                <a:solidFill>
                  <a:schemeClr val="bg1">
                    <a:lumMod val="75000"/>
                  </a:schemeClr>
                </a:solidFill>
              </a:ln>
              <a:effectLst/>
            </c:spPr>
          </c:marker>
          <c:dLbls>
            <c:dLbl>
              <c:idx val="6"/>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Raleway" pitchFamily="2" charset="-18"/>
                      <a:ea typeface="+mn-ea"/>
                      <a:cs typeface="+mn-cs"/>
                    </a:defRPr>
                  </a:pPr>
                  <a:endParaRPr lang="cs-CZ"/>
                </a:p>
              </c:txPr>
              <c:dLblPos val="t"/>
              <c:showLegendKey val="0"/>
              <c:showVal val="1"/>
              <c:showCatName val="0"/>
              <c:showSerName val="0"/>
              <c:showPercent val="0"/>
              <c:showBubbleSize val="0"/>
              <c:extLst>
                <c:ext xmlns:c16="http://schemas.microsoft.com/office/drawing/2014/chart" uri="{C3380CC4-5D6E-409C-BE32-E72D297353CC}">
                  <c16:uniqueId val="{00000001-BACA-400A-897A-257D6C350A88}"/>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List1!$C$4:$C$10</c:f>
              <c:numCache>
                <c:formatCode>General</c:formatCode>
                <c:ptCount val="7"/>
                <c:pt idx="0">
                  <c:v>2016</c:v>
                </c:pt>
                <c:pt idx="1">
                  <c:v>2017</c:v>
                </c:pt>
                <c:pt idx="2">
                  <c:v>2018</c:v>
                </c:pt>
                <c:pt idx="3">
                  <c:v>2019</c:v>
                </c:pt>
                <c:pt idx="4">
                  <c:v>2020</c:v>
                </c:pt>
                <c:pt idx="5">
                  <c:v>2021</c:v>
                </c:pt>
                <c:pt idx="6">
                  <c:v>2023</c:v>
                </c:pt>
              </c:numCache>
            </c:numRef>
          </c:cat>
          <c:val>
            <c:numRef>
              <c:f>List1!$F$4:$F$10</c:f>
              <c:numCache>
                <c:formatCode>0.0</c:formatCode>
                <c:ptCount val="7"/>
                <c:pt idx="0" formatCode="General">
                  <c:v>7.3</c:v>
                </c:pt>
                <c:pt idx="1">
                  <c:v>8</c:v>
                </c:pt>
                <c:pt idx="2" formatCode="General">
                  <c:v>8.9</c:v>
                </c:pt>
                <c:pt idx="3" formatCode="General">
                  <c:v>8.5</c:v>
                </c:pt>
                <c:pt idx="4">
                  <c:v>7</c:v>
                </c:pt>
                <c:pt idx="5" formatCode="General">
                  <c:v>7.5</c:v>
                </c:pt>
                <c:pt idx="6" formatCode="General">
                  <c:v>8.5</c:v>
                </c:pt>
              </c:numCache>
            </c:numRef>
          </c:val>
          <c:smooth val="0"/>
          <c:extLst>
            <c:ext xmlns:c16="http://schemas.microsoft.com/office/drawing/2014/chart" uri="{C3380CC4-5D6E-409C-BE32-E72D297353CC}">
              <c16:uniqueId val="{00000002-880D-4883-81B7-CA31B291506D}"/>
            </c:ext>
          </c:extLst>
        </c:ser>
        <c:ser>
          <c:idx val="3"/>
          <c:order val="3"/>
          <c:tx>
            <c:strRef>
              <c:f>List1!$G$3</c:f>
              <c:strCache>
                <c:ptCount val="1"/>
                <c:pt idx="0">
                  <c:v>DOPORUČENÍ OSTATNÍM</c:v>
                </c:pt>
              </c:strCache>
            </c:strRef>
          </c:tx>
          <c:spPr>
            <a:ln w="28575" cap="rnd">
              <a:solidFill>
                <a:schemeClr val="accent6">
                  <a:lumMod val="50000"/>
                </a:schemeClr>
              </a:solidFill>
              <a:round/>
            </a:ln>
            <a:effectLst/>
          </c:spPr>
          <c:marker>
            <c:symbol val="square"/>
            <c:size val="11"/>
            <c:spPr>
              <a:solidFill>
                <a:schemeClr val="bg2">
                  <a:lumMod val="50000"/>
                </a:schemeClr>
              </a:solidFill>
              <a:ln w="9525">
                <a:solidFill>
                  <a:schemeClr val="accent6">
                    <a:lumMod val="50000"/>
                  </a:schemeClr>
                </a:solidFill>
              </a:ln>
              <a:effectLst/>
            </c:spPr>
          </c:marker>
          <c:dLbls>
            <c:dLbl>
              <c:idx val="6"/>
              <c:spPr>
                <a:noFill/>
                <a:ln>
                  <a:noFill/>
                </a:ln>
                <a:effectLst/>
              </c:spPr>
              <c:txPr>
                <a:bodyPr rot="0" spcFirstLastPara="1" vertOverflow="ellipsis" vert="horz" wrap="square" anchor="ctr" anchorCtr="1"/>
                <a:lstStyle/>
                <a:p>
                  <a:pPr>
                    <a:defRPr sz="2400" b="1" i="0" u="none" strike="noStrike" kern="1200" baseline="0">
                      <a:solidFill>
                        <a:schemeClr val="tx1">
                          <a:lumMod val="75000"/>
                          <a:lumOff val="25000"/>
                        </a:schemeClr>
                      </a:solidFill>
                      <a:latin typeface="Raleway" pitchFamily="2" charset="-18"/>
                      <a:ea typeface="+mn-ea"/>
                      <a:cs typeface="+mn-cs"/>
                    </a:defRPr>
                  </a:pPr>
                  <a:endParaRPr lang="cs-CZ"/>
                </a:p>
              </c:txPr>
              <c:dLblPos val="t"/>
              <c:showLegendKey val="0"/>
              <c:showVal val="1"/>
              <c:showCatName val="0"/>
              <c:showSerName val="0"/>
              <c:showPercent val="0"/>
              <c:showBubbleSize val="0"/>
              <c:extLst>
                <c:ext xmlns:c16="http://schemas.microsoft.com/office/drawing/2014/chart" uri="{C3380CC4-5D6E-409C-BE32-E72D297353CC}">
                  <c16:uniqueId val="{00000000-BACA-400A-897A-257D6C350A88}"/>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List1!$C$4:$C$10</c:f>
              <c:numCache>
                <c:formatCode>General</c:formatCode>
                <c:ptCount val="7"/>
                <c:pt idx="0">
                  <c:v>2016</c:v>
                </c:pt>
                <c:pt idx="1">
                  <c:v>2017</c:v>
                </c:pt>
                <c:pt idx="2">
                  <c:v>2018</c:v>
                </c:pt>
                <c:pt idx="3">
                  <c:v>2019</c:v>
                </c:pt>
                <c:pt idx="4">
                  <c:v>2020</c:v>
                </c:pt>
                <c:pt idx="5">
                  <c:v>2021</c:v>
                </c:pt>
                <c:pt idx="6">
                  <c:v>2023</c:v>
                </c:pt>
              </c:numCache>
            </c:numRef>
          </c:cat>
          <c:val>
            <c:numRef>
              <c:f>List1!$G$4:$G$10</c:f>
              <c:numCache>
                <c:formatCode>General</c:formatCode>
                <c:ptCount val="7"/>
                <c:pt idx="0">
                  <c:v>7.8</c:v>
                </c:pt>
                <c:pt idx="1">
                  <c:v>9.5</c:v>
                </c:pt>
                <c:pt idx="2">
                  <c:v>9.1</c:v>
                </c:pt>
                <c:pt idx="3">
                  <c:v>9.3000000000000007</c:v>
                </c:pt>
                <c:pt idx="4">
                  <c:v>7.9</c:v>
                </c:pt>
                <c:pt idx="5">
                  <c:v>8.4</c:v>
                </c:pt>
                <c:pt idx="6">
                  <c:v>9.6</c:v>
                </c:pt>
              </c:numCache>
            </c:numRef>
          </c:val>
          <c:smooth val="0"/>
          <c:extLst>
            <c:ext xmlns:c16="http://schemas.microsoft.com/office/drawing/2014/chart" uri="{C3380CC4-5D6E-409C-BE32-E72D297353CC}">
              <c16:uniqueId val="{00000003-880D-4883-81B7-CA31B291506D}"/>
            </c:ext>
          </c:extLst>
        </c:ser>
        <c:dLbls>
          <c:showLegendKey val="0"/>
          <c:showVal val="0"/>
          <c:showCatName val="0"/>
          <c:showSerName val="0"/>
          <c:showPercent val="0"/>
          <c:showBubbleSize val="0"/>
        </c:dLbls>
        <c:marker val="1"/>
        <c:smooth val="0"/>
        <c:axId val="1030193775"/>
        <c:axId val="495034015"/>
      </c:lineChart>
      <c:catAx>
        <c:axId val="10301937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Raleway" pitchFamily="2" charset="-18"/>
                <a:ea typeface="+mn-ea"/>
                <a:cs typeface="+mn-cs"/>
              </a:defRPr>
            </a:pPr>
            <a:endParaRPr lang="cs-CZ"/>
          </a:p>
        </c:txPr>
        <c:crossAx val="495034015"/>
        <c:crosses val="autoZero"/>
        <c:auto val="1"/>
        <c:lblAlgn val="ctr"/>
        <c:lblOffset val="100"/>
        <c:noMultiLvlLbl val="0"/>
      </c:catAx>
      <c:valAx>
        <c:axId val="495034015"/>
        <c:scaling>
          <c:orientation val="minMax"/>
        </c:scaling>
        <c:delete val="1"/>
        <c:axPos val="l"/>
        <c:numFmt formatCode="General" sourceLinked="1"/>
        <c:majorTickMark val="none"/>
        <c:minorTickMark val="none"/>
        <c:tickLblPos val="nextTo"/>
        <c:crossAx val="10301937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Raleway" pitchFamily="2" charset="-18"/>
                <a:ea typeface="+mn-ea"/>
                <a:cs typeface="+mn-cs"/>
              </a:defRPr>
            </a:pPr>
            <a:r>
              <a:rPr lang="en-US" sz="2800" b="1" dirty="0">
                <a:solidFill>
                  <a:schemeClr val="tx1"/>
                </a:solidFill>
              </a:rPr>
              <a:t>NPS</a:t>
            </a:r>
            <a:r>
              <a:rPr lang="cs-CZ" sz="2800" b="1" dirty="0">
                <a:solidFill>
                  <a:schemeClr val="tx1"/>
                </a:solidFill>
              </a:rPr>
              <a:t> - míra loajality ve fázi klient</a:t>
            </a:r>
            <a:endParaRPr lang="en-US" sz="2800" b="1" dirty="0">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lineChart>
        <c:grouping val="standard"/>
        <c:varyColors val="0"/>
        <c:ser>
          <c:idx val="0"/>
          <c:order val="0"/>
          <c:tx>
            <c:strRef>
              <c:f>List1!$B$1</c:f>
              <c:strCache>
                <c:ptCount val="1"/>
                <c:pt idx="0">
                  <c:v>NPS</c:v>
                </c:pt>
              </c:strCache>
            </c:strRef>
          </c:tx>
          <c:spPr>
            <a:ln w="28575" cap="rnd">
              <a:solidFill>
                <a:srgbClr val="1D4423"/>
              </a:solidFill>
              <a:round/>
            </a:ln>
            <a:effectLst/>
          </c:spPr>
          <c:marker>
            <c:symbol val="circle"/>
            <c:size val="19"/>
            <c:spPr>
              <a:solidFill>
                <a:srgbClr val="1D4423"/>
              </a:solidFill>
              <a:ln w="9525">
                <a:solidFill>
                  <a:srgbClr val="1D4423"/>
                </a:solidFill>
              </a:ln>
              <a:effectLst/>
            </c:spPr>
          </c:marker>
          <c:dLbls>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List1!$A$2:$A$8</c:f>
              <c:numCache>
                <c:formatCode>General</c:formatCode>
                <c:ptCount val="7"/>
                <c:pt idx="0">
                  <c:v>2016</c:v>
                </c:pt>
                <c:pt idx="1">
                  <c:v>2017</c:v>
                </c:pt>
                <c:pt idx="2">
                  <c:v>2018</c:v>
                </c:pt>
                <c:pt idx="3">
                  <c:v>2019</c:v>
                </c:pt>
                <c:pt idx="4">
                  <c:v>2020</c:v>
                </c:pt>
                <c:pt idx="5">
                  <c:v>2021</c:v>
                </c:pt>
                <c:pt idx="6">
                  <c:v>2023</c:v>
                </c:pt>
              </c:numCache>
            </c:numRef>
          </c:cat>
          <c:val>
            <c:numRef>
              <c:f>List1!$B$2:$B$8</c:f>
              <c:numCache>
                <c:formatCode>General</c:formatCode>
                <c:ptCount val="7"/>
                <c:pt idx="0">
                  <c:v>29</c:v>
                </c:pt>
                <c:pt idx="1">
                  <c:v>67</c:v>
                </c:pt>
                <c:pt idx="2">
                  <c:v>69</c:v>
                </c:pt>
                <c:pt idx="3">
                  <c:v>79</c:v>
                </c:pt>
                <c:pt idx="4">
                  <c:v>32</c:v>
                </c:pt>
                <c:pt idx="5">
                  <c:v>52</c:v>
                </c:pt>
                <c:pt idx="6">
                  <c:v>88</c:v>
                </c:pt>
              </c:numCache>
            </c:numRef>
          </c:val>
          <c:smooth val="0"/>
          <c:extLst>
            <c:ext xmlns:c16="http://schemas.microsoft.com/office/drawing/2014/chart" uri="{C3380CC4-5D6E-409C-BE32-E72D297353CC}">
              <c16:uniqueId val="{00000000-6D9C-4872-B835-144C5342C94D}"/>
            </c:ext>
          </c:extLst>
        </c:ser>
        <c:dLbls>
          <c:showLegendKey val="0"/>
          <c:showVal val="0"/>
          <c:showCatName val="0"/>
          <c:showSerName val="0"/>
          <c:showPercent val="0"/>
          <c:showBubbleSize val="0"/>
        </c:dLbls>
        <c:marker val="1"/>
        <c:smooth val="0"/>
        <c:axId val="792498975"/>
        <c:axId val="792499455"/>
      </c:lineChart>
      <c:catAx>
        <c:axId val="792498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9455"/>
        <c:crosses val="autoZero"/>
        <c:auto val="1"/>
        <c:lblAlgn val="ctr"/>
        <c:lblOffset val="100"/>
        <c:noMultiLvlLbl val="0"/>
      </c:catAx>
      <c:valAx>
        <c:axId val="792499455"/>
        <c:scaling>
          <c:orientation val="minMax"/>
          <c:max val="10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7.7114917081224005E-2"/>
          <c:w val="0.9682379304135571"/>
          <c:h val="0.77059762711395563"/>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Vůbec nedoporučují- 0</c:v>
                </c:pt>
                <c:pt idx="1">
                  <c:v>1</c:v>
                </c:pt>
                <c:pt idx="2">
                  <c:v>2</c:v>
                </c:pt>
                <c:pt idx="3">
                  <c:v>3</c:v>
                </c:pt>
                <c:pt idx="4">
                  <c:v>4</c:v>
                </c:pt>
                <c:pt idx="5">
                  <c:v>5</c:v>
                </c:pt>
                <c:pt idx="6">
                  <c:v>6</c:v>
                </c:pt>
                <c:pt idx="7">
                  <c:v>7</c:v>
                </c:pt>
                <c:pt idx="8">
                  <c:v>8</c:v>
                </c:pt>
                <c:pt idx="9">
                  <c:v>9</c:v>
                </c:pt>
                <c:pt idx="10">
                  <c:v>Velmi doporučují -10</c:v>
                </c:pt>
              </c:strCache>
            </c:strRef>
          </c:cat>
          <c:val>
            <c:numRef>
              <c:f>List1!$B$2:$B$12</c:f>
              <c:numCache>
                <c:formatCode>0%</c:formatCode>
                <c:ptCount val="11"/>
                <c:pt idx="0">
                  <c:v>0</c:v>
                </c:pt>
                <c:pt idx="1">
                  <c:v>0</c:v>
                </c:pt>
                <c:pt idx="2">
                  <c:v>0</c:v>
                </c:pt>
                <c:pt idx="3">
                  <c:v>0</c:v>
                </c:pt>
                <c:pt idx="4">
                  <c:v>0</c:v>
                </c:pt>
                <c:pt idx="5">
                  <c:v>0</c:v>
                </c:pt>
                <c:pt idx="6">
                  <c:v>0.01</c:v>
                </c:pt>
                <c:pt idx="7">
                  <c:v>0.03</c:v>
                </c:pt>
                <c:pt idx="8">
                  <c:v>7.0000000000000007E-2</c:v>
                </c:pt>
                <c:pt idx="9">
                  <c:v>0.08</c:v>
                </c:pt>
                <c:pt idx="10">
                  <c:v>0.81</c:v>
                </c:pt>
              </c:numCache>
            </c:numRef>
          </c:val>
          <c:extLst>
            <c:ext xmlns:c16="http://schemas.microsoft.com/office/drawing/2014/chart" uri="{C3380CC4-5D6E-409C-BE32-E72D297353CC}">
              <c16:uniqueId val="{00000000-4E25-4734-AECB-A8F8426EC021}"/>
            </c:ext>
          </c:extLst>
        </c:ser>
        <c:dLbls>
          <c:showLegendKey val="0"/>
          <c:showVal val="0"/>
          <c:showCatName val="0"/>
          <c:showSerName val="0"/>
          <c:showPercent val="0"/>
          <c:showBubbleSize val="0"/>
        </c:dLbls>
        <c:gapWidth val="1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Raleway" pitchFamily="2" charset="-18"/>
                <a:ea typeface="+mn-ea"/>
                <a:cs typeface="+mn-cs"/>
              </a:defRPr>
            </a:pPr>
            <a:r>
              <a:rPr lang="en-US" sz="3200" b="1" dirty="0">
                <a:solidFill>
                  <a:schemeClr val="tx1"/>
                </a:solidFill>
              </a:rPr>
              <a:t>NPS</a:t>
            </a:r>
            <a:r>
              <a:rPr lang="cs-CZ" sz="3200" b="1" dirty="0">
                <a:solidFill>
                  <a:schemeClr val="tx1"/>
                </a:solidFill>
              </a:rPr>
              <a:t> - míra loajality ve fázi bydlící</a:t>
            </a:r>
            <a:endParaRPr lang="en-US" sz="3200" b="1" dirty="0">
              <a:solidFill>
                <a:schemeClr val="tx1"/>
              </a:solidFill>
            </a:endParaRP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5.4188889513334629E-2"/>
          <c:y val="0.18693222763233217"/>
          <c:w val="0.92972267545722476"/>
          <c:h val="0.75996818987555126"/>
        </c:manualLayout>
      </c:layout>
      <c:lineChart>
        <c:grouping val="standard"/>
        <c:varyColors val="0"/>
        <c:ser>
          <c:idx val="0"/>
          <c:order val="0"/>
          <c:tx>
            <c:strRef>
              <c:f>List1!$B$1</c:f>
              <c:strCache>
                <c:ptCount val="1"/>
                <c:pt idx="0">
                  <c:v>NPS</c:v>
                </c:pt>
              </c:strCache>
            </c:strRef>
          </c:tx>
          <c:spPr>
            <a:ln w="28575" cap="rnd">
              <a:solidFill>
                <a:srgbClr val="1D4423"/>
              </a:solidFill>
              <a:round/>
            </a:ln>
            <a:effectLst/>
          </c:spPr>
          <c:marker>
            <c:symbol val="circle"/>
            <c:size val="19"/>
            <c:spPr>
              <a:solidFill>
                <a:srgbClr val="1D4423"/>
              </a:solidFill>
              <a:ln w="9525">
                <a:solidFill>
                  <a:srgbClr val="1D4423"/>
                </a:solidFill>
              </a:ln>
              <a:effectLst/>
            </c:spPr>
          </c:marker>
          <c:dLbls>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List1!$A$2:$A$8</c:f>
              <c:numCache>
                <c:formatCode>General</c:formatCode>
                <c:ptCount val="7"/>
                <c:pt idx="0">
                  <c:v>2016</c:v>
                </c:pt>
                <c:pt idx="1">
                  <c:v>2017</c:v>
                </c:pt>
                <c:pt idx="2">
                  <c:v>2018</c:v>
                </c:pt>
                <c:pt idx="3">
                  <c:v>2019</c:v>
                </c:pt>
                <c:pt idx="4">
                  <c:v>2020</c:v>
                </c:pt>
                <c:pt idx="5">
                  <c:v>2021</c:v>
                </c:pt>
                <c:pt idx="6">
                  <c:v>2023</c:v>
                </c:pt>
              </c:numCache>
            </c:numRef>
          </c:cat>
          <c:val>
            <c:numRef>
              <c:f>List1!$B$2:$B$8</c:f>
              <c:numCache>
                <c:formatCode>General</c:formatCode>
                <c:ptCount val="7"/>
                <c:pt idx="0">
                  <c:v>18</c:v>
                </c:pt>
                <c:pt idx="1">
                  <c:v>-67</c:v>
                </c:pt>
                <c:pt idx="2">
                  <c:v>-13</c:v>
                </c:pt>
                <c:pt idx="4">
                  <c:v>34</c:v>
                </c:pt>
                <c:pt idx="5">
                  <c:v>28</c:v>
                </c:pt>
                <c:pt idx="6">
                  <c:v>20</c:v>
                </c:pt>
              </c:numCache>
            </c:numRef>
          </c:val>
          <c:smooth val="0"/>
          <c:extLst>
            <c:ext xmlns:c16="http://schemas.microsoft.com/office/drawing/2014/chart" uri="{C3380CC4-5D6E-409C-BE32-E72D297353CC}">
              <c16:uniqueId val="{00000000-DB34-470C-B6CE-439608321B35}"/>
            </c:ext>
          </c:extLst>
        </c:ser>
        <c:dLbls>
          <c:showLegendKey val="0"/>
          <c:showVal val="0"/>
          <c:showCatName val="0"/>
          <c:showSerName val="0"/>
          <c:showPercent val="0"/>
          <c:showBubbleSize val="0"/>
        </c:dLbls>
        <c:marker val="1"/>
        <c:smooth val="0"/>
        <c:axId val="792498975"/>
        <c:axId val="792499455"/>
      </c:lineChart>
      <c:catAx>
        <c:axId val="792498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9455"/>
        <c:crosses val="autoZero"/>
        <c:auto val="1"/>
        <c:lblAlgn val="ctr"/>
        <c:lblOffset val="100"/>
        <c:noMultiLvlLbl val="0"/>
      </c:catAx>
      <c:valAx>
        <c:axId val="792499455"/>
        <c:scaling>
          <c:orientation val="minMax"/>
          <c:max val="100"/>
          <c:min val="-8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Raleway" pitchFamily="2" charset="-18"/>
                <a:ea typeface="+mn-ea"/>
                <a:cs typeface="+mn-cs"/>
              </a:defRPr>
            </a:pPr>
            <a:r>
              <a:rPr lang="cs-CZ" dirty="0">
                <a:solidFill>
                  <a:schemeClr val="tx1"/>
                </a:solidFill>
              </a:rPr>
              <a:t>Spokojenost ve fázi bydlící</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lineChart>
        <c:grouping val="standard"/>
        <c:varyColors val="0"/>
        <c:ser>
          <c:idx val="0"/>
          <c:order val="0"/>
          <c:tx>
            <c:strRef>
              <c:f>List1!$B$1</c:f>
              <c:strCache>
                <c:ptCount val="1"/>
                <c:pt idx="0">
                  <c:v>Celková spokojenost</c:v>
                </c:pt>
              </c:strCache>
            </c:strRef>
          </c:tx>
          <c:spPr>
            <a:ln w="28575" cap="rnd">
              <a:solidFill>
                <a:srgbClr val="1D4423"/>
              </a:solidFill>
              <a:round/>
            </a:ln>
            <a:effectLst/>
          </c:spPr>
          <c:marker>
            <c:symbol val="circle"/>
            <c:size val="19"/>
            <c:spPr>
              <a:solidFill>
                <a:srgbClr val="1D4423"/>
              </a:solidFill>
              <a:ln w="9525">
                <a:solidFill>
                  <a:srgbClr val="1D4423"/>
                </a:solidFill>
              </a:ln>
              <a:effectLst/>
            </c:spPr>
          </c:marker>
          <c:dLbls>
            <c:dLbl>
              <c:idx val="6"/>
              <c:tx>
                <c:rich>
                  <a:bodyPr/>
                  <a:lstStyle/>
                  <a:p>
                    <a:r>
                      <a:rPr lang="en-US" dirty="0"/>
                      <a:t>7,0</a:t>
                    </a:r>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68F-46A7-93FB-D1EB64B5D57B}"/>
                </c:ext>
              </c:extLst>
            </c:dLbl>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List1!$A$2:$A$8</c:f>
              <c:numCache>
                <c:formatCode>General</c:formatCode>
                <c:ptCount val="7"/>
                <c:pt idx="0">
                  <c:v>2016</c:v>
                </c:pt>
                <c:pt idx="1">
                  <c:v>2017</c:v>
                </c:pt>
                <c:pt idx="2">
                  <c:v>2018</c:v>
                </c:pt>
                <c:pt idx="3">
                  <c:v>2019</c:v>
                </c:pt>
                <c:pt idx="4">
                  <c:v>2020</c:v>
                </c:pt>
                <c:pt idx="5">
                  <c:v>2021</c:v>
                </c:pt>
                <c:pt idx="6">
                  <c:v>2023</c:v>
                </c:pt>
              </c:numCache>
            </c:numRef>
          </c:cat>
          <c:val>
            <c:numRef>
              <c:f>List1!$B$2:$B$8</c:f>
              <c:numCache>
                <c:formatCode>General</c:formatCode>
                <c:ptCount val="7"/>
                <c:pt idx="0">
                  <c:v>6.3</c:v>
                </c:pt>
                <c:pt idx="1">
                  <c:v>4.5999999999999996</c:v>
                </c:pt>
                <c:pt idx="2" formatCode="0.0">
                  <c:v>6</c:v>
                </c:pt>
                <c:pt idx="4" formatCode="0.0">
                  <c:v>8</c:v>
                </c:pt>
                <c:pt idx="5" formatCode="0.0">
                  <c:v>8</c:v>
                </c:pt>
                <c:pt idx="6" formatCode="0.0">
                  <c:v>7</c:v>
                </c:pt>
              </c:numCache>
            </c:numRef>
          </c:val>
          <c:smooth val="0"/>
          <c:extLst>
            <c:ext xmlns:c16="http://schemas.microsoft.com/office/drawing/2014/chart" uri="{C3380CC4-5D6E-409C-BE32-E72D297353CC}">
              <c16:uniqueId val="{00000000-2D4E-4262-BF0C-BB3B4E900FA4}"/>
            </c:ext>
          </c:extLst>
        </c:ser>
        <c:dLbls>
          <c:showLegendKey val="0"/>
          <c:showVal val="0"/>
          <c:showCatName val="0"/>
          <c:showSerName val="0"/>
          <c:showPercent val="0"/>
          <c:showBubbleSize val="0"/>
        </c:dLbls>
        <c:marker val="1"/>
        <c:smooth val="0"/>
        <c:axId val="792498975"/>
        <c:axId val="792499455"/>
      </c:lineChart>
      <c:catAx>
        <c:axId val="792498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9455"/>
        <c:crosses val="autoZero"/>
        <c:auto val="1"/>
        <c:lblAlgn val="ctr"/>
        <c:lblOffset val="100"/>
        <c:noMultiLvlLbl val="0"/>
      </c:catAx>
      <c:valAx>
        <c:axId val="792499455"/>
        <c:scaling>
          <c:orientation val="minMax"/>
          <c:max val="1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Raleway" pitchFamily="2" charset="-18"/>
                <a:ea typeface="+mn-ea"/>
                <a:cs typeface="+mn-cs"/>
              </a:defRPr>
            </a:pPr>
            <a:r>
              <a:rPr lang="cs-CZ" sz="2800" b="1" dirty="0">
                <a:solidFill>
                  <a:schemeClr val="tx1"/>
                </a:solidFill>
              </a:rPr>
              <a:t>Doporučení ve fázi bydlící</a:t>
            </a:r>
            <a:endParaRPr lang="en-US" sz="2800" b="1" dirty="0">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4.3475396786643167E-2"/>
          <c:y val="0.22942002952755908"/>
          <c:w val="0.94043616818391629"/>
          <c:h val="0.6922987204724409"/>
        </c:manualLayout>
      </c:layout>
      <c:lineChart>
        <c:grouping val="standard"/>
        <c:varyColors val="0"/>
        <c:ser>
          <c:idx val="0"/>
          <c:order val="0"/>
          <c:tx>
            <c:strRef>
              <c:f>List1!$B$1</c:f>
              <c:strCache>
                <c:ptCount val="1"/>
                <c:pt idx="0">
                  <c:v>Doporučení ostatním</c:v>
                </c:pt>
              </c:strCache>
            </c:strRef>
          </c:tx>
          <c:spPr>
            <a:ln w="28575" cap="rnd">
              <a:solidFill>
                <a:srgbClr val="1D4423"/>
              </a:solidFill>
              <a:round/>
            </a:ln>
            <a:effectLst/>
          </c:spPr>
          <c:marker>
            <c:symbol val="circle"/>
            <c:size val="19"/>
            <c:spPr>
              <a:solidFill>
                <a:srgbClr val="1D4423"/>
              </a:solidFill>
              <a:ln w="9525">
                <a:solidFill>
                  <a:srgbClr val="1D4423"/>
                </a:solidFill>
              </a:ln>
              <a:effectLst/>
            </c:spPr>
          </c:marker>
          <c:dLbls>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List1!$A$2:$A$8</c:f>
              <c:numCache>
                <c:formatCode>General</c:formatCode>
                <c:ptCount val="7"/>
                <c:pt idx="0">
                  <c:v>2016</c:v>
                </c:pt>
                <c:pt idx="1">
                  <c:v>2017</c:v>
                </c:pt>
                <c:pt idx="2">
                  <c:v>2018</c:v>
                </c:pt>
                <c:pt idx="3">
                  <c:v>2019</c:v>
                </c:pt>
                <c:pt idx="4">
                  <c:v>2020</c:v>
                </c:pt>
                <c:pt idx="5">
                  <c:v>2021</c:v>
                </c:pt>
                <c:pt idx="6">
                  <c:v>2023</c:v>
                </c:pt>
              </c:numCache>
            </c:numRef>
          </c:cat>
          <c:val>
            <c:numRef>
              <c:f>List1!$B$2:$B$8</c:f>
              <c:numCache>
                <c:formatCode>0.0</c:formatCode>
                <c:ptCount val="7"/>
                <c:pt idx="0" formatCode="General">
                  <c:v>7.2</c:v>
                </c:pt>
                <c:pt idx="1">
                  <c:v>4</c:v>
                </c:pt>
                <c:pt idx="2" formatCode="General">
                  <c:v>6.3</c:v>
                </c:pt>
                <c:pt idx="4" formatCode="General">
                  <c:v>8.1999999999999993</c:v>
                </c:pt>
                <c:pt idx="5" formatCode="General">
                  <c:v>7.5</c:v>
                </c:pt>
                <c:pt idx="6" formatCode="General">
                  <c:v>7.5</c:v>
                </c:pt>
              </c:numCache>
            </c:numRef>
          </c:val>
          <c:smooth val="0"/>
          <c:extLst>
            <c:ext xmlns:c16="http://schemas.microsoft.com/office/drawing/2014/chart" uri="{C3380CC4-5D6E-409C-BE32-E72D297353CC}">
              <c16:uniqueId val="{00000000-ECAA-4C3E-8A7C-8087186702F4}"/>
            </c:ext>
          </c:extLst>
        </c:ser>
        <c:dLbls>
          <c:showLegendKey val="0"/>
          <c:showVal val="0"/>
          <c:showCatName val="0"/>
          <c:showSerName val="0"/>
          <c:showPercent val="0"/>
          <c:showBubbleSize val="0"/>
        </c:dLbls>
        <c:marker val="1"/>
        <c:smooth val="0"/>
        <c:axId val="792498975"/>
        <c:axId val="792499455"/>
      </c:lineChart>
      <c:catAx>
        <c:axId val="792498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9455"/>
        <c:crosses val="autoZero"/>
        <c:auto val="1"/>
        <c:lblAlgn val="ctr"/>
        <c:lblOffset val="100"/>
        <c:noMultiLvlLbl val="0"/>
      </c:catAx>
      <c:valAx>
        <c:axId val="792499455"/>
        <c:scaling>
          <c:orientation val="minMax"/>
          <c:max val="1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7.7114917081224005E-2"/>
          <c:w val="0.9682379304135571"/>
          <c:h val="0.77059762711395563"/>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2400" b="1"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List1!$A$2:$A$7</c:f>
              <c:strCache>
                <c:ptCount val="6"/>
                <c:pt idx="0">
                  <c:v>0- velmi nespokojen</c:v>
                </c:pt>
                <c:pt idx="1">
                  <c:v>1- nespokojen</c:v>
                </c:pt>
                <c:pt idx="2">
                  <c:v>2- spíše nespokojen</c:v>
                </c:pt>
                <c:pt idx="3">
                  <c:v>3- spíše spokojen</c:v>
                </c:pt>
                <c:pt idx="4">
                  <c:v>4- spokojen</c:v>
                </c:pt>
                <c:pt idx="5">
                  <c:v>5- velmi spokojen</c:v>
                </c:pt>
              </c:strCache>
            </c:strRef>
          </c:cat>
          <c:val>
            <c:numRef>
              <c:f>List1!$B$2:$B$7</c:f>
              <c:numCache>
                <c:formatCode>0%</c:formatCode>
                <c:ptCount val="6"/>
                <c:pt idx="0">
                  <c:v>0</c:v>
                </c:pt>
                <c:pt idx="1">
                  <c:v>0</c:v>
                </c:pt>
                <c:pt idx="2">
                  <c:v>0</c:v>
                </c:pt>
                <c:pt idx="3">
                  <c:v>0.01</c:v>
                </c:pt>
                <c:pt idx="4">
                  <c:v>0.04</c:v>
                </c:pt>
                <c:pt idx="5">
                  <c:v>0.95</c:v>
                </c:pt>
              </c:numCache>
            </c:numRef>
          </c:val>
          <c:extLst>
            <c:ext xmlns:c16="http://schemas.microsoft.com/office/drawing/2014/chart" uri="{C3380CC4-5D6E-409C-BE32-E72D297353CC}">
              <c16:uniqueId val="{00000000-472E-470F-BEC8-67D341695151}"/>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579711357130032E-2"/>
          <c:y val="0.14016577085655635"/>
          <c:w val="0.96884057728573991"/>
          <c:h val="0.67912296089316571"/>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List1!$A$2:$A$12</c:f>
              <c:strCache>
                <c:ptCount val="11"/>
                <c:pt idx="0">
                  <c:v>Prostředí</c:v>
                </c:pt>
                <c:pt idx="1">
                  <c:v>Lokalita</c:v>
                </c:pt>
                <c:pt idx="2">
                  <c:v>Vhodná dispozice bytu</c:v>
                </c:pt>
                <c:pt idx="3">
                  <c:v>Cena</c:v>
                </c:pt>
                <c:pt idx="4">
                  <c:v>Solidnost prodávajícího</c:v>
                </c:pt>
                <c:pt idx="5">
                  <c:v>Energetická úspora</c:v>
                </c:pt>
                <c:pt idx="6">
                  <c:v>Velikost bytu v m2</c:v>
                </c:pt>
                <c:pt idx="7">
                  <c:v>Atraktivní architektura</c:v>
                </c:pt>
                <c:pt idx="8">
                  <c:v>Občanská vybavenost</c:v>
                </c:pt>
                <c:pt idx="9">
                  <c:v>Zdravé vnitřní prostředí</c:v>
                </c:pt>
                <c:pt idx="10">
                  <c:v>Jiné</c:v>
                </c:pt>
              </c:strCache>
            </c:strRef>
          </c:cat>
          <c:val>
            <c:numRef>
              <c:f>List1!$B$2:$B$12</c:f>
              <c:numCache>
                <c:formatCode>0%</c:formatCode>
                <c:ptCount val="11"/>
                <c:pt idx="0">
                  <c:v>0.89215686274509809</c:v>
                </c:pt>
                <c:pt idx="1">
                  <c:v>0.89215686274509809</c:v>
                </c:pt>
                <c:pt idx="2">
                  <c:v>0.49019607843137253</c:v>
                </c:pt>
                <c:pt idx="3">
                  <c:v>0.44117647058823528</c:v>
                </c:pt>
                <c:pt idx="4">
                  <c:v>0.29411764705882354</c:v>
                </c:pt>
                <c:pt idx="5">
                  <c:v>0.28431372549019607</c:v>
                </c:pt>
                <c:pt idx="6">
                  <c:v>0.25490196078431371</c:v>
                </c:pt>
                <c:pt idx="7">
                  <c:v>0.20588235294117646</c:v>
                </c:pt>
                <c:pt idx="8">
                  <c:v>0.20588235294117646</c:v>
                </c:pt>
                <c:pt idx="9">
                  <c:v>0.17647058823529413</c:v>
                </c:pt>
                <c:pt idx="10">
                  <c:v>1.9607843137254902E-2</c:v>
                </c:pt>
              </c:numCache>
            </c:numRef>
          </c:val>
          <c:extLst>
            <c:ext xmlns:c16="http://schemas.microsoft.com/office/drawing/2014/chart" uri="{C3380CC4-5D6E-409C-BE32-E72D297353CC}">
              <c16:uniqueId val="{00000000-E269-4888-AA9B-40B2835EB9EA}"/>
            </c:ext>
          </c:extLst>
        </c:ser>
        <c:dLbls>
          <c:showLegendKey val="0"/>
          <c:showVal val="0"/>
          <c:showCatName val="0"/>
          <c:showSerName val="0"/>
          <c:showPercent val="0"/>
          <c:showBubbleSize val="0"/>
        </c:dLbls>
        <c:gapWidth val="109"/>
        <c:overlap val="-27"/>
        <c:axId val="1852961567"/>
        <c:axId val="1852968287"/>
      </c:barChart>
      <c:catAx>
        <c:axId val="1852961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Raleway" pitchFamily="2" charset="-18"/>
                <a:ea typeface="+mn-ea"/>
                <a:cs typeface="+mn-cs"/>
              </a:defRPr>
            </a:pPr>
            <a:endParaRPr lang="cs-CZ"/>
          </a:p>
        </c:txPr>
        <c:crossAx val="1852968287"/>
        <c:crosses val="autoZero"/>
        <c:auto val="1"/>
        <c:lblAlgn val="ctr"/>
        <c:lblOffset val="100"/>
        <c:noMultiLvlLbl val="0"/>
      </c:catAx>
      <c:valAx>
        <c:axId val="1852968287"/>
        <c:scaling>
          <c:orientation val="minMax"/>
        </c:scaling>
        <c:delete val="1"/>
        <c:axPos val="l"/>
        <c:numFmt formatCode="0%" sourceLinked="1"/>
        <c:majorTickMark val="none"/>
        <c:minorTickMark val="none"/>
        <c:tickLblPos val="nextTo"/>
        <c:crossAx val="1852961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18"/>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Raleway" pitchFamily="2" charset="-18"/>
                <a:ea typeface="+mn-ea"/>
                <a:cs typeface="+mn-cs"/>
              </a:defRPr>
            </a:pPr>
            <a:r>
              <a:rPr lang="cs-CZ" b="1"/>
              <a:t>porovnání nabídky JRD s ostatními developery</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3.5759273966405616E-2"/>
          <c:y val="0.28896685264629063"/>
          <c:w val="0.92095377661125688"/>
          <c:h val="0.50823783566569924"/>
        </c:manualLayout>
      </c:layout>
      <c:barChart>
        <c:barDir val="bar"/>
        <c:grouping val="percentStacked"/>
        <c:varyColors val="0"/>
        <c:ser>
          <c:idx val="0"/>
          <c:order val="0"/>
          <c:tx>
            <c:strRef>
              <c:f>List1!$B$1</c:f>
              <c:strCache>
                <c:ptCount val="1"/>
                <c:pt idx="0">
                  <c:v>je horší</c:v>
                </c:pt>
              </c:strCache>
            </c:strRef>
          </c:tx>
          <c:spPr>
            <a:solidFill>
              <a:schemeClr val="bg1">
                <a:lumMod val="50000"/>
              </a:schemeClr>
            </a:solidFill>
            <a:ln>
              <a:noFill/>
            </a:ln>
            <a:effectLst/>
          </c:spPr>
          <c:invertIfNegative val="0"/>
          <c:dLbls>
            <c:dLbl>
              <c:idx val="0"/>
              <c:layout>
                <c:manualLayout>
                  <c:x val="6.5934060228946935E-3"/>
                  <c:y val="-7.0101144359783363E-3"/>
                </c:manualLayout>
              </c:layout>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DED7-4B5F-8844-7CBC9D0C9C2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Raleway" pitchFamily="2" charset="-18"/>
                    <a:ea typeface="+mn-ea"/>
                    <a:cs typeface="+mn-cs"/>
                  </a:defRPr>
                </a:pPr>
                <a:endParaRPr lang="cs-CZ"/>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porovnání nabídky JRD s ostatními developery</c:v>
                </c:pt>
              </c:strCache>
            </c:strRef>
          </c:cat>
          <c:val>
            <c:numRef>
              <c:f>List1!$B$2</c:f>
              <c:numCache>
                <c:formatCode>0%</c:formatCode>
                <c:ptCount val="1"/>
                <c:pt idx="0">
                  <c:v>0.02</c:v>
                </c:pt>
              </c:numCache>
            </c:numRef>
          </c:val>
          <c:extLst>
            <c:ext xmlns:c16="http://schemas.microsoft.com/office/drawing/2014/chart" uri="{C3380CC4-5D6E-409C-BE32-E72D297353CC}">
              <c16:uniqueId val="{00000000-DED7-4B5F-8844-7CBC9D0C9C2C}"/>
            </c:ext>
          </c:extLst>
        </c:ser>
        <c:ser>
          <c:idx val="1"/>
          <c:order val="1"/>
          <c:tx>
            <c:strRef>
              <c:f>List1!$C$1</c:f>
              <c:strCache>
                <c:ptCount val="1"/>
                <c:pt idx="0">
                  <c:v>je srovnatelná</c:v>
                </c:pt>
              </c:strCache>
            </c:strRef>
          </c:tx>
          <c:spPr>
            <a:solidFill>
              <a:srgbClr val="95D3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Raleway" pitchFamily="2" charset="-18"/>
                    <a:ea typeface="+mn-ea"/>
                    <a:cs typeface="+mn-cs"/>
                  </a:defRPr>
                </a:pPr>
                <a:endParaRPr lang="cs-CZ"/>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porovnání nabídky JRD s ostatními developery</c:v>
                </c:pt>
              </c:strCache>
            </c:strRef>
          </c:cat>
          <c:val>
            <c:numRef>
              <c:f>List1!$C$2</c:f>
              <c:numCache>
                <c:formatCode>0%</c:formatCode>
                <c:ptCount val="1"/>
                <c:pt idx="0">
                  <c:v>0.32</c:v>
                </c:pt>
              </c:numCache>
            </c:numRef>
          </c:val>
          <c:extLst>
            <c:ext xmlns:c16="http://schemas.microsoft.com/office/drawing/2014/chart" uri="{C3380CC4-5D6E-409C-BE32-E72D297353CC}">
              <c16:uniqueId val="{00000001-DED7-4B5F-8844-7CBC9D0C9C2C}"/>
            </c:ext>
          </c:extLst>
        </c:ser>
        <c:ser>
          <c:idx val="2"/>
          <c:order val="2"/>
          <c:tx>
            <c:strRef>
              <c:f>List1!$D$1</c:f>
              <c:strCache>
                <c:ptCount val="1"/>
                <c:pt idx="0">
                  <c:v>je lepší</c:v>
                </c:pt>
              </c:strCache>
            </c:strRef>
          </c:tx>
          <c:spPr>
            <a:solidFill>
              <a:srgbClr val="1D44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Raleway" pitchFamily="2" charset="-18"/>
                    <a:ea typeface="+mn-ea"/>
                    <a:cs typeface="+mn-cs"/>
                  </a:defRPr>
                </a:pPr>
                <a:endParaRPr lang="cs-CZ"/>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porovnání nabídky JRD s ostatními developery</c:v>
                </c:pt>
              </c:strCache>
            </c:strRef>
          </c:cat>
          <c:val>
            <c:numRef>
              <c:f>List1!$D$2</c:f>
              <c:numCache>
                <c:formatCode>0%</c:formatCode>
                <c:ptCount val="1"/>
                <c:pt idx="0">
                  <c:v>0.36</c:v>
                </c:pt>
              </c:numCache>
            </c:numRef>
          </c:val>
          <c:extLst>
            <c:ext xmlns:c16="http://schemas.microsoft.com/office/drawing/2014/chart" uri="{C3380CC4-5D6E-409C-BE32-E72D297353CC}">
              <c16:uniqueId val="{00000002-DED7-4B5F-8844-7CBC9D0C9C2C}"/>
            </c:ext>
          </c:extLst>
        </c:ser>
        <c:ser>
          <c:idx val="3"/>
          <c:order val="3"/>
          <c:tx>
            <c:strRef>
              <c:f>List1!$E$1</c:f>
              <c:strCache>
                <c:ptCount val="1"/>
                <c:pt idx="0">
                  <c:v>nesrovnával/a jsem</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c:f>
              <c:strCache>
                <c:ptCount val="1"/>
                <c:pt idx="0">
                  <c:v>porovnání nabídky JRD s ostatními developery</c:v>
                </c:pt>
              </c:strCache>
            </c:strRef>
          </c:cat>
          <c:val>
            <c:numRef>
              <c:f>List1!$E$2</c:f>
              <c:numCache>
                <c:formatCode>0%</c:formatCode>
                <c:ptCount val="1"/>
                <c:pt idx="0">
                  <c:v>0.28999999999999998</c:v>
                </c:pt>
              </c:numCache>
            </c:numRef>
          </c:val>
          <c:extLst>
            <c:ext xmlns:c16="http://schemas.microsoft.com/office/drawing/2014/chart" uri="{C3380CC4-5D6E-409C-BE32-E72D297353CC}">
              <c16:uniqueId val="{00000003-DED7-4B5F-8844-7CBC9D0C9C2C}"/>
            </c:ext>
          </c:extLst>
        </c:ser>
        <c:dLbls>
          <c:showLegendKey val="0"/>
          <c:showVal val="0"/>
          <c:showCatName val="0"/>
          <c:showSerName val="0"/>
          <c:showPercent val="0"/>
          <c:showBubbleSize val="0"/>
        </c:dLbls>
        <c:gapWidth val="10"/>
        <c:overlap val="100"/>
        <c:axId val="401404463"/>
        <c:axId val="401400623"/>
      </c:barChart>
      <c:catAx>
        <c:axId val="401404463"/>
        <c:scaling>
          <c:orientation val="minMax"/>
        </c:scaling>
        <c:delete val="1"/>
        <c:axPos val="l"/>
        <c:numFmt formatCode="General" sourceLinked="1"/>
        <c:majorTickMark val="none"/>
        <c:minorTickMark val="none"/>
        <c:tickLblPos val="nextTo"/>
        <c:crossAx val="401400623"/>
        <c:crosses val="autoZero"/>
        <c:auto val="1"/>
        <c:lblAlgn val="ctr"/>
        <c:lblOffset val="100"/>
        <c:noMultiLvlLbl val="0"/>
      </c:catAx>
      <c:valAx>
        <c:axId val="401400623"/>
        <c:scaling>
          <c:orientation val="minMax"/>
        </c:scaling>
        <c:delete val="1"/>
        <c:axPos val="b"/>
        <c:numFmt formatCode="0%" sourceLinked="1"/>
        <c:majorTickMark val="none"/>
        <c:minorTickMark val="none"/>
        <c:tickLblPos val="nextTo"/>
        <c:crossAx val="401404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Raleway" pitchFamily="2" charset="-18"/>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8.9967403261428006E-2"/>
          <c:w val="0.9682379304135571"/>
          <c:h val="0.75774514093375178"/>
        </c:manualLayout>
      </c:layout>
      <c:barChart>
        <c:barDir val="col"/>
        <c:grouping val="clustered"/>
        <c:varyColors val="0"/>
        <c:ser>
          <c:idx val="0"/>
          <c:order val="0"/>
          <c:tx>
            <c:strRef>
              <c:f>List1!$B$1</c:f>
              <c:strCache>
                <c:ptCount val="1"/>
                <c:pt idx="0">
                  <c:v>Sloupec3</c:v>
                </c:pt>
              </c:strCache>
            </c:strRef>
          </c:tx>
          <c:spPr>
            <a:solidFill>
              <a:srgbClr val="1D4423"/>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A0D1-45C2-87F0-F15DB1279505}"/>
              </c:ext>
            </c:extLst>
          </c:dPt>
          <c:dPt>
            <c:idx val="7"/>
            <c:invertIfNegative val="0"/>
            <c:bubble3D val="0"/>
            <c:spPr>
              <a:solidFill>
                <a:srgbClr val="1D4423"/>
              </a:solidFill>
              <a:ln>
                <a:noFill/>
              </a:ln>
              <a:effectLst/>
            </c:spPr>
            <c:extLst>
              <c:ext xmlns:c16="http://schemas.microsoft.com/office/drawing/2014/chart" uri="{C3380CC4-5D6E-409C-BE32-E72D297353CC}">
                <c16:uniqueId val="{00000003-A0D1-45C2-87F0-F15DB1279505}"/>
              </c:ext>
            </c:extLst>
          </c:dPt>
          <c:dPt>
            <c:idx val="8"/>
            <c:invertIfNegative val="0"/>
            <c:bubble3D val="0"/>
            <c:spPr>
              <a:solidFill>
                <a:srgbClr val="1D4423"/>
              </a:solidFill>
              <a:ln>
                <a:noFill/>
              </a:ln>
              <a:effectLst/>
            </c:spPr>
            <c:extLst>
              <c:ext xmlns:c16="http://schemas.microsoft.com/office/drawing/2014/chart" uri="{C3380CC4-5D6E-409C-BE32-E72D297353CC}">
                <c16:uniqueId val="{00000005-A0D1-45C2-87F0-F15DB1279505}"/>
              </c:ext>
            </c:extLst>
          </c:dPt>
          <c:dLbls>
            <c:dLbl>
              <c:idx val="0"/>
              <c:tx>
                <c:rich>
                  <a:bodyPr rot="0" spcFirstLastPara="1" vertOverflow="ellipsis" vert="horz" wrap="square" anchor="ctr" anchorCtr="1"/>
                  <a:lstStyle/>
                  <a:p>
                    <a:pPr>
                      <a:defRPr sz="2400" b="1" i="0" u="none" strike="noStrike" kern="1200" baseline="0">
                        <a:solidFill>
                          <a:srgbClr val="FF0000"/>
                        </a:solidFill>
                        <a:latin typeface="Raleway" pitchFamily="2" charset="-18"/>
                        <a:ea typeface="+mn-ea"/>
                        <a:cs typeface="+mn-cs"/>
                      </a:defRPr>
                    </a:pPr>
                    <a:fld id="{35115AB9-1B1A-4589-B85F-2FF0CA07B4FC}" type="VALUE">
                      <a:rPr lang="en-US" sz="2400">
                        <a:solidFill>
                          <a:srgbClr val="FF0000"/>
                        </a:solidFill>
                      </a:rPr>
                      <a:pPr>
                        <a:defRPr sz="2400" b="1">
                          <a:solidFill>
                            <a:srgbClr val="FF0000"/>
                          </a:solidFill>
                        </a:defRPr>
                      </a:pPr>
                      <a:t>[HODNOTA]</a:t>
                    </a:fld>
                    <a:endParaRPr lang="cs-CZ"/>
                  </a:p>
                </c:rich>
              </c:tx>
              <c:spPr>
                <a:noFill/>
                <a:ln>
                  <a:noFill/>
                </a:ln>
                <a:effectLst/>
              </c:spPr>
              <c:txPr>
                <a:bodyPr rot="0" spcFirstLastPara="1" vertOverflow="ellipsis" vert="horz" wrap="square" anchor="ctr" anchorCtr="1"/>
                <a:lstStyle/>
                <a:p>
                  <a:pPr>
                    <a:defRPr sz="2400" b="1" i="0" u="none" strike="noStrike" kern="1200" baseline="0">
                      <a:solidFill>
                        <a:srgbClr val="FF0000"/>
                      </a:solidFill>
                      <a:latin typeface="Raleway" pitchFamily="2" charset="-18"/>
                      <a:ea typeface="+mn-ea"/>
                      <a:cs typeface="+mn-cs"/>
                    </a:defRPr>
                  </a:pPr>
                  <a:endParaRPr lang="cs-CZ"/>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D1-45C2-87F0-F15DB1279505}"/>
                </c:ext>
              </c:extLst>
            </c:dLbl>
            <c:spPr>
              <a:noFill/>
              <a:ln>
                <a:noFill/>
              </a:ln>
              <a:effectLst/>
            </c:spPr>
            <c:txPr>
              <a:bodyPr rot="0" spcFirstLastPara="1" vertOverflow="ellipsis" vert="horz" wrap="square" anchor="ctr" anchorCtr="1"/>
              <a:lstStyle/>
              <a:p>
                <a:pPr>
                  <a:defRPr sz="1800" b="1" i="0" u="none" strike="noStrike" kern="1200" baseline="0">
                    <a:solidFill>
                      <a:srgbClr val="FF0000"/>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List1!$A$2:$A$11</c:f>
              <c:strCache>
                <c:ptCount val="10"/>
                <c:pt idx="0">
                  <c:v>Bez odpovědi</c:v>
                </c:pt>
                <c:pt idx="1">
                  <c:v>Dispozice</c:v>
                </c:pt>
                <c:pt idx="2">
                  <c:v>Nevyhovující nabídka</c:v>
                </c:pt>
                <c:pt idx="3">
                  <c:v>Cena</c:v>
                </c:pt>
                <c:pt idx="4">
                  <c:v>Bez zájmu</c:v>
                </c:pt>
                <c:pt idx="5">
                  <c:v>Koupě jiné jednotky</c:v>
                </c:pt>
                <c:pt idx="6">
                  <c:v>Datum dokončení</c:v>
                </c:pt>
                <c:pt idx="7">
                  <c:v>Lokalita</c:v>
                </c:pt>
                <c:pt idx="8">
                  <c:v>Odmítnutý</c:v>
                </c:pt>
                <c:pt idx="9">
                  <c:v>Jiný</c:v>
                </c:pt>
              </c:strCache>
            </c:strRef>
          </c:cat>
          <c:val>
            <c:numRef>
              <c:f>List1!$B$2:$B$11</c:f>
              <c:numCache>
                <c:formatCode>0%</c:formatCode>
                <c:ptCount val="10"/>
                <c:pt idx="0">
                  <c:v>0.28531073446327682</c:v>
                </c:pt>
                <c:pt idx="1">
                  <c:v>0.11581920903954802</c:v>
                </c:pt>
                <c:pt idx="2">
                  <c:v>0.10451977401129943</c:v>
                </c:pt>
                <c:pt idx="3">
                  <c:v>9.6045197740112997E-2</c:v>
                </c:pt>
                <c:pt idx="4">
                  <c:v>8.1920903954802254E-2</c:v>
                </c:pt>
                <c:pt idx="5">
                  <c:v>4.8022598870056499E-2</c:v>
                </c:pt>
                <c:pt idx="6">
                  <c:v>4.2372881355932202E-2</c:v>
                </c:pt>
                <c:pt idx="7">
                  <c:v>3.954802259887006E-2</c:v>
                </c:pt>
                <c:pt idx="8">
                  <c:v>2.2598870056497175E-2</c:v>
                </c:pt>
                <c:pt idx="9">
                  <c:v>0.16384180790960451</c:v>
                </c:pt>
              </c:numCache>
            </c:numRef>
          </c:val>
          <c:extLst>
            <c:ext xmlns:c16="http://schemas.microsoft.com/office/drawing/2014/chart" uri="{C3380CC4-5D6E-409C-BE32-E72D297353CC}">
              <c16:uniqueId val="{00000006-A0D1-45C2-87F0-F15DB1279505}"/>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Raleway" pitchFamily="2" charset="-18"/>
                <a:ea typeface="+mn-ea"/>
                <a:cs typeface="+mn-cs"/>
              </a:defRPr>
            </a:pPr>
            <a:r>
              <a:rPr lang="en-US" sz="3200" b="1" dirty="0">
                <a:solidFill>
                  <a:schemeClr val="tx1"/>
                </a:solidFill>
              </a:rPr>
              <a:t>NPS</a:t>
            </a:r>
            <a:r>
              <a:rPr lang="cs-CZ" sz="3200" b="1" dirty="0">
                <a:solidFill>
                  <a:schemeClr val="tx1"/>
                </a:solidFill>
              </a:rPr>
              <a:t> - míra loajality ve fázi bydlící</a:t>
            </a:r>
            <a:endParaRPr lang="en-US" sz="3200" b="1" dirty="0">
              <a:solidFill>
                <a:schemeClr val="tx1"/>
              </a:solidFill>
            </a:endParaRP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Raleway" pitchFamily="2" charset="-18"/>
              <a:ea typeface="+mn-ea"/>
              <a:cs typeface="+mn-cs"/>
            </a:defRPr>
          </a:pPr>
          <a:endParaRPr lang="cs-CZ"/>
        </a:p>
      </c:txPr>
    </c:title>
    <c:autoTitleDeleted val="0"/>
    <c:plotArea>
      <c:layout>
        <c:manualLayout>
          <c:layoutTarget val="inner"/>
          <c:xMode val="edge"/>
          <c:yMode val="edge"/>
          <c:x val="5.4188889513334629E-2"/>
          <c:y val="0.18693222763233217"/>
          <c:w val="0.92972267545722476"/>
          <c:h val="0.75996818987555126"/>
        </c:manualLayout>
      </c:layout>
      <c:lineChart>
        <c:grouping val="standard"/>
        <c:varyColors val="0"/>
        <c:ser>
          <c:idx val="0"/>
          <c:order val="0"/>
          <c:tx>
            <c:strRef>
              <c:f>List1!$B$1</c:f>
              <c:strCache>
                <c:ptCount val="1"/>
                <c:pt idx="0">
                  <c:v>NPS</c:v>
                </c:pt>
              </c:strCache>
            </c:strRef>
          </c:tx>
          <c:spPr>
            <a:ln w="28575" cap="rnd">
              <a:solidFill>
                <a:srgbClr val="1D4423"/>
              </a:solidFill>
              <a:round/>
            </a:ln>
            <a:effectLst/>
          </c:spPr>
          <c:marker>
            <c:symbol val="circle"/>
            <c:size val="19"/>
            <c:spPr>
              <a:solidFill>
                <a:srgbClr val="1D4423"/>
              </a:solidFill>
              <a:ln w="9525">
                <a:solidFill>
                  <a:srgbClr val="1D4423"/>
                </a:solidFill>
              </a:ln>
              <a:effectLst/>
            </c:spPr>
          </c:marker>
          <c:dLbls>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Raleway" pitchFamily="2" charset="-18"/>
                    <a:ea typeface="+mn-ea"/>
                    <a:cs typeface="+mn-cs"/>
                  </a:defRPr>
                </a:pPr>
                <a:endParaRPr lang="cs-CZ"/>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List1!$A$2:$A$8</c:f>
              <c:numCache>
                <c:formatCode>General</c:formatCode>
                <c:ptCount val="7"/>
                <c:pt idx="0">
                  <c:v>2016</c:v>
                </c:pt>
                <c:pt idx="1">
                  <c:v>2017</c:v>
                </c:pt>
                <c:pt idx="2">
                  <c:v>2018</c:v>
                </c:pt>
                <c:pt idx="3">
                  <c:v>2019</c:v>
                </c:pt>
                <c:pt idx="4">
                  <c:v>2020</c:v>
                </c:pt>
                <c:pt idx="5">
                  <c:v>2021</c:v>
                </c:pt>
                <c:pt idx="6">
                  <c:v>2023</c:v>
                </c:pt>
              </c:numCache>
            </c:numRef>
          </c:cat>
          <c:val>
            <c:numRef>
              <c:f>List1!$B$2:$B$8</c:f>
              <c:numCache>
                <c:formatCode>General</c:formatCode>
                <c:ptCount val="7"/>
                <c:pt idx="0">
                  <c:v>18</c:v>
                </c:pt>
                <c:pt idx="1">
                  <c:v>-67</c:v>
                </c:pt>
                <c:pt idx="2">
                  <c:v>-13</c:v>
                </c:pt>
                <c:pt idx="4">
                  <c:v>34</c:v>
                </c:pt>
                <c:pt idx="5">
                  <c:v>28</c:v>
                </c:pt>
                <c:pt idx="6">
                  <c:v>20</c:v>
                </c:pt>
              </c:numCache>
            </c:numRef>
          </c:val>
          <c:smooth val="0"/>
          <c:extLst>
            <c:ext xmlns:c16="http://schemas.microsoft.com/office/drawing/2014/chart" uri="{C3380CC4-5D6E-409C-BE32-E72D297353CC}">
              <c16:uniqueId val="{00000000-DB34-470C-B6CE-439608321B35}"/>
            </c:ext>
          </c:extLst>
        </c:ser>
        <c:dLbls>
          <c:showLegendKey val="0"/>
          <c:showVal val="0"/>
          <c:showCatName val="0"/>
          <c:showSerName val="0"/>
          <c:showPercent val="0"/>
          <c:showBubbleSize val="0"/>
        </c:dLbls>
        <c:marker val="1"/>
        <c:smooth val="0"/>
        <c:axId val="792498975"/>
        <c:axId val="792499455"/>
      </c:lineChart>
      <c:catAx>
        <c:axId val="792498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9455"/>
        <c:crosses val="autoZero"/>
        <c:auto val="1"/>
        <c:lblAlgn val="ctr"/>
        <c:lblOffset val="100"/>
        <c:noMultiLvlLbl val="0"/>
      </c:catAx>
      <c:valAx>
        <c:axId val="792499455"/>
        <c:scaling>
          <c:orientation val="minMax"/>
          <c:max val="100"/>
          <c:min val="-8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Raleway" pitchFamily="2" charset="-18"/>
                <a:ea typeface="+mn-ea"/>
                <a:cs typeface="+mn-cs"/>
              </a:defRPr>
            </a:pPr>
            <a:endParaRPr lang="cs-CZ"/>
          </a:p>
        </c:txPr>
        <c:crossAx val="792498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7.7114917081224005E-2"/>
          <c:w val="0.9682379304135571"/>
          <c:h val="0.77059762711395563"/>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7.0000000000000007E-2</c:v>
                </c:pt>
                <c:pt idx="1">
                  <c:v>7.0000000000000007E-2</c:v>
                </c:pt>
                <c:pt idx="2">
                  <c:v>0.17</c:v>
                </c:pt>
                <c:pt idx="3">
                  <c:v>0.35</c:v>
                </c:pt>
                <c:pt idx="4">
                  <c:v>0.33</c:v>
                </c:pt>
              </c:numCache>
            </c:numRef>
          </c:val>
          <c:extLst>
            <c:ext xmlns:c16="http://schemas.microsoft.com/office/drawing/2014/chart" uri="{C3380CC4-5D6E-409C-BE32-E72D297353CC}">
              <c16:uniqueId val="{00000000-9020-4258-A2E3-14ED89882B7B}"/>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Raleway" pitchFamily="2" charset="-18"/>
        </a:defRPr>
      </a:pPr>
      <a:endParaRPr lang="cs-CZ"/>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81034793221425E-2"/>
          <c:y val="7.7114917081224005E-2"/>
          <c:w val="0.9682379304135571"/>
          <c:h val="0.77059762711395563"/>
        </c:manualLayout>
      </c:layout>
      <c:barChart>
        <c:barDir val="col"/>
        <c:grouping val="clustered"/>
        <c:varyColors val="0"/>
        <c:ser>
          <c:idx val="0"/>
          <c:order val="0"/>
          <c:tx>
            <c:strRef>
              <c:f>List1!$B$1</c:f>
              <c:strCache>
                <c:ptCount val="1"/>
                <c:pt idx="0">
                  <c:v>Řada 1</c:v>
                </c:pt>
              </c:strCache>
            </c:strRef>
          </c:tx>
          <c:spPr>
            <a:solidFill>
              <a:srgbClr val="1D4423"/>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Raleway" pitchFamily="2" charset="-18"/>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1- vůbec nejsem spokojen/a</c:v>
                </c:pt>
                <c:pt idx="1">
                  <c:v>2- nespokojen/a</c:v>
                </c:pt>
                <c:pt idx="2">
                  <c:v>3- neutrální</c:v>
                </c:pt>
                <c:pt idx="3">
                  <c:v>4- spokojen/a</c:v>
                </c:pt>
                <c:pt idx="4">
                  <c:v>5- mimořádně spokojen/a</c:v>
                </c:pt>
              </c:strCache>
            </c:strRef>
          </c:cat>
          <c:val>
            <c:numRef>
              <c:f>List1!$B$2:$B$6</c:f>
              <c:numCache>
                <c:formatCode>0%</c:formatCode>
                <c:ptCount val="5"/>
                <c:pt idx="0">
                  <c:v>0.06</c:v>
                </c:pt>
                <c:pt idx="1">
                  <c:v>0.06</c:v>
                </c:pt>
                <c:pt idx="2">
                  <c:v>0.15</c:v>
                </c:pt>
                <c:pt idx="3">
                  <c:v>0.37</c:v>
                </c:pt>
                <c:pt idx="4">
                  <c:v>0.36</c:v>
                </c:pt>
              </c:numCache>
            </c:numRef>
          </c:val>
          <c:extLst>
            <c:ext xmlns:c16="http://schemas.microsoft.com/office/drawing/2014/chart" uri="{C3380CC4-5D6E-409C-BE32-E72D297353CC}">
              <c16:uniqueId val="{00000000-9B38-4B27-BBFB-2F8BDE7D0F00}"/>
            </c:ext>
          </c:extLst>
        </c:ser>
        <c:dLbls>
          <c:showLegendKey val="0"/>
          <c:showVal val="0"/>
          <c:showCatName val="0"/>
          <c:showSerName val="0"/>
          <c:showPercent val="0"/>
          <c:showBubbleSize val="0"/>
        </c:dLbls>
        <c:gapWidth val="219"/>
        <c:overlap val="-27"/>
        <c:axId val="1853300223"/>
        <c:axId val="1853308863"/>
      </c:barChart>
      <c:catAx>
        <c:axId val="185330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Raleway" pitchFamily="2" charset="-18"/>
                <a:ea typeface="+mn-ea"/>
                <a:cs typeface="+mn-cs"/>
              </a:defRPr>
            </a:pPr>
            <a:endParaRPr lang="cs-CZ"/>
          </a:p>
        </c:txPr>
        <c:crossAx val="1853308863"/>
        <c:crosses val="autoZero"/>
        <c:auto val="1"/>
        <c:lblAlgn val="ctr"/>
        <c:lblOffset val="100"/>
        <c:noMultiLvlLbl val="0"/>
      </c:catAx>
      <c:valAx>
        <c:axId val="1853308863"/>
        <c:scaling>
          <c:orientation val="minMax"/>
        </c:scaling>
        <c:delete val="1"/>
        <c:axPos val="l"/>
        <c:numFmt formatCode="0%" sourceLinked="1"/>
        <c:majorTickMark val="none"/>
        <c:minorTickMark val="none"/>
        <c:tickLblPos val="nextTo"/>
        <c:crossAx val="1853300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Raleway" pitchFamily="2" charset="-18"/>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378B3-846D-45B3-A67A-CF64E357D34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cs-CZ"/>
        </a:p>
      </dgm:t>
    </dgm:pt>
    <dgm:pt modelId="{B3322418-06A3-4E5A-822A-500E1FEA608C}">
      <dgm:prSet custT="1"/>
      <dgm:spPr>
        <a:solidFill>
          <a:schemeClr val="tx1"/>
        </a:solidFill>
        <a:ln>
          <a:solidFill>
            <a:srgbClr val="1D4423"/>
          </a:solidFill>
        </a:ln>
      </dgm:spPr>
      <dgm:t>
        <a:bodyPr/>
        <a:lstStyle/>
        <a:p>
          <a:r>
            <a:rPr lang="cs-CZ" sz="2800" b="1" dirty="0">
              <a:solidFill>
                <a:schemeClr val="bg2"/>
              </a:solidFill>
              <a:latin typeface="Raleway" pitchFamily="2" charset="-18"/>
            </a:rPr>
            <a:t>Drtivá většina Leadů hodnotí JRD velmi pozitivně – </a:t>
          </a:r>
          <a:r>
            <a:rPr lang="cs-CZ" sz="4000" b="1" dirty="0">
              <a:solidFill>
                <a:schemeClr val="bg2"/>
              </a:solidFill>
              <a:latin typeface="Raleway" pitchFamily="2" charset="-18"/>
            </a:rPr>
            <a:t>98 % </a:t>
          </a:r>
          <a:endParaRPr lang="cs-CZ" sz="2800" dirty="0">
            <a:solidFill>
              <a:schemeClr val="bg2"/>
            </a:solidFill>
            <a:latin typeface="Raleway" pitchFamily="2" charset="-18"/>
          </a:endParaRPr>
        </a:p>
      </dgm:t>
    </dgm:pt>
    <dgm:pt modelId="{C175BF67-8813-4AC5-A3EB-4591B5AD63E7}" type="parTrans" cxnId="{996ACA44-3607-4F07-AF05-01079837B5D3}">
      <dgm:prSet/>
      <dgm:spPr/>
      <dgm:t>
        <a:bodyPr/>
        <a:lstStyle/>
        <a:p>
          <a:endParaRPr lang="cs-CZ">
            <a:solidFill>
              <a:schemeClr val="tx1"/>
            </a:solidFill>
            <a:latin typeface="Raleway" pitchFamily="2" charset="-18"/>
          </a:endParaRPr>
        </a:p>
      </dgm:t>
    </dgm:pt>
    <dgm:pt modelId="{83C5125C-270A-464A-9C9B-4D71896A497C}" type="sibTrans" cxnId="{996ACA44-3607-4F07-AF05-01079837B5D3}">
      <dgm:prSet/>
      <dgm:spPr/>
      <dgm:t>
        <a:bodyPr/>
        <a:lstStyle/>
        <a:p>
          <a:endParaRPr lang="cs-CZ">
            <a:solidFill>
              <a:schemeClr val="tx1"/>
            </a:solidFill>
            <a:latin typeface="Raleway" pitchFamily="2" charset="-18"/>
          </a:endParaRPr>
        </a:p>
      </dgm:t>
    </dgm:pt>
    <dgm:pt modelId="{BE7C2616-E75C-4D8E-A149-E56EDBFAE3F5}">
      <dgm:prSet custT="1"/>
      <dgm:spPr>
        <a:solidFill>
          <a:schemeClr val="bg2"/>
        </a:solidFill>
        <a:ln>
          <a:solidFill>
            <a:srgbClr val="1D4423"/>
          </a:solidFill>
        </a:ln>
      </dgm:spPr>
      <dgm:t>
        <a:bodyPr/>
        <a:lstStyle/>
        <a:p>
          <a:r>
            <a:rPr lang="cs-CZ" sz="3600" b="1" dirty="0">
              <a:solidFill>
                <a:schemeClr val="tx1"/>
              </a:solidFill>
              <a:latin typeface="Raleway" pitchFamily="2" charset="-18"/>
            </a:rPr>
            <a:t>NPS + 88</a:t>
          </a:r>
        </a:p>
      </dgm:t>
    </dgm:pt>
    <dgm:pt modelId="{45806F0D-6BA3-4EFA-8641-D120B7683739}" type="parTrans" cxnId="{668F6AA8-D459-4817-B262-FDF11D8E3E15}">
      <dgm:prSet/>
      <dgm:spPr/>
      <dgm:t>
        <a:bodyPr/>
        <a:lstStyle/>
        <a:p>
          <a:endParaRPr lang="cs-CZ">
            <a:solidFill>
              <a:schemeClr val="tx1"/>
            </a:solidFill>
            <a:latin typeface="Raleway" pitchFamily="2" charset="-18"/>
          </a:endParaRPr>
        </a:p>
      </dgm:t>
    </dgm:pt>
    <dgm:pt modelId="{1D424E30-F8D9-4DEE-B81B-3B6C2873B0D5}" type="sibTrans" cxnId="{668F6AA8-D459-4817-B262-FDF11D8E3E15}">
      <dgm:prSet/>
      <dgm:spPr/>
      <dgm:t>
        <a:bodyPr/>
        <a:lstStyle/>
        <a:p>
          <a:endParaRPr lang="cs-CZ">
            <a:solidFill>
              <a:schemeClr val="tx1"/>
            </a:solidFill>
            <a:latin typeface="Raleway" pitchFamily="2" charset="-18"/>
          </a:endParaRPr>
        </a:p>
      </dgm:t>
    </dgm:pt>
    <dgm:pt modelId="{7B2CFB45-09B0-416F-A04B-14907A48F411}">
      <dgm:prSet custT="1"/>
      <dgm:spPr>
        <a:noFill/>
        <a:ln>
          <a:solidFill>
            <a:srgbClr val="1D4423"/>
          </a:solidFill>
        </a:ln>
      </dgm:spPr>
      <dgm:t>
        <a:bodyPr/>
        <a:lstStyle/>
        <a:p>
          <a:r>
            <a:rPr lang="cs-CZ" sz="2400" b="1" dirty="0">
              <a:solidFill>
                <a:schemeClr val="tx1"/>
              </a:solidFill>
              <a:latin typeface="Raleway" pitchFamily="2" charset="-18"/>
            </a:rPr>
            <a:t>Profesionalita makléře </a:t>
          </a:r>
          <a:br>
            <a:rPr lang="cs-CZ" sz="3200" b="1" dirty="0">
              <a:solidFill>
                <a:schemeClr val="tx1"/>
              </a:solidFill>
              <a:latin typeface="Raleway" pitchFamily="2" charset="-18"/>
            </a:rPr>
          </a:br>
          <a:r>
            <a:rPr lang="cs-CZ" sz="4000" b="1" dirty="0">
              <a:solidFill>
                <a:schemeClr val="tx1"/>
              </a:solidFill>
              <a:latin typeface="Raleway" pitchFamily="2" charset="-18"/>
            </a:rPr>
            <a:t>98 %</a:t>
          </a:r>
          <a:endParaRPr lang="cs-CZ" sz="1600" b="1" dirty="0">
            <a:solidFill>
              <a:schemeClr val="tx1"/>
            </a:solidFill>
            <a:latin typeface="Raleway" pitchFamily="2" charset="-18"/>
          </a:endParaRPr>
        </a:p>
      </dgm:t>
    </dgm:pt>
    <dgm:pt modelId="{3CC33E24-F3B8-4994-9178-3F1BE3B3E4B7}" type="parTrans" cxnId="{D4B392D2-1066-4620-BDD3-3A72B4365207}">
      <dgm:prSet/>
      <dgm:spPr/>
      <dgm:t>
        <a:bodyPr/>
        <a:lstStyle/>
        <a:p>
          <a:endParaRPr lang="cs-CZ">
            <a:solidFill>
              <a:schemeClr val="tx1"/>
            </a:solidFill>
            <a:latin typeface="Raleway" pitchFamily="2" charset="-18"/>
          </a:endParaRPr>
        </a:p>
      </dgm:t>
    </dgm:pt>
    <dgm:pt modelId="{C80A810F-6720-4B05-B649-F390A408C9B5}" type="sibTrans" cxnId="{D4B392D2-1066-4620-BDD3-3A72B4365207}">
      <dgm:prSet/>
      <dgm:spPr/>
      <dgm:t>
        <a:bodyPr/>
        <a:lstStyle/>
        <a:p>
          <a:endParaRPr lang="cs-CZ">
            <a:solidFill>
              <a:schemeClr val="tx1"/>
            </a:solidFill>
            <a:latin typeface="Raleway" pitchFamily="2" charset="-18"/>
          </a:endParaRPr>
        </a:p>
      </dgm:t>
    </dgm:pt>
    <dgm:pt modelId="{37408374-B057-4C0F-8669-1C737366772D}">
      <dgm:prSet phldrT="[Text]" custT="1"/>
      <dgm:spPr>
        <a:noFill/>
        <a:ln>
          <a:solidFill>
            <a:srgbClr val="1D4423"/>
          </a:solidFill>
        </a:ln>
      </dgm:spPr>
      <dgm:t>
        <a:bodyPr/>
        <a:lstStyle/>
        <a:p>
          <a:r>
            <a:rPr lang="cs-CZ" sz="2000" b="1" i="0" dirty="0">
              <a:solidFill>
                <a:schemeClr val="tx1"/>
              </a:solidFill>
              <a:latin typeface="Raleway" pitchFamily="2" charset="-18"/>
            </a:rPr>
            <a:t>Pro výběr bytu je deklaratorně zásadní LOKALITA + PROSTŘEDÍ, potom </a:t>
          </a:r>
          <a:r>
            <a:rPr lang="cs-CZ" sz="2000" b="1" i="0" u="sng" dirty="0">
              <a:solidFill>
                <a:schemeClr val="tx1"/>
              </a:solidFill>
              <a:latin typeface="Raleway" pitchFamily="2" charset="-18"/>
            </a:rPr>
            <a:t>dispozice a cena  </a:t>
          </a:r>
          <a:endParaRPr lang="cs-CZ" sz="2000" b="1" u="sng" dirty="0">
            <a:solidFill>
              <a:schemeClr val="tx1"/>
            </a:solidFill>
            <a:latin typeface="Raleway" pitchFamily="2" charset="-18"/>
          </a:endParaRPr>
        </a:p>
      </dgm:t>
    </dgm:pt>
    <dgm:pt modelId="{9FEB3930-0CE6-46F5-A477-55DD5B6A0D16}" type="parTrans" cxnId="{4325B7D7-C1F9-4AF2-86B3-6363152F5D20}">
      <dgm:prSet/>
      <dgm:spPr/>
      <dgm:t>
        <a:bodyPr/>
        <a:lstStyle/>
        <a:p>
          <a:endParaRPr lang="cs-CZ">
            <a:solidFill>
              <a:schemeClr val="tx1"/>
            </a:solidFill>
            <a:latin typeface="Raleway" pitchFamily="2" charset="-18"/>
          </a:endParaRPr>
        </a:p>
      </dgm:t>
    </dgm:pt>
    <dgm:pt modelId="{BADE114B-4FF9-40FF-A72B-B53C95E738D9}" type="sibTrans" cxnId="{4325B7D7-C1F9-4AF2-86B3-6363152F5D20}">
      <dgm:prSet/>
      <dgm:spPr/>
      <dgm:t>
        <a:bodyPr/>
        <a:lstStyle/>
        <a:p>
          <a:endParaRPr lang="cs-CZ">
            <a:solidFill>
              <a:schemeClr val="tx1"/>
            </a:solidFill>
            <a:latin typeface="Raleway" pitchFamily="2" charset="-18"/>
          </a:endParaRPr>
        </a:p>
      </dgm:t>
    </dgm:pt>
    <dgm:pt modelId="{8F138262-3E72-4900-91E4-9701FAAC3D05}">
      <dgm:prSet phldrT="[Text]"/>
      <dgm:spPr>
        <a:noFill/>
        <a:ln>
          <a:solidFill>
            <a:srgbClr val="1D4423"/>
          </a:solidFill>
        </a:ln>
      </dgm:spPr>
      <dgm:t>
        <a:bodyPr/>
        <a:lstStyle/>
        <a:p>
          <a:r>
            <a:rPr lang="cs-CZ" b="1" dirty="0">
              <a:solidFill>
                <a:schemeClr val="tx1"/>
              </a:solidFill>
              <a:latin typeface="Raleway" pitchFamily="2" charset="-18"/>
            </a:rPr>
            <a:t>Zásadním informačním zdrojem zůstává internet a aktivita potenciálního zájemce</a:t>
          </a:r>
          <a:r>
            <a:rPr lang="cs-CZ" dirty="0">
              <a:solidFill>
                <a:schemeClr val="tx1"/>
              </a:solidFill>
              <a:latin typeface="Raleway" pitchFamily="2" charset="-18"/>
            </a:rPr>
            <a:t>, protože LEAD sám </a:t>
          </a:r>
          <a:r>
            <a:rPr lang="cs-CZ" u="sng" dirty="0">
              <a:solidFill>
                <a:schemeClr val="tx1"/>
              </a:solidFill>
              <a:latin typeface="Raleway" pitchFamily="2" charset="-18"/>
            </a:rPr>
            <a:t>aktivně vyhledává </a:t>
          </a:r>
          <a:r>
            <a:rPr lang="cs-CZ" dirty="0">
              <a:solidFill>
                <a:schemeClr val="tx1"/>
              </a:solidFill>
              <a:latin typeface="Raleway" pitchFamily="2" charset="-18"/>
            </a:rPr>
            <a:t>nové informace o projektech na bydlení – trend z roku 2020 se stále drží </a:t>
          </a:r>
        </a:p>
      </dgm:t>
    </dgm:pt>
    <dgm:pt modelId="{7902247D-8010-4E2E-B975-54901D1F403D}" type="parTrans" cxnId="{E74A4CDF-D6C0-4D4A-8FBF-1464F52EA40E}">
      <dgm:prSet/>
      <dgm:spPr/>
      <dgm:t>
        <a:bodyPr/>
        <a:lstStyle/>
        <a:p>
          <a:endParaRPr lang="cs-CZ"/>
        </a:p>
      </dgm:t>
    </dgm:pt>
    <dgm:pt modelId="{55ADCEF5-1B72-492C-BF52-A49A1AFDC4C5}" type="sibTrans" cxnId="{E74A4CDF-D6C0-4D4A-8FBF-1464F52EA40E}">
      <dgm:prSet/>
      <dgm:spPr/>
      <dgm:t>
        <a:bodyPr/>
        <a:lstStyle/>
        <a:p>
          <a:endParaRPr lang="cs-CZ"/>
        </a:p>
      </dgm:t>
    </dgm:pt>
    <dgm:pt modelId="{C5572C15-31F7-49D2-936D-3ACCCF7B72A2}">
      <dgm:prSet phldrT="[Text]" custT="1"/>
      <dgm:spPr>
        <a:noFill/>
        <a:ln>
          <a:solidFill>
            <a:srgbClr val="1D4423"/>
          </a:solidFill>
        </a:ln>
      </dgm:spPr>
      <dgm:t>
        <a:bodyPr/>
        <a:lstStyle/>
        <a:p>
          <a:r>
            <a:rPr lang="cs-CZ" sz="2000" b="1" dirty="0">
              <a:solidFill>
                <a:schemeClr val="tx1"/>
              </a:solidFill>
              <a:latin typeface="Raleway" pitchFamily="2" charset="-18"/>
            </a:rPr>
            <a:t>TŘETINA leadů nemá žádné srovnání </a:t>
          </a:r>
          <a:br>
            <a:rPr lang="cs-CZ" sz="2000" b="1" dirty="0">
              <a:solidFill>
                <a:schemeClr val="tx1"/>
              </a:solidFill>
              <a:latin typeface="Raleway" pitchFamily="2" charset="-18"/>
            </a:rPr>
          </a:br>
          <a:r>
            <a:rPr lang="cs-CZ" sz="2000" b="1" dirty="0">
              <a:solidFill>
                <a:schemeClr val="tx1"/>
              </a:solidFill>
              <a:latin typeface="Raleway" pitchFamily="2" charset="-18"/>
            </a:rPr>
            <a:t>s konkurencí nebo o něm nechce mluvit</a:t>
          </a:r>
        </a:p>
      </dgm:t>
    </dgm:pt>
    <dgm:pt modelId="{B82E9ECE-3CCC-4743-B6EE-D91DDD64F220}" type="parTrans" cxnId="{1D36AFD7-D6BD-4AC1-81E0-4CEE95CCED30}">
      <dgm:prSet/>
      <dgm:spPr/>
      <dgm:t>
        <a:bodyPr/>
        <a:lstStyle/>
        <a:p>
          <a:endParaRPr lang="cs-CZ"/>
        </a:p>
      </dgm:t>
    </dgm:pt>
    <dgm:pt modelId="{AF846592-69B1-43DD-871D-229226453621}" type="sibTrans" cxnId="{1D36AFD7-D6BD-4AC1-81E0-4CEE95CCED30}">
      <dgm:prSet/>
      <dgm:spPr/>
      <dgm:t>
        <a:bodyPr/>
        <a:lstStyle/>
        <a:p>
          <a:endParaRPr lang="cs-CZ"/>
        </a:p>
      </dgm:t>
    </dgm:pt>
    <dgm:pt modelId="{BDEA26AC-AFE2-4050-A16C-3F6B00146E09}">
      <dgm:prSet custT="1"/>
      <dgm:spPr>
        <a:noFill/>
        <a:ln>
          <a:solidFill>
            <a:srgbClr val="1D4423"/>
          </a:solidFill>
        </a:ln>
      </dgm:spPr>
      <dgm:t>
        <a:bodyPr/>
        <a:lstStyle/>
        <a:p>
          <a:r>
            <a:rPr lang="cs-CZ" sz="2000" b="1" i="0" dirty="0">
              <a:solidFill>
                <a:schemeClr val="tx1"/>
              </a:solidFill>
              <a:latin typeface="Raleway" pitchFamily="2" charset="-18"/>
            </a:rPr>
            <a:t>TŘETINA si myslí, že JRD je lepší než konkurence</a:t>
          </a:r>
          <a:endParaRPr lang="cs-CZ" sz="2000" b="1" dirty="0">
            <a:solidFill>
              <a:schemeClr val="tx1"/>
            </a:solidFill>
            <a:latin typeface="Raleway" pitchFamily="2" charset="-18"/>
          </a:endParaRPr>
        </a:p>
      </dgm:t>
    </dgm:pt>
    <dgm:pt modelId="{DA5E4E5D-3A9B-4B4D-930D-333CB835BD06}" type="parTrans" cxnId="{AE1C92B5-3427-4FD9-9F65-5FEA90E8B87C}">
      <dgm:prSet/>
      <dgm:spPr/>
      <dgm:t>
        <a:bodyPr/>
        <a:lstStyle/>
        <a:p>
          <a:endParaRPr lang="cs-CZ"/>
        </a:p>
      </dgm:t>
    </dgm:pt>
    <dgm:pt modelId="{A1C127A7-9709-47A7-A1E7-5A9432A684F5}" type="sibTrans" cxnId="{AE1C92B5-3427-4FD9-9F65-5FEA90E8B87C}">
      <dgm:prSet/>
      <dgm:spPr/>
      <dgm:t>
        <a:bodyPr/>
        <a:lstStyle/>
        <a:p>
          <a:endParaRPr lang="cs-CZ"/>
        </a:p>
      </dgm:t>
    </dgm:pt>
    <dgm:pt modelId="{A13DD023-BDFC-48C2-804F-DBD902E38D43}">
      <dgm:prSet custT="1"/>
      <dgm:spPr>
        <a:noFill/>
        <a:ln>
          <a:solidFill>
            <a:srgbClr val="1D4423"/>
          </a:solidFill>
        </a:ln>
      </dgm:spPr>
      <dgm:t>
        <a:bodyPr/>
        <a:lstStyle/>
        <a:p>
          <a:pPr algn="r"/>
          <a:r>
            <a:rPr lang="pl-PL" sz="1200" b="1" i="0" dirty="0">
              <a:solidFill>
                <a:schemeClr val="tx1"/>
              </a:solidFill>
              <a:latin typeface="Raleway" pitchFamily="2" charset="-18"/>
            </a:rPr>
            <a:t>                               </a:t>
          </a:r>
          <a:r>
            <a:rPr lang="pl-PL" sz="1600" b="1" i="0" dirty="0">
              <a:solidFill>
                <a:schemeClr val="tx1"/>
              </a:solidFill>
              <a:latin typeface="Raleway" pitchFamily="2" charset="-18"/>
            </a:rPr>
            <a:t>deklaruje, že jim </a:t>
          </a:r>
          <a:br>
            <a:rPr lang="pl-PL" sz="1600" b="1" i="0" dirty="0">
              <a:solidFill>
                <a:schemeClr val="tx1"/>
              </a:solidFill>
              <a:latin typeface="Raleway" pitchFamily="2" charset="-18"/>
            </a:rPr>
          </a:br>
          <a:r>
            <a:rPr lang="pl-PL" sz="1600" b="1" i="0" dirty="0">
              <a:solidFill>
                <a:schemeClr val="tx1"/>
              </a:solidFill>
              <a:latin typeface="Raleway" pitchFamily="2" charset="-18"/>
            </a:rPr>
            <a:t>byly představeny </a:t>
          </a:r>
          <a:br>
            <a:rPr lang="pl-PL" sz="1600" b="1" i="0" dirty="0">
              <a:solidFill>
                <a:schemeClr val="tx1"/>
              </a:solidFill>
              <a:latin typeface="Raleway" pitchFamily="2" charset="-18"/>
            </a:rPr>
          </a:br>
          <a:r>
            <a:rPr lang="pl-PL" sz="1600" b="1" i="0" dirty="0">
              <a:solidFill>
                <a:schemeClr val="tx1"/>
              </a:solidFill>
              <a:latin typeface="Raleway" pitchFamily="2" charset="-18"/>
            </a:rPr>
            <a:t>výhody zdravého </a:t>
          </a:r>
          <a:br>
            <a:rPr lang="pl-PL" sz="1600" b="1" i="0" dirty="0">
              <a:solidFill>
                <a:schemeClr val="tx1"/>
              </a:solidFill>
              <a:latin typeface="Raleway" pitchFamily="2" charset="-18"/>
            </a:rPr>
          </a:br>
          <a:r>
            <a:rPr lang="pl-PL" sz="1600" b="1" i="0" dirty="0">
              <a:solidFill>
                <a:schemeClr val="tx1"/>
              </a:solidFill>
              <a:latin typeface="Raleway" pitchFamily="2" charset="-18"/>
            </a:rPr>
            <a:t>bydlení, ale zdravé</a:t>
          </a:r>
          <a:br>
            <a:rPr lang="pl-PL" sz="1600" b="1" i="0" dirty="0">
              <a:solidFill>
                <a:schemeClr val="tx1"/>
              </a:solidFill>
              <a:latin typeface="Raleway" pitchFamily="2" charset="-18"/>
            </a:rPr>
          </a:br>
          <a:r>
            <a:rPr lang="pl-PL" sz="1600" b="1" i="0" dirty="0">
              <a:solidFill>
                <a:schemeClr val="tx1"/>
              </a:solidFill>
              <a:latin typeface="Raleway" pitchFamily="2" charset="-18"/>
            </a:rPr>
            <a:t>vnitřní bydlení je důležité podle </a:t>
          </a:r>
          <a:br>
            <a:rPr lang="pl-PL" sz="1600" b="1" i="0" dirty="0">
              <a:solidFill>
                <a:schemeClr val="tx1"/>
              </a:solidFill>
              <a:latin typeface="Raleway" pitchFamily="2" charset="-18"/>
            </a:rPr>
          </a:br>
          <a:r>
            <a:rPr lang="pl-PL" sz="1600" b="1" i="0" dirty="0">
              <a:solidFill>
                <a:schemeClr val="tx1"/>
              </a:solidFill>
              <a:latin typeface="Raleway" pitchFamily="2" charset="-18"/>
            </a:rPr>
            <a:t>18 % leadů</a:t>
          </a:r>
          <a:endParaRPr lang="cs-CZ" sz="1200" b="1" dirty="0">
            <a:solidFill>
              <a:schemeClr val="tx1"/>
            </a:solidFill>
            <a:latin typeface="Raleway" pitchFamily="2" charset="-18"/>
          </a:endParaRPr>
        </a:p>
      </dgm:t>
    </dgm:pt>
    <dgm:pt modelId="{270785F9-99D6-4E78-9DC8-130031AEC93C}" type="parTrans" cxnId="{530AE34A-74E7-44A4-8DD5-9BE1ACA2C116}">
      <dgm:prSet/>
      <dgm:spPr/>
      <dgm:t>
        <a:bodyPr/>
        <a:lstStyle/>
        <a:p>
          <a:endParaRPr lang="cs-CZ"/>
        </a:p>
      </dgm:t>
    </dgm:pt>
    <dgm:pt modelId="{BA1DECC6-67BE-4D72-B8CB-D637388807AB}" type="sibTrans" cxnId="{530AE34A-74E7-44A4-8DD5-9BE1ACA2C116}">
      <dgm:prSet/>
      <dgm:spPr/>
      <dgm:t>
        <a:bodyPr/>
        <a:lstStyle/>
        <a:p>
          <a:endParaRPr lang="cs-CZ"/>
        </a:p>
      </dgm:t>
    </dgm:pt>
    <dgm:pt modelId="{207F0F9A-31AD-4F37-9224-E926B031B289}" type="pres">
      <dgm:prSet presAssocID="{D02378B3-846D-45B3-A67A-CF64E357D346}" presName="Name0" presStyleCnt="0">
        <dgm:presLayoutVars>
          <dgm:chPref val="1"/>
          <dgm:dir/>
          <dgm:animOne val="branch"/>
          <dgm:animLvl val="lvl"/>
          <dgm:resizeHandles/>
        </dgm:presLayoutVars>
      </dgm:prSet>
      <dgm:spPr/>
    </dgm:pt>
    <dgm:pt modelId="{3EA9F449-455F-4BDB-B4FD-FD76E72308B4}" type="pres">
      <dgm:prSet presAssocID="{8F138262-3E72-4900-91E4-9701FAAC3D05}" presName="vertOne" presStyleCnt="0"/>
      <dgm:spPr/>
    </dgm:pt>
    <dgm:pt modelId="{AE610E70-13D9-4A5C-BE4D-0682959C245A}" type="pres">
      <dgm:prSet presAssocID="{8F138262-3E72-4900-91E4-9701FAAC3D05}" presName="txOne" presStyleLbl="node0" presStyleIdx="0" presStyleCnt="2">
        <dgm:presLayoutVars>
          <dgm:chPref val="3"/>
        </dgm:presLayoutVars>
      </dgm:prSet>
      <dgm:spPr/>
    </dgm:pt>
    <dgm:pt modelId="{A0830B2B-D55D-48D7-A37D-E03190C2DD1D}" type="pres">
      <dgm:prSet presAssocID="{8F138262-3E72-4900-91E4-9701FAAC3D05}" presName="parTransOne" presStyleCnt="0"/>
      <dgm:spPr/>
    </dgm:pt>
    <dgm:pt modelId="{082C5D78-5D9D-428A-9125-78F7C05821B8}" type="pres">
      <dgm:prSet presAssocID="{8F138262-3E72-4900-91E4-9701FAAC3D05}" presName="horzOne" presStyleCnt="0"/>
      <dgm:spPr/>
    </dgm:pt>
    <dgm:pt modelId="{871B9BFA-14A6-44E8-82F7-5C796CB68E7A}" type="pres">
      <dgm:prSet presAssocID="{37408374-B057-4C0F-8669-1C737366772D}" presName="vertTwo" presStyleCnt="0"/>
      <dgm:spPr/>
    </dgm:pt>
    <dgm:pt modelId="{55E0F41C-70D1-4838-B134-F158644A480E}" type="pres">
      <dgm:prSet presAssocID="{37408374-B057-4C0F-8669-1C737366772D}" presName="txTwo" presStyleLbl="node2" presStyleIdx="0" presStyleCnt="3">
        <dgm:presLayoutVars>
          <dgm:chPref val="3"/>
        </dgm:presLayoutVars>
      </dgm:prSet>
      <dgm:spPr/>
    </dgm:pt>
    <dgm:pt modelId="{396EFC4A-2305-4030-A701-7D25808EEFD8}" type="pres">
      <dgm:prSet presAssocID="{37408374-B057-4C0F-8669-1C737366772D}" presName="parTransTwo" presStyleCnt="0"/>
      <dgm:spPr/>
    </dgm:pt>
    <dgm:pt modelId="{11B31ACF-B008-4D3F-8EE1-61AC0FBD26DF}" type="pres">
      <dgm:prSet presAssocID="{37408374-B057-4C0F-8669-1C737366772D}" presName="horzTwo" presStyleCnt="0"/>
      <dgm:spPr/>
    </dgm:pt>
    <dgm:pt modelId="{73B04A74-F5F2-4528-91DC-481F2A11650E}" type="pres">
      <dgm:prSet presAssocID="{C5572C15-31F7-49D2-936D-3ACCCF7B72A2}" presName="vertThree" presStyleCnt="0"/>
      <dgm:spPr/>
    </dgm:pt>
    <dgm:pt modelId="{95956645-6E24-4C5B-BEDA-1EAAE3115309}" type="pres">
      <dgm:prSet presAssocID="{C5572C15-31F7-49D2-936D-3ACCCF7B72A2}" presName="txThree" presStyleLbl="node3" presStyleIdx="0" presStyleCnt="3">
        <dgm:presLayoutVars>
          <dgm:chPref val="3"/>
        </dgm:presLayoutVars>
      </dgm:prSet>
      <dgm:spPr/>
    </dgm:pt>
    <dgm:pt modelId="{69A374F0-D6B0-4CED-8BB1-66C6467685C4}" type="pres">
      <dgm:prSet presAssocID="{C5572C15-31F7-49D2-936D-3ACCCF7B72A2}" presName="horzThree" presStyleCnt="0"/>
      <dgm:spPr/>
    </dgm:pt>
    <dgm:pt modelId="{0C35E22A-79B1-4830-A66E-9ACB2DACBF8D}" type="pres">
      <dgm:prSet presAssocID="{55ADCEF5-1B72-492C-BF52-A49A1AFDC4C5}" presName="sibSpaceOne" presStyleCnt="0"/>
      <dgm:spPr/>
    </dgm:pt>
    <dgm:pt modelId="{3E162D44-5F9F-4E93-8282-F50AB252364B}" type="pres">
      <dgm:prSet presAssocID="{B3322418-06A3-4E5A-822A-500E1FEA608C}" presName="vertOne" presStyleCnt="0"/>
      <dgm:spPr/>
    </dgm:pt>
    <dgm:pt modelId="{51ABE7AE-1467-4C42-96EE-47575CC39313}" type="pres">
      <dgm:prSet presAssocID="{B3322418-06A3-4E5A-822A-500E1FEA608C}" presName="txOne" presStyleLbl="node0" presStyleIdx="1" presStyleCnt="2">
        <dgm:presLayoutVars>
          <dgm:chPref val="3"/>
        </dgm:presLayoutVars>
      </dgm:prSet>
      <dgm:spPr/>
    </dgm:pt>
    <dgm:pt modelId="{42AE1002-8CDB-47CB-8C98-FAB5E89CF187}" type="pres">
      <dgm:prSet presAssocID="{B3322418-06A3-4E5A-822A-500E1FEA608C}" presName="parTransOne" presStyleCnt="0"/>
      <dgm:spPr/>
    </dgm:pt>
    <dgm:pt modelId="{095AEC47-4D79-4A2C-992A-2C74C38C1ECE}" type="pres">
      <dgm:prSet presAssocID="{B3322418-06A3-4E5A-822A-500E1FEA608C}" presName="horzOne" presStyleCnt="0"/>
      <dgm:spPr/>
    </dgm:pt>
    <dgm:pt modelId="{6FA0777C-51ED-4C12-B5CE-1D821515998B}" type="pres">
      <dgm:prSet presAssocID="{BE7C2616-E75C-4D8E-A149-E56EDBFAE3F5}" presName="vertTwo" presStyleCnt="0"/>
      <dgm:spPr/>
    </dgm:pt>
    <dgm:pt modelId="{E847D18F-D06C-4E98-9B35-AD4153793751}" type="pres">
      <dgm:prSet presAssocID="{BE7C2616-E75C-4D8E-A149-E56EDBFAE3F5}" presName="txTwo" presStyleLbl="node2" presStyleIdx="1" presStyleCnt="3">
        <dgm:presLayoutVars>
          <dgm:chPref val="3"/>
        </dgm:presLayoutVars>
      </dgm:prSet>
      <dgm:spPr/>
    </dgm:pt>
    <dgm:pt modelId="{66E26166-1D73-46D4-8935-E6BB51FB39AB}" type="pres">
      <dgm:prSet presAssocID="{BE7C2616-E75C-4D8E-A149-E56EDBFAE3F5}" presName="parTransTwo" presStyleCnt="0"/>
      <dgm:spPr/>
    </dgm:pt>
    <dgm:pt modelId="{B7DF77E1-72EE-48EE-BFDD-D4BA452300CC}" type="pres">
      <dgm:prSet presAssocID="{BE7C2616-E75C-4D8E-A149-E56EDBFAE3F5}" presName="horzTwo" presStyleCnt="0"/>
      <dgm:spPr/>
    </dgm:pt>
    <dgm:pt modelId="{7E0C4AFD-1068-4174-88A0-D03B4DFD1CAD}" type="pres">
      <dgm:prSet presAssocID="{BDEA26AC-AFE2-4050-A16C-3F6B00146E09}" presName="vertThree" presStyleCnt="0"/>
      <dgm:spPr/>
    </dgm:pt>
    <dgm:pt modelId="{35D522EF-D826-48FE-9F61-CA2E4C7508E4}" type="pres">
      <dgm:prSet presAssocID="{BDEA26AC-AFE2-4050-A16C-3F6B00146E09}" presName="txThree" presStyleLbl="node3" presStyleIdx="1" presStyleCnt="3">
        <dgm:presLayoutVars>
          <dgm:chPref val="3"/>
        </dgm:presLayoutVars>
      </dgm:prSet>
      <dgm:spPr/>
    </dgm:pt>
    <dgm:pt modelId="{1F770FC2-D497-424F-A309-EECADD06B576}" type="pres">
      <dgm:prSet presAssocID="{BDEA26AC-AFE2-4050-A16C-3F6B00146E09}" presName="horzThree" presStyleCnt="0"/>
      <dgm:spPr/>
    </dgm:pt>
    <dgm:pt modelId="{9B3F1A3C-D708-4482-9ED3-645B392416CD}" type="pres">
      <dgm:prSet presAssocID="{1D424E30-F8D9-4DEE-B81B-3B6C2873B0D5}" presName="sibSpaceTwo" presStyleCnt="0"/>
      <dgm:spPr/>
    </dgm:pt>
    <dgm:pt modelId="{32E418D9-5A6E-4E2B-AF4C-5D2E9340DD71}" type="pres">
      <dgm:prSet presAssocID="{7B2CFB45-09B0-416F-A04B-14907A48F411}" presName="vertTwo" presStyleCnt="0"/>
      <dgm:spPr/>
    </dgm:pt>
    <dgm:pt modelId="{1318EEEA-A578-4902-BA07-6093E3D82CA4}" type="pres">
      <dgm:prSet presAssocID="{7B2CFB45-09B0-416F-A04B-14907A48F411}" presName="txTwo" presStyleLbl="node2" presStyleIdx="2" presStyleCnt="3">
        <dgm:presLayoutVars>
          <dgm:chPref val="3"/>
        </dgm:presLayoutVars>
      </dgm:prSet>
      <dgm:spPr/>
    </dgm:pt>
    <dgm:pt modelId="{ECB2211A-F1CE-455B-A905-196F34D58F68}" type="pres">
      <dgm:prSet presAssocID="{7B2CFB45-09B0-416F-A04B-14907A48F411}" presName="parTransTwo" presStyleCnt="0"/>
      <dgm:spPr/>
    </dgm:pt>
    <dgm:pt modelId="{ABCCC55B-66E0-4A76-B5E5-9ACA29B85B2B}" type="pres">
      <dgm:prSet presAssocID="{7B2CFB45-09B0-416F-A04B-14907A48F411}" presName="horzTwo" presStyleCnt="0"/>
      <dgm:spPr/>
    </dgm:pt>
    <dgm:pt modelId="{B1DADB31-F455-40B8-A970-5B438E25BD8B}" type="pres">
      <dgm:prSet presAssocID="{A13DD023-BDFC-48C2-804F-DBD902E38D43}" presName="vertThree" presStyleCnt="0"/>
      <dgm:spPr/>
    </dgm:pt>
    <dgm:pt modelId="{86F52F06-37AC-4468-987D-017DA86B91F6}" type="pres">
      <dgm:prSet presAssocID="{A13DD023-BDFC-48C2-804F-DBD902E38D43}" presName="txThree" presStyleLbl="node3" presStyleIdx="2" presStyleCnt="3">
        <dgm:presLayoutVars>
          <dgm:chPref val="3"/>
        </dgm:presLayoutVars>
      </dgm:prSet>
      <dgm:spPr/>
    </dgm:pt>
    <dgm:pt modelId="{1F17DC00-84B2-456D-80C7-596CF058E711}" type="pres">
      <dgm:prSet presAssocID="{A13DD023-BDFC-48C2-804F-DBD902E38D43}" presName="horzThree" presStyleCnt="0"/>
      <dgm:spPr/>
    </dgm:pt>
  </dgm:ptLst>
  <dgm:cxnLst>
    <dgm:cxn modelId="{F868E32F-2DE2-45B7-AEDE-66A1523FA687}" type="presOf" srcId="{A13DD023-BDFC-48C2-804F-DBD902E38D43}" destId="{86F52F06-37AC-4468-987D-017DA86B91F6}" srcOrd="0" destOrd="0" presId="urn:microsoft.com/office/officeart/2005/8/layout/hierarchy4"/>
    <dgm:cxn modelId="{AC87C53F-97F8-490D-8704-8111E50A6D29}" type="presOf" srcId="{37408374-B057-4C0F-8669-1C737366772D}" destId="{55E0F41C-70D1-4838-B134-F158644A480E}" srcOrd="0" destOrd="0" presId="urn:microsoft.com/office/officeart/2005/8/layout/hierarchy4"/>
    <dgm:cxn modelId="{996ACA44-3607-4F07-AF05-01079837B5D3}" srcId="{D02378B3-846D-45B3-A67A-CF64E357D346}" destId="{B3322418-06A3-4E5A-822A-500E1FEA608C}" srcOrd="1" destOrd="0" parTransId="{C175BF67-8813-4AC5-A3EB-4591B5AD63E7}" sibTransId="{83C5125C-270A-464A-9C9B-4D71896A497C}"/>
    <dgm:cxn modelId="{530AE34A-74E7-44A4-8DD5-9BE1ACA2C116}" srcId="{7B2CFB45-09B0-416F-A04B-14907A48F411}" destId="{A13DD023-BDFC-48C2-804F-DBD902E38D43}" srcOrd="0" destOrd="0" parTransId="{270785F9-99D6-4E78-9DC8-130031AEC93C}" sibTransId="{BA1DECC6-67BE-4D72-B8CB-D637388807AB}"/>
    <dgm:cxn modelId="{9B983F78-B7D8-4658-943D-1C4852F632C3}" type="presOf" srcId="{C5572C15-31F7-49D2-936D-3ACCCF7B72A2}" destId="{95956645-6E24-4C5B-BEDA-1EAAE3115309}" srcOrd="0" destOrd="0" presId="urn:microsoft.com/office/officeart/2005/8/layout/hierarchy4"/>
    <dgm:cxn modelId="{52611B8E-11A1-4941-B757-F7778A196937}" type="presOf" srcId="{BE7C2616-E75C-4D8E-A149-E56EDBFAE3F5}" destId="{E847D18F-D06C-4E98-9B35-AD4153793751}" srcOrd="0" destOrd="0" presId="urn:microsoft.com/office/officeart/2005/8/layout/hierarchy4"/>
    <dgm:cxn modelId="{398206A4-0B71-40DB-ADA2-6F254098FAE5}" type="presOf" srcId="{D02378B3-846D-45B3-A67A-CF64E357D346}" destId="{207F0F9A-31AD-4F37-9224-E926B031B289}" srcOrd="0" destOrd="0" presId="urn:microsoft.com/office/officeart/2005/8/layout/hierarchy4"/>
    <dgm:cxn modelId="{668F6AA8-D459-4817-B262-FDF11D8E3E15}" srcId="{B3322418-06A3-4E5A-822A-500E1FEA608C}" destId="{BE7C2616-E75C-4D8E-A149-E56EDBFAE3F5}" srcOrd="0" destOrd="0" parTransId="{45806F0D-6BA3-4EFA-8641-D120B7683739}" sibTransId="{1D424E30-F8D9-4DEE-B81B-3B6C2873B0D5}"/>
    <dgm:cxn modelId="{AE1C92B5-3427-4FD9-9F65-5FEA90E8B87C}" srcId="{BE7C2616-E75C-4D8E-A149-E56EDBFAE3F5}" destId="{BDEA26AC-AFE2-4050-A16C-3F6B00146E09}" srcOrd="0" destOrd="0" parTransId="{DA5E4E5D-3A9B-4B4D-930D-333CB835BD06}" sibTransId="{A1C127A7-9709-47A7-A1E7-5A9432A684F5}"/>
    <dgm:cxn modelId="{C0885CBC-A754-419F-AFF4-7D4236AE076C}" type="presOf" srcId="{7B2CFB45-09B0-416F-A04B-14907A48F411}" destId="{1318EEEA-A578-4902-BA07-6093E3D82CA4}" srcOrd="0" destOrd="0" presId="urn:microsoft.com/office/officeart/2005/8/layout/hierarchy4"/>
    <dgm:cxn modelId="{B3B2F1CD-0D63-45C8-9E38-AEBFA53B85ED}" type="presOf" srcId="{BDEA26AC-AFE2-4050-A16C-3F6B00146E09}" destId="{35D522EF-D826-48FE-9F61-CA2E4C7508E4}" srcOrd="0" destOrd="0" presId="urn:microsoft.com/office/officeart/2005/8/layout/hierarchy4"/>
    <dgm:cxn modelId="{D4B392D2-1066-4620-BDD3-3A72B4365207}" srcId="{B3322418-06A3-4E5A-822A-500E1FEA608C}" destId="{7B2CFB45-09B0-416F-A04B-14907A48F411}" srcOrd="1" destOrd="0" parTransId="{3CC33E24-F3B8-4994-9178-3F1BE3B3E4B7}" sibTransId="{C80A810F-6720-4B05-B649-F390A408C9B5}"/>
    <dgm:cxn modelId="{1D36AFD7-D6BD-4AC1-81E0-4CEE95CCED30}" srcId="{37408374-B057-4C0F-8669-1C737366772D}" destId="{C5572C15-31F7-49D2-936D-3ACCCF7B72A2}" srcOrd="0" destOrd="0" parTransId="{B82E9ECE-3CCC-4743-B6EE-D91DDD64F220}" sibTransId="{AF846592-69B1-43DD-871D-229226453621}"/>
    <dgm:cxn modelId="{4325B7D7-C1F9-4AF2-86B3-6363152F5D20}" srcId="{8F138262-3E72-4900-91E4-9701FAAC3D05}" destId="{37408374-B057-4C0F-8669-1C737366772D}" srcOrd="0" destOrd="0" parTransId="{9FEB3930-0CE6-46F5-A477-55DD5B6A0D16}" sibTransId="{BADE114B-4FF9-40FF-A72B-B53C95E738D9}"/>
    <dgm:cxn modelId="{E74A4CDF-D6C0-4D4A-8FBF-1464F52EA40E}" srcId="{D02378B3-846D-45B3-A67A-CF64E357D346}" destId="{8F138262-3E72-4900-91E4-9701FAAC3D05}" srcOrd="0" destOrd="0" parTransId="{7902247D-8010-4E2E-B975-54901D1F403D}" sibTransId="{55ADCEF5-1B72-492C-BF52-A49A1AFDC4C5}"/>
    <dgm:cxn modelId="{6449A8F3-A3F0-48EF-8192-FDADC05DF8B3}" type="presOf" srcId="{B3322418-06A3-4E5A-822A-500E1FEA608C}" destId="{51ABE7AE-1467-4C42-96EE-47575CC39313}" srcOrd="0" destOrd="0" presId="urn:microsoft.com/office/officeart/2005/8/layout/hierarchy4"/>
    <dgm:cxn modelId="{875D80F4-C505-4E02-8A04-EE68B87EAAC1}" type="presOf" srcId="{8F138262-3E72-4900-91E4-9701FAAC3D05}" destId="{AE610E70-13D9-4A5C-BE4D-0682959C245A}" srcOrd="0" destOrd="0" presId="urn:microsoft.com/office/officeart/2005/8/layout/hierarchy4"/>
    <dgm:cxn modelId="{99212E32-5657-47FC-8AB5-82CD7F34AFD1}" type="presParOf" srcId="{207F0F9A-31AD-4F37-9224-E926B031B289}" destId="{3EA9F449-455F-4BDB-B4FD-FD76E72308B4}" srcOrd="0" destOrd="0" presId="urn:microsoft.com/office/officeart/2005/8/layout/hierarchy4"/>
    <dgm:cxn modelId="{07DA77B0-4144-4CFB-9666-896CE3E2B054}" type="presParOf" srcId="{3EA9F449-455F-4BDB-B4FD-FD76E72308B4}" destId="{AE610E70-13D9-4A5C-BE4D-0682959C245A}" srcOrd="0" destOrd="0" presId="urn:microsoft.com/office/officeart/2005/8/layout/hierarchy4"/>
    <dgm:cxn modelId="{99AE7B3F-5E71-4285-A112-1FCB9581E07D}" type="presParOf" srcId="{3EA9F449-455F-4BDB-B4FD-FD76E72308B4}" destId="{A0830B2B-D55D-48D7-A37D-E03190C2DD1D}" srcOrd="1" destOrd="0" presId="urn:microsoft.com/office/officeart/2005/8/layout/hierarchy4"/>
    <dgm:cxn modelId="{C1F45212-6C43-45BB-9078-B86986FA5E3C}" type="presParOf" srcId="{3EA9F449-455F-4BDB-B4FD-FD76E72308B4}" destId="{082C5D78-5D9D-428A-9125-78F7C05821B8}" srcOrd="2" destOrd="0" presId="urn:microsoft.com/office/officeart/2005/8/layout/hierarchy4"/>
    <dgm:cxn modelId="{C8CB17BD-58F6-4812-84CA-4740843BC792}" type="presParOf" srcId="{082C5D78-5D9D-428A-9125-78F7C05821B8}" destId="{871B9BFA-14A6-44E8-82F7-5C796CB68E7A}" srcOrd="0" destOrd="0" presId="urn:microsoft.com/office/officeart/2005/8/layout/hierarchy4"/>
    <dgm:cxn modelId="{A66E81AF-8784-4CA3-B19E-7022CF3B8B46}" type="presParOf" srcId="{871B9BFA-14A6-44E8-82F7-5C796CB68E7A}" destId="{55E0F41C-70D1-4838-B134-F158644A480E}" srcOrd="0" destOrd="0" presId="urn:microsoft.com/office/officeart/2005/8/layout/hierarchy4"/>
    <dgm:cxn modelId="{C4891716-EF8C-46EE-81D3-15868F00D1D3}" type="presParOf" srcId="{871B9BFA-14A6-44E8-82F7-5C796CB68E7A}" destId="{396EFC4A-2305-4030-A701-7D25808EEFD8}" srcOrd="1" destOrd="0" presId="urn:microsoft.com/office/officeart/2005/8/layout/hierarchy4"/>
    <dgm:cxn modelId="{729F15C3-E98C-4835-BCBA-077B8AC74B57}" type="presParOf" srcId="{871B9BFA-14A6-44E8-82F7-5C796CB68E7A}" destId="{11B31ACF-B008-4D3F-8EE1-61AC0FBD26DF}" srcOrd="2" destOrd="0" presId="urn:microsoft.com/office/officeart/2005/8/layout/hierarchy4"/>
    <dgm:cxn modelId="{00B183E7-04DA-4499-9F5D-C06FAFF71149}" type="presParOf" srcId="{11B31ACF-B008-4D3F-8EE1-61AC0FBD26DF}" destId="{73B04A74-F5F2-4528-91DC-481F2A11650E}" srcOrd="0" destOrd="0" presId="urn:microsoft.com/office/officeart/2005/8/layout/hierarchy4"/>
    <dgm:cxn modelId="{D029F4B7-EBCC-4B84-ACA4-10ABC3AA49E4}" type="presParOf" srcId="{73B04A74-F5F2-4528-91DC-481F2A11650E}" destId="{95956645-6E24-4C5B-BEDA-1EAAE3115309}" srcOrd="0" destOrd="0" presId="urn:microsoft.com/office/officeart/2005/8/layout/hierarchy4"/>
    <dgm:cxn modelId="{4684DA6B-6CA9-4476-A169-D319DAFFC339}" type="presParOf" srcId="{73B04A74-F5F2-4528-91DC-481F2A11650E}" destId="{69A374F0-D6B0-4CED-8BB1-66C6467685C4}" srcOrd="1" destOrd="0" presId="urn:microsoft.com/office/officeart/2005/8/layout/hierarchy4"/>
    <dgm:cxn modelId="{2B498632-56B7-46DC-BAC0-A5C4E4E09918}" type="presParOf" srcId="{207F0F9A-31AD-4F37-9224-E926B031B289}" destId="{0C35E22A-79B1-4830-A66E-9ACB2DACBF8D}" srcOrd="1" destOrd="0" presId="urn:microsoft.com/office/officeart/2005/8/layout/hierarchy4"/>
    <dgm:cxn modelId="{DD1B1581-044E-4F0B-8875-477A7E07A681}" type="presParOf" srcId="{207F0F9A-31AD-4F37-9224-E926B031B289}" destId="{3E162D44-5F9F-4E93-8282-F50AB252364B}" srcOrd="2" destOrd="0" presId="urn:microsoft.com/office/officeart/2005/8/layout/hierarchy4"/>
    <dgm:cxn modelId="{6D3F6A2A-956D-445C-A16D-380F6C394F35}" type="presParOf" srcId="{3E162D44-5F9F-4E93-8282-F50AB252364B}" destId="{51ABE7AE-1467-4C42-96EE-47575CC39313}" srcOrd="0" destOrd="0" presId="urn:microsoft.com/office/officeart/2005/8/layout/hierarchy4"/>
    <dgm:cxn modelId="{928678DD-4720-4AC8-AAB5-C2BC624B8837}" type="presParOf" srcId="{3E162D44-5F9F-4E93-8282-F50AB252364B}" destId="{42AE1002-8CDB-47CB-8C98-FAB5E89CF187}" srcOrd="1" destOrd="0" presId="urn:microsoft.com/office/officeart/2005/8/layout/hierarchy4"/>
    <dgm:cxn modelId="{E0C9086E-0FAE-4825-8DFE-AF6CE724CE22}" type="presParOf" srcId="{3E162D44-5F9F-4E93-8282-F50AB252364B}" destId="{095AEC47-4D79-4A2C-992A-2C74C38C1ECE}" srcOrd="2" destOrd="0" presId="urn:microsoft.com/office/officeart/2005/8/layout/hierarchy4"/>
    <dgm:cxn modelId="{60BA68A5-14AE-427B-BF67-4C7353F99951}" type="presParOf" srcId="{095AEC47-4D79-4A2C-992A-2C74C38C1ECE}" destId="{6FA0777C-51ED-4C12-B5CE-1D821515998B}" srcOrd="0" destOrd="0" presId="urn:microsoft.com/office/officeart/2005/8/layout/hierarchy4"/>
    <dgm:cxn modelId="{EAFFAD20-BD9B-4E19-9342-A718209C17CD}" type="presParOf" srcId="{6FA0777C-51ED-4C12-B5CE-1D821515998B}" destId="{E847D18F-D06C-4E98-9B35-AD4153793751}" srcOrd="0" destOrd="0" presId="urn:microsoft.com/office/officeart/2005/8/layout/hierarchy4"/>
    <dgm:cxn modelId="{CE940B98-F90E-49A1-8F5A-4C08927993F9}" type="presParOf" srcId="{6FA0777C-51ED-4C12-B5CE-1D821515998B}" destId="{66E26166-1D73-46D4-8935-E6BB51FB39AB}" srcOrd="1" destOrd="0" presId="urn:microsoft.com/office/officeart/2005/8/layout/hierarchy4"/>
    <dgm:cxn modelId="{B9E4243C-0A05-45EA-A1E7-B22817A1C86F}" type="presParOf" srcId="{6FA0777C-51ED-4C12-B5CE-1D821515998B}" destId="{B7DF77E1-72EE-48EE-BFDD-D4BA452300CC}" srcOrd="2" destOrd="0" presId="urn:microsoft.com/office/officeart/2005/8/layout/hierarchy4"/>
    <dgm:cxn modelId="{27A2BCBE-A72F-4FE7-9134-EA9BFE1D935E}" type="presParOf" srcId="{B7DF77E1-72EE-48EE-BFDD-D4BA452300CC}" destId="{7E0C4AFD-1068-4174-88A0-D03B4DFD1CAD}" srcOrd="0" destOrd="0" presId="urn:microsoft.com/office/officeart/2005/8/layout/hierarchy4"/>
    <dgm:cxn modelId="{A737F77F-EF12-4EF4-853B-1AEE0E3D4381}" type="presParOf" srcId="{7E0C4AFD-1068-4174-88A0-D03B4DFD1CAD}" destId="{35D522EF-D826-48FE-9F61-CA2E4C7508E4}" srcOrd="0" destOrd="0" presId="urn:microsoft.com/office/officeart/2005/8/layout/hierarchy4"/>
    <dgm:cxn modelId="{CDC161FC-6770-47D0-BC3C-3B5E8E95319E}" type="presParOf" srcId="{7E0C4AFD-1068-4174-88A0-D03B4DFD1CAD}" destId="{1F770FC2-D497-424F-A309-EECADD06B576}" srcOrd="1" destOrd="0" presId="urn:microsoft.com/office/officeart/2005/8/layout/hierarchy4"/>
    <dgm:cxn modelId="{84F86F1B-514E-4A14-A061-1432C73A2517}" type="presParOf" srcId="{095AEC47-4D79-4A2C-992A-2C74C38C1ECE}" destId="{9B3F1A3C-D708-4482-9ED3-645B392416CD}" srcOrd="1" destOrd="0" presId="urn:microsoft.com/office/officeart/2005/8/layout/hierarchy4"/>
    <dgm:cxn modelId="{274DC151-C45A-4239-856E-FC4A3D6667A0}" type="presParOf" srcId="{095AEC47-4D79-4A2C-992A-2C74C38C1ECE}" destId="{32E418D9-5A6E-4E2B-AF4C-5D2E9340DD71}" srcOrd="2" destOrd="0" presId="urn:microsoft.com/office/officeart/2005/8/layout/hierarchy4"/>
    <dgm:cxn modelId="{6276234A-8837-4F82-83EE-7FFAA591B37D}" type="presParOf" srcId="{32E418D9-5A6E-4E2B-AF4C-5D2E9340DD71}" destId="{1318EEEA-A578-4902-BA07-6093E3D82CA4}" srcOrd="0" destOrd="0" presId="urn:microsoft.com/office/officeart/2005/8/layout/hierarchy4"/>
    <dgm:cxn modelId="{40D81C0E-E852-4600-B79B-BB9209415D04}" type="presParOf" srcId="{32E418D9-5A6E-4E2B-AF4C-5D2E9340DD71}" destId="{ECB2211A-F1CE-455B-A905-196F34D58F68}" srcOrd="1" destOrd="0" presId="urn:microsoft.com/office/officeart/2005/8/layout/hierarchy4"/>
    <dgm:cxn modelId="{BDC51091-E4B7-44ED-A849-4D2D0B9EF6A9}" type="presParOf" srcId="{32E418D9-5A6E-4E2B-AF4C-5D2E9340DD71}" destId="{ABCCC55B-66E0-4A76-B5E5-9ACA29B85B2B}" srcOrd="2" destOrd="0" presId="urn:microsoft.com/office/officeart/2005/8/layout/hierarchy4"/>
    <dgm:cxn modelId="{E4ECFA60-C595-4EB2-849A-FE49D309162B}" type="presParOf" srcId="{ABCCC55B-66E0-4A76-B5E5-9ACA29B85B2B}" destId="{B1DADB31-F455-40B8-A970-5B438E25BD8B}" srcOrd="0" destOrd="0" presId="urn:microsoft.com/office/officeart/2005/8/layout/hierarchy4"/>
    <dgm:cxn modelId="{F42EB8AA-DAA8-4A0F-A89F-C785EF7445D5}" type="presParOf" srcId="{B1DADB31-F455-40B8-A970-5B438E25BD8B}" destId="{86F52F06-37AC-4468-987D-017DA86B91F6}" srcOrd="0" destOrd="0" presId="urn:microsoft.com/office/officeart/2005/8/layout/hierarchy4"/>
    <dgm:cxn modelId="{FBBFA29C-673D-4201-970C-CA3C2BFBB96D}" type="presParOf" srcId="{B1DADB31-F455-40B8-A970-5B438E25BD8B}" destId="{1F17DC00-84B2-456D-80C7-596CF058E711}" srcOrd="1" destOrd="0" presId="urn:microsoft.com/office/officeart/2005/8/layout/hierarchy4"/>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2378B3-846D-45B3-A67A-CF64E357D34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cs-CZ"/>
        </a:p>
      </dgm:t>
    </dgm:pt>
    <dgm:pt modelId="{B3322418-06A3-4E5A-822A-500E1FEA608C}">
      <dgm:prSet custT="1"/>
      <dgm:spPr>
        <a:solidFill>
          <a:schemeClr val="tx1"/>
        </a:solidFill>
        <a:ln>
          <a:solidFill>
            <a:srgbClr val="1D4423"/>
          </a:solidFill>
        </a:ln>
      </dgm:spPr>
      <dgm:t>
        <a:bodyPr/>
        <a:lstStyle/>
        <a:p>
          <a:r>
            <a:rPr lang="cs-CZ" sz="3200" b="1" dirty="0">
              <a:solidFill>
                <a:schemeClr val="bg2"/>
              </a:solidFill>
              <a:latin typeface="+mn-lt"/>
            </a:rPr>
            <a:t>Zásadní jsou 3 projekty: Císařská vinice, Rezidence Bella Vista, </a:t>
          </a:r>
          <a:r>
            <a:rPr lang="cs-CZ" sz="3200" b="1" dirty="0" err="1">
              <a:solidFill>
                <a:schemeClr val="bg2"/>
              </a:solidFill>
              <a:latin typeface="+mn-lt"/>
            </a:rPr>
            <a:t>Vital</a:t>
          </a:r>
          <a:r>
            <a:rPr lang="cs-CZ" sz="3200" b="1" dirty="0">
              <a:solidFill>
                <a:schemeClr val="bg2"/>
              </a:solidFill>
              <a:latin typeface="+mn-lt"/>
            </a:rPr>
            <a:t> Kamýk</a:t>
          </a:r>
        </a:p>
      </dgm:t>
    </dgm:pt>
    <dgm:pt modelId="{C175BF67-8813-4AC5-A3EB-4591B5AD63E7}" type="parTrans" cxnId="{996ACA44-3607-4F07-AF05-01079837B5D3}">
      <dgm:prSet/>
      <dgm:spPr/>
      <dgm:t>
        <a:bodyPr/>
        <a:lstStyle/>
        <a:p>
          <a:endParaRPr lang="cs-CZ">
            <a:solidFill>
              <a:schemeClr val="tx1"/>
            </a:solidFill>
            <a:latin typeface="+mn-lt"/>
          </a:endParaRPr>
        </a:p>
      </dgm:t>
    </dgm:pt>
    <dgm:pt modelId="{83C5125C-270A-464A-9C9B-4D71896A497C}" type="sibTrans" cxnId="{996ACA44-3607-4F07-AF05-01079837B5D3}">
      <dgm:prSet/>
      <dgm:spPr/>
      <dgm:t>
        <a:bodyPr/>
        <a:lstStyle/>
        <a:p>
          <a:endParaRPr lang="cs-CZ">
            <a:solidFill>
              <a:schemeClr val="tx1"/>
            </a:solidFill>
            <a:latin typeface="+mn-lt"/>
          </a:endParaRPr>
        </a:p>
      </dgm:t>
    </dgm:pt>
    <dgm:pt modelId="{8F138262-3E72-4900-91E4-9701FAAC3D05}">
      <dgm:prSet phldrT="[Text]" custT="1"/>
      <dgm:spPr>
        <a:solidFill>
          <a:schemeClr val="bg2"/>
        </a:solidFill>
        <a:ln>
          <a:solidFill>
            <a:srgbClr val="1D4423"/>
          </a:solidFill>
        </a:ln>
      </dgm:spPr>
      <dgm:t>
        <a:bodyPr/>
        <a:lstStyle/>
        <a:p>
          <a:r>
            <a:rPr lang="cs-CZ" sz="3600" b="1" dirty="0">
              <a:solidFill>
                <a:schemeClr val="tx1"/>
              </a:solidFill>
              <a:latin typeface="+mn-lt"/>
            </a:rPr>
            <a:t>Velká část odcházejících neřekne důvody </a:t>
          </a:r>
          <a:br>
            <a:rPr lang="cs-CZ" sz="3600" b="1" dirty="0">
              <a:solidFill>
                <a:schemeClr val="tx1"/>
              </a:solidFill>
              <a:latin typeface="+mn-lt"/>
            </a:rPr>
          </a:br>
          <a:r>
            <a:rPr lang="cs-CZ" sz="3600" b="1" dirty="0">
              <a:solidFill>
                <a:schemeClr val="tx1"/>
              </a:solidFill>
              <a:latin typeface="+mn-lt"/>
            </a:rPr>
            <a:t>svého odchodu – přemýšlet o možnostech, </a:t>
          </a:r>
          <a:br>
            <a:rPr lang="cs-CZ" sz="3600" b="1" dirty="0">
              <a:solidFill>
                <a:schemeClr val="tx1"/>
              </a:solidFill>
              <a:latin typeface="+mn-lt"/>
            </a:rPr>
          </a:br>
          <a:r>
            <a:rPr lang="cs-CZ" sz="3600" b="1" dirty="0">
              <a:solidFill>
                <a:schemeClr val="tx1"/>
              </a:solidFill>
              <a:latin typeface="+mn-lt"/>
            </a:rPr>
            <a:t>jak je zjišťovat</a:t>
          </a:r>
        </a:p>
      </dgm:t>
    </dgm:pt>
    <dgm:pt modelId="{7902247D-8010-4E2E-B975-54901D1F403D}" type="parTrans" cxnId="{E74A4CDF-D6C0-4D4A-8FBF-1464F52EA40E}">
      <dgm:prSet/>
      <dgm:spPr/>
      <dgm:t>
        <a:bodyPr/>
        <a:lstStyle/>
        <a:p>
          <a:endParaRPr lang="cs-CZ">
            <a:solidFill>
              <a:schemeClr val="tx1"/>
            </a:solidFill>
            <a:latin typeface="+mn-lt"/>
          </a:endParaRPr>
        </a:p>
      </dgm:t>
    </dgm:pt>
    <dgm:pt modelId="{55ADCEF5-1B72-492C-BF52-A49A1AFDC4C5}" type="sibTrans" cxnId="{E74A4CDF-D6C0-4D4A-8FBF-1464F52EA40E}">
      <dgm:prSet/>
      <dgm:spPr/>
      <dgm:t>
        <a:bodyPr/>
        <a:lstStyle/>
        <a:p>
          <a:endParaRPr lang="cs-CZ">
            <a:solidFill>
              <a:schemeClr val="tx1"/>
            </a:solidFill>
            <a:latin typeface="+mn-lt"/>
          </a:endParaRPr>
        </a:p>
      </dgm:t>
    </dgm:pt>
    <dgm:pt modelId="{24A7C6E1-0693-4C08-B939-80DDBD68ECBA}">
      <dgm:prSet custT="1"/>
      <dgm:spPr>
        <a:solidFill>
          <a:schemeClr val="tx1"/>
        </a:solidFill>
        <a:ln>
          <a:solidFill>
            <a:srgbClr val="1D4423"/>
          </a:solidFill>
        </a:ln>
      </dgm:spPr>
      <dgm:t>
        <a:bodyPr/>
        <a:lstStyle/>
        <a:p>
          <a:r>
            <a:rPr lang="cs-CZ" sz="3600" b="1" dirty="0">
              <a:solidFill>
                <a:schemeClr val="bg2"/>
              </a:solidFill>
              <a:latin typeface="+mn-lt"/>
            </a:rPr>
            <a:t>Zásadní důvody: dispozice bytů, nevyhovující nabídka </a:t>
          </a:r>
          <a:br>
            <a:rPr lang="cs-CZ" sz="3600" b="1" dirty="0">
              <a:solidFill>
                <a:schemeClr val="bg2"/>
              </a:solidFill>
              <a:latin typeface="+mn-lt"/>
            </a:rPr>
          </a:br>
          <a:r>
            <a:rPr lang="cs-CZ" sz="3600" b="1" dirty="0">
              <a:solidFill>
                <a:schemeClr val="bg2"/>
              </a:solidFill>
              <a:latin typeface="+mn-lt"/>
            </a:rPr>
            <a:t>a cena </a:t>
          </a:r>
        </a:p>
      </dgm:t>
    </dgm:pt>
    <dgm:pt modelId="{FE624868-FD84-4828-B40F-4BD731EF223B}" type="parTrans" cxnId="{E3583548-ADC9-443B-9598-7FC05CBC9468}">
      <dgm:prSet/>
      <dgm:spPr/>
      <dgm:t>
        <a:bodyPr/>
        <a:lstStyle/>
        <a:p>
          <a:endParaRPr lang="cs-CZ">
            <a:solidFill>
              <a:schemeClr val="tx1"/>
            </a:solidFill>
            <a:latin typeface="+mn-lt"/>
          </a:endParaRPr>
        </a:p>
      </dgm:t>
    </dgm:pt>
    <dgm:pt modelId="{F5CC725E-8BC9-4B73-A313-52FEF82494CD}" type="sibTrans" cxnId="{E3583548-ADC9-443B-9598-7FC05CBC9468}">
      <dgm:prSet/>
      <dgm:spPr/>
      <dgm:t>
        <a:bodyPr/>
        <a:lstStyle/>
        <a:p>
          <a:endParaRPr lang="cs-CZ">
            <a:solidFill>
              <a:schemeClr val="tx1"/>
            </a:solidFill>
            <a:latin typeface="+mn-lt"/>
          </a:endParaRPr>
        </a:p>
      </dgm:t>
    </dgm:pt>
    <dgm:pt modelId="{207F0F9A-31AD-4F37-9224-E926B031B289}" type="pres">
      <dgm:prSet presAssocID="{D02378B3-846D-45B3-A67A-CF64E357D346}" presName="Name0" presStyleCnt="0">
        <dgm:presLayoutVars>
          <dgm:chPref val="1"/>
          <dgm:dir/>
          <dgm:animOne val="branch"/>
          <dgm:animLvl val="lvl"/>
          <dgm:resizeHandles/>
        </dgm:presLayoutVars>
      </dgm:prSet>
      <dgm:spPr/>
    </dgm:pt>
    <dgm:pt modelId="{3EA9F449-455F-4BDB-B4FD-FD76E72308B4}" type="pres">
      <dgm:prSet presAssocID="{8F138262-3E72-4900-91E4-9701FAAC3D05}" presName="vertOne" presStyleCnt="0"/>
      <dgm:spPr/>
    </dgm:pt>
    <dgm:pt modelId="{AE610E70-13D9-4A5C-BE4D-0682959C245A}" type="pres">
      <dgm:prSet presAssocID="{8F138262-3E72-4900-91E4-9701FAAC3D05}" presName="txOne" presStyleLbl="node0" presStyleIdx="0" presStyleCnt="1">
        <dgm:presLayoutVars>
          <dgm:chPref val="3"/>
        </dgm:presLayoutVars>
      </dgm:prSet>
      <dgm:spPr/>
    </dgm:pt>
    <dgm:pt modelId="{7A11996E-06E5-4A6A-B579-ED7241795918}" type="pres">
      <dgm:prSet presAssocID="{8F138262-3E72-4900-91E4-9701FAAC3D05}" presName="parTransOne" presStyleCnt="0"/>
      <dgm:spPr/>
    </dgm:pt>
    <dgm:pt modelId="{082C5D78-5D9D-428A-9125-78F7C05821B8}" type="pres">
      <dgm:prSet presAssocID="{8F138262-3E72-4900-91E4-9701FAAC3D05}" presName="horzOne" presStyleCnt="0"/>
      <dgm:spPr/>
    </dgm:pt>
    <dgm:pt modelId="{8AAF24B4-F032-4899-8F56-D7215DD96650}" type="pres">
      <dgm:prSet presAssocID="{B3322418-06A3-4E5A-822A-500E1FEA608C}" presName="vertTwo" presStyleCnt="0"/>
      <dgm:spPr/>
    </dgm:pt>
    <dgm:pt modelId="{0829C757-A216-4362-B7F5-C65E7C60C02A}" type="pres">
      <dgm:prSet presAssocID="{B3322418-06A3-4E5A-822A-500E1FEA608C}" presName="txTwo" presStyleLbl="node2" presStyleIdx="0" presStyleCnt="2">
        <dgm:presLayoutVars>
          <dgm:chPref val="3"/>
        </dgm:presLayoutVars>
      </dgm:prSet>
      <dgm:spPr/>
    </dgm:pt>
    <dgm:pt modelId="{CD007604-C9B6-4D9D-B589-EC68E30BBC3A}" type="pres">
      <dgm:prSet presAssocID="{B3322418-06A3-4E5A-822A-500E1FEA608C}" presName="horzTwo" presStyleCnt="0"/>
      <dgm:spPr/>
    </dgm:pt>
    <dgm:pt modelId="{10F625CD-55B0-4E5C-BAA3-A599C7EC6AA8}" type="pres">
      <dgm:prSet presAssocID="{83C5125C-270A-464A-9C9B-4D71896A497C}" presName="sibSpaceTwo" presStyleCnt="0"/>
      <dgm:spPr/>
    </dgm:pt>
    <dgm:pt modelId="{5EF4B784-904D-4A8F-80C3-905786340FF3}" type="pres">
      <dgm:prSet presAssocID="{24A7C6E1-0693-4C08-B939-80DDBD68ECBA}" presName="vertTwo" presStyleCnt="0"/>
      <dgm:spPr/>
    </dgm:pt>
    <dgm:pt modelId="{20D629C8-54BB-414A-9D85-2544429098A4}" type="pres">
      <dgm:prSet presAssocID="{24A7C6E1-0693-4C08-B939-80DDBD68ECBA}" presName="txTwo" presStyleLbl="node2" presStyleIdx="1" presStyleCnt="2">
        <dgm:presLayoutVars>
          <dgm:chPref val="3"/>
        </dgm:presLayoutVars>
      </dgm:prSet>
      <dgm:spPr/>
    </dgm:pt>
    <dgm:pt modelId="{CFDA261B-40F2-4C5E-AA8E-5649EDB2D408}" type="pres">
      <dgm:prSet presAssocID="{24A7C6E1-0693-4C08-B939-80DDBD68ECBA}" presName="horzTwo" presStyleCnt="0"/>
      <dgm:spPr/>
    </dgm:pt>
  </dgm:ptLst>
  <dgm:cxnLst>
    <dgm:cxn modelId="{CB7DD017-A0FE-4C8F-AF01-9D08F7456E3B}" type="presOf" srcId="{B3322418-06A3-4E5A-822A-500E1FEA608C}" destId="{0829C757-A216-4362-B7F5-C65E7C60C02A}" srcOrd="0" destOrd="0" presId="urn:microsoft.com/office/officeart/2005/8/layout/hierarchy4"/>
    <dgm:cxn modelId="{996ACA44-3607-4F07-AF05-01079837B5D3}" srcId="{8F138262-3E72-4900-91E4-9701FAAC3D05}" destId="{B3322418-06A3-4E5A-822A-500E1FEA608C}" srcOrd="0" destOrd="0" parTransId="{C175BF67-8813-4AC5-A3EB-4591B5AD63E7}" sibTransId="{83C5125C-270A-464A-9C9B-4D71896A497C}"/>
    <dgm:cxn modelId="{E3583548-ADC9-443B-9598-7FC05CBC9468}" srcId="{8F138262-3E72-4900-91E4-9701FAAC3D05}" destId="{24A7C6E1-0693-4C08-B939-80DDBD68ECBA}" srcOrd="1" destOrd="0" parTransId="{FE624868-FD84-4828-B40F-4BD731EF223B}" sibTransId="{F5CC725E-8BC9-4B73-A313-52FEF82494CD}"/>
    <dgm:cxn modelId="{398206A4-0B71-40DB-ADA2-6F254098FAE5}" type="presOf" srcId="{D02378B3-846D-45B3-A67A-CF64E357D346}" destId="{207F0F9A-31AD-4F37-9224-E926B031B289}" srcOrd="0" destOrd="0" presId="urn:microsoft.com/office/officeart/2005/8/layout/hierarchy4"/>
    <dgm:cxn modelId="{228D9FC2-AF9D-4268-9AD6-59523D8988C3}" type="presOf" srcId="{24A7C6E1-0693-4C08-B939-80DDBD68ECBA}" destId="{20D629C8-54BB-414A-9D85-2544429098A4}" srcOrd="0" destOrd="0" presId="urn:microsoft.com/office/officeart/2005/8/layout/hierarchy4"/>
    <dgm:cxn modelId="{E74A4CDF-D6C0-4D4A-8FBF-1464F52EA40E}" srcId="{D02378B3-846D-45B3-A67A-CF64E357D346}" destId="{8F138262-3E72-4900-91E4-9701FAAC3D05}" srcOrd="0" destOrd="0" parTransId="{7902247D-8010-4E2E-B975-54901D1F403D}" sibTransId="{55ADCEF5-1B72-492C-BF52-A49A1AFDC4C5}"/>
    <dgm:cxn modelId="{875D80F4-C505-4E02-8A04-EE68B87EAAC1}" type="presOf" srcId="{8F138262-3E72-4900-91E4-9701FAAC3D05}" destId="{AE610E70-13D9-4A5C-BE4D-0682959C245A}" srcOrd="0" destOrd="0" presId="urn:microsoft.com/office/officeart/2005/8/layout/hierarchy4"/>
    <dgm:cxn modelId="{99212E32-5657-47FC-8AB5-82CD7F34AFD1}" type="presParOf" srcId="{207F0F9A-31AD-4F37-9224-E926B031B289}" destId="{3EA9F449-455F-4BDB-B4FD-FD76E72308B4}" srcOrd="0" destOrd="0" presId="urn:microsoft.com/office/officeart/2005/8/layout/hierarchy4"/>
    <dgm:cxn modelId="{07DA77B0-4144-4CFB-9666-896CE3E2B054}" type="presParOf" srcId="{3EA9F449-455F-4BDB-B4FD-FD76E72308B4}" destId="{AE610E70-13D9-4A5C-BE4D-0682959C245A}" srcOrd="0" destOrd="0" presId="urn:microsoft.com/office/officeart/2005/8/layout/hierarchy4"/>
    <dgm:cxn modelId="{8CB8A990-39B4-4014-9345-473CFD40D07E}" type="presParOf" srcId="{3EA9F449-455F-4BDB-B4FD-FD76E72308B4}" destId="{7A11996E-06E5-4A6A-B579-ED7241795918}" srcOrd="1" destOrd="0" presId="urn:microsoft.com/office/officeart/2005/8/layout/hierarchy4"/>
    <dgm:cxn modelId="{C1F45212-6C43-45BB-9078-B86986FA5E3C}" type="presParOf" srcId="{3EA9F449-455F-4BDB-B4FD-FD76E72308B4}" destId="{082C5D78-5D9D-428A-9125-78F7C05821B8}" srcOrd="2" destOrd="0" presId="urn:microsoft.com/office/officeart/2005/8/layout/hierarchy4"/>
    <dgm:cxn modelId="{F5656951-008B-42D2-985E-F26BA245071A}" type="presParOf" srcId="{082C5D78-5D9D-428A-9125-78F7C05821B8}" destId="{8AAF24B4-F032-4899-8F56-D7215DD96650}" srcOrd="0" destOrd="0" presId="urn:microsoft.com/office/officeart/2005/8/layout/hierarchy4"/>
    <dgm:cxn modelId="{1E8E7391-C6E3-4513-9A60-E2C95C44FC0A}" type="presParOf" srcId="{8AAF24B4-F032-4899-8F56-D7215DD96650}" destId="{0829C757-A216-4362-B7F5-C65E7C60C02A}" srcOrd="0" destOrd="0" presId="urn:microsoft.com/office/officeart/2005/8/layout/hierarchy4"/>
    <dgm:cxn modelId="{DB731634-8459-4030-9D68-63D0DBF3A5B9}" type="presParOf" srcId="{8AAF24B4-F032-4899-8F56-D7215DD96650}" destId="{CD007604-C9B6-4D9D-B589-EC68E30BBC3A}" srcOrd="1" destOrd="0" presId="urn:microsoft.com/office/officeart/2005/8/layout/hierarchy4"/>
    <dgm:cxn modelId="{69CCF7DA-B669-4AC8-9C63-1F527E92A6D8}" type="presParOf" srcId="{082C5D78-5D9D-428A-9125-78F7C05821B8}" destId="{10F625CD-55B0-4E5C-BAA3-A599C7EC6AA8}" srcOrd="1" destOrd="0" presId="urn:microsoft.com/office/officeart/2005/8/layout/hierarchy4"/>
    <dgm:cxn modelId="{E6195E51-CC77-4BFF-9C77-75EBE7387C21}" type="presParOf" srcId="{082C5D78-5D9D-428A-9125-78F7C05821B8}" destId="{5EF4B784-904D-4A8F-80C3-905786340FF3}" srcOrd="2" destOrd="0" presId="urn:microsoft.com/office/officeart/2005/8/layout/hierarchy4"/>
    <dgm:cxn modelId="{19E0BA99-2E52-4314-A047-7669F026DA07}" type="presParOf" srcId="{5EF4B784-904D-4A8F-80C3-905786340FF3}" destId="{20D629C8-54BB-414A-9D85-2544429098A4}" srcOrd="0" destOrd="0" presId="urn:microsoft.com/office/officeart/2005/8/layout/hierarchy4"/>
    <dgm:cxn modelId="{A4FAD4CF-1F78-48C1-842C-8C88E648CEB9}" type="presParOf" srcId="{5EF4B784-904D-4A8F-80C3-905786340FF3}" destId="{CFDA261B-40F2-4C5E-AA8E-5649EDB2D40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2378B3-846D-45B3-A67A-CF64E357D34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cs-CZ"/>
        </a:p>
      </dgm:t>
    </dgm:pt>
    <dgm:pt modelId="{B3322418-06A3-4E5A-822A-500E1FEA608C}">
      <dgm:prSet custT="1"/>
      <dgm:spPr>
        <a:solidFill>
          <a:srgbClr val="1D4423"/>
        </a:solidFill>
        <a:ln>
          <a:solidFill>
            <a:srgbClr val="1D4423"/>
          </a:solidFill>
        </a:ln>
      </dgm:spPr>
      <dgm:t>
        <a:bodyPr/>
        <a:lstStyle/>
        <a:p>
          <a:r>
            <a:rPr lang="cs-CZ" sz="3200" b="1" dirty="0">
              <a:solidFill>
                <a:schemeClr val="bg1"/>
              </a:solidFill>
              <a:latin typeface="Raleway" pitchFamily="2" charset="-18"/>
            </a:rPr>
            <a:t>Celková spokojenost – </a:t>
          </a:r>
          <a:r>
            <a:rPr lang="cs-CZ" sz="4400" b="1" dirty="0">
              <a:solidFill>
                <a:schemeClr val="bg1"/>
              </a:solidFill>
              <a:latin typeface="Raleway" pitchFamily="2" charset="-18"/>
            </a:rPr>
            <a:t>76 %</a:t>
          </a:r>
          <a:endParaRPr lang="cs-CZ" sz="3200" b="0" dirty="0">
            <a:solidFill>
              <a:schemeClr val="bg1"/>
            </a:solidFill>
            <a:latin typeface="Raleway" pitchFamily="2" charset="-18"/>
          </a:endParaRPr>
        </a:p>
        <a:p>
          <a:r>
            <a:rPr lang="cs-CZ" sz="4400" b="1" dirty="0">
              <a:solidFill>
                <a:schemeClr val="bg1"/>
              </a:solidFill>
              <a:latin typeface="Raleway" pitchFamily="2" charset="-18"/>
            </a:rPr>
            <a:t>NPS +20 </a:t>
          </a:r>
          <a:endParaRPr lang="cs-CZ" sz="4400" dirty="0">
            <a:solidFill>
              <a:schemeClr val="bg1"/>
            </a:solidFill>
            <a:latin typeface="Raleway" pitchFamily="2" charset="-18"/>
          </a:endParaRPr>
        </a:p>
      </dgm:t>
    </dgm:pt>
    <dgm:pt modelId="{C175BF67-8813-4AC5-A3EB-4591B5AD63E7}" type="parTrans" cxnId="{996ACA44-3607-4F07-AF05-01079837B5D3}">
      <dgm:prSet/>
      <dgm:spPr/>
      <dgm:t>
        <a:bodyPr/>
        <a:lstStyle/>
        <a:p>
          <a:endParaRPr lang="cs-CZ">
            <a:solidFill>
              <a:schemeClr val="tx1"/>
            </a:solidFill>
            <a:latin typeface="Raleway" pitchFamily="2" charset="-18"/>
          </a:endParaRPr>
        </a:p>
      </dgm:t>
    </dgm:pt>
    <dgm:pt modelId="{83C5125C-270A-464A-9C9B-4D71896A497C}" type="sibTrans" cxnId="{996ACA44-3607-4F07-AF05-01079837B5D3}">
      <dgm:prSet/>
      <dgm:spPr/>
      <dgm:t>
        <a:bodyPr/>
        <a:lstStyle/>
        <a:p>
          <a:endParaRPr lang="cs-CZ">
            <a:solidFill>
              <a:schemeClr val="tx1"/>
            </a:solidFill>
            <a:latin typeface="Raleway" pitchFamily="2" charset="-18"/>
          </a:endParaRPr>
        </a:p>
      </dgm:t>
    </dgm:pt>
    <dgm:pt modelId="{BE7C2616-E75C-4D8E-A149-E56EDBFAE3F5}">
      <dgm:prSet custT="1"/>
      <dgm:spPr>
        <a:noFill/>
        <a:ln>
          <a:solidFill>
            <a:srgbClr val="1D4423"/>
          </a:solidFill>
        </a:ln>
      </dgm:spPr>
      <dgm:t>
        <a:bodyPr/>
        <a:lstStyle/>
        <a:p>
          <a:r>
            <a:rPr lang="cs-CZ" sz="3600" b="1" dirty="0">
              <a:solidFill>
                <a:schemeClr val="tx1"/>
              </a:solidFill>
              <a:latin typeface="Raleway" pitchFamily="2" charset="-18"/>
            </a:rPr>
            <a:t>78 %</a:t>
          </a:r>
        </a:p>
        <a:p>
          <a:r>
            <a:rPr lang="cs-CZ" sz="1800" b="1" dirty="0">
              <a:solidFill>
                <a:schemeClr val="tx1"/>
              </a:solidFill>
              <a:latin typeface="Raleway" pitchFamily="2" charset="-18"/>
            </a:rPr>
            <a:t>Standardní vybavení</a:t>
          </a:r>
        </a:p>
        <a:p>
          <a:r>
            <a:rPr lang="cs-CZ" sz="1100" b="0" dirty="0">
              <a:solidFill>
                <a:schemeClr val="tx1"/>
              </a:solidFill>
              <a:latin typeface="Raleway" pitchFamily="2" charset="-18"/>
            </a:rPr>
            <a:t>Problém: podlahy, dveře, kvalita produktů u subdodavatelů </a:t>
          </a:r>
        </a:p>
      </dgm:t>
    </dgm:pt>
    <dgm:pt modelId="{45806F0D-6BA3-4EFA-8641-D120B7683739}" type="parTrans" cxnId="{668F6AA8-D459-4817-B262-FDF11D8E3E15}">
      <dgm:prSet/>
      <dgm:spPr/>
      <dgm:t>
        <a:bodyPr/>
        <a:lstStyle/>
        <a:p>
          <a:endParaRPr lang="cs-CZ">
            <a:solidFill>
              <a:schemeClr val="tx1"/>
            </a:solidFill>
            <a:latin typeface="Raleway" pitchFamily="2" charset="-18"/>
          </a:endParaRPr>
        </a:p>
      </dgm:t>
    </dgm:pt>
    <dgm:pt modelId="{1D424E30-F8D9-4DEE-B81B-3B6C2873B0D5}" type="sibTrans" cxnId="{668F6AA8-D459-4817-B262-FDF11D8E3E15}">
      <dgm:prSet/>
      <dgm:spPr/>
      <dgm:t>
        <a:bodyPr/>
        <a:lstStyle/>
        <a:p>
          <a:endParaRPr lang="cs-CZ">
            <a:solidFill>
              <a:schemeClr val="tx1"/>
            </a:solidFill>
            <a:latin typeface="Raleway" pitchFamily="2" charset="-18"/>
          </a:endParaRPr>
        </a:p>
      </dgm:t>
    </dgm:pt>
    <dgm:pt modelId="{7B2CFB45-09B0-416F-A04B-14907A48F411}">
      <dgm:prSet custT="1"/>
      <dgm:spPr>
        <a:noFill/>
        <a:ln>
          <a:solidFill>
            <a:srgbClr val="1D4423"/>
          </a:solidFill>
        </a:ln>
      </dgm:spPr>
      <dgm:t>
        <a:bodyPr/>
        <a:lstStyle/>
        <a:p>
          <a:r>
            <a:rPr lang="cs-CZ" sz="3600" b="1" dirty="0">
              <a:solidFill>
                <a:schemeClr val="tx1"/>
              </a:solidFill>
              <a:latin typeface="Raleway" pitchFamily="2" charset="-18"/>
            </a:rPr>
            <a:t>78 %</a:t>
          </a:r>
        </a:p>
        <a:p>
          <a:r>
            <a:rPr lang="cs-CZ" sz="1800" b="1" dirty="0">
              <a:solidFill>
                <a:schemeClr val="tx1"/>
              </a:solidFill>
              <a:latin typeface="Raleway" pitchFamily="2" charset="-18"/>
            </a:rPr>
            <a:t>Příslušenství k bytu</a:t>
          </a:r>
        </a:p>
        <a:p>
          <a:r>
            <a:rPr lang="cs-CZ" sz="1100" dirty="0">
              <a:solidFill>
                <a:schemeClr val="tx1"/>
              </a:solidFill>
              <a:latin typeface="Raleway" pitchFamily="2" charset="-18"/>
            </a:rPr>
            <a:t>Problém: odtok vody z balkonu, parkování, vlhkost v garáži</a:t>
          </a:r>
        </a:p>
      </dgm:t>
    </dgm:pt>
    <dgm:pt modelId="{3CC33E24-F3B8-4994-9178-3F1BE3B3E4B7}" type="parTrans" cxnId="{D4B392D2-1066-4620-BDD3-3A72B4365207}">
      <dgm:prSet/>
      <dgm:spPr/>
      <dgm:t>
        <a:bodyPr/>
        <a:lstStyle/>
        <a:p>
          <a:endParaRPr lang="cs-CZ">
            <a:solidFill>
              <a:schemeClr val="tx1"/>
            </a:solidFill>
            <a:latin typeface="Raleway" pitchFamily="2" charset="-18"/>
          </a:endParaRPr>
        </a:p>
      </dgm:t>
    </dgm:pt>
    <dgm:pt modelId="{C80A810F-6720-4B05-B649-F390A408C9B5}" type="sibTrans" cxnId="{D4B392D2-1066-4620-BDD3-3A72B4365207}">
      <dgm:prSet/>
      <dgm:spPr/>
      <dgm:t>
        <a:bodyPr/>
        <a:lstStyle/>
        <a:p>
          <a:endParaRPr lang="cs-CZ">
            <a:solidFill>
              <a:schemeClr val="tx1"/>
            </a:solidFill>
            <a:latin typeface="Raleway" pitchFamily="2" charset="-18"/>
          </a:endParaRPr>
        </a:p>
      </dgm:t>
    </dgm:pt>
    <dgm:pt modelId="{37408374-B057-4C0F-8669-1C737366772D}">
      <dgm:prSet phldrT="[Text]" custT="1"/>
      <dgm:spPr>
        <a:noFill/>
        <a:ln>
          <a:solidFill>
            <a:srgbClr val="1D4423"/>
          </a:solidFill>
        </a:ln>
      </dgm:spPr>
      <dgm:t>
        <a:bodyPr anchor="b"/>
        <a:lstStyle/>
        <a:p>
          <a:pPr algn="ctr"/>
          <a:endParaRPr lang="cs-CZ" sz="1400" dirty="0">
            <a:solidFill>
              <a:schemeClr val="tx1"/>
            </a:solidFill>
            <a:latin typeface="Raleway" pitchFamily="2" charset="-18"/>
          </a:endParaRPr>
        </a:p>
        <a:p>
          <a:pPr algn="ctr"/>
          <a:endParaRPr lang="cs-CZ" sz="1400" dirty="0">
            <a:solidFill>
              <a:schemeClr val="tx1"/>
            </a:solidFill>
            <a:latin typeface="Raleway" pitchFamily="2" charset="-18"/>
          </a:endParaRPr>
        </a:p>
        <a:p>
          <a:pPr algn="ctr"/>
          <a:r>
            <a:rPr lang="cs-CZ" sz="1600" b="1" dirty="0">
              <a:solidFill>
                <a:schemeClr val="tx1"/>
              </a:solidFill>
              <a:latin typeface="Raleway" pitchFamily="2" charset="-18"/>
            </a:rPr>
            <a:t>myslí, že jejich bydlení má pozitivní vliv na zdraví</a:t>
          </a:r>
        </a:p>
      </dgm:t>
    </dgm:pt>
    <dgm:pt modelId="{9FEB3930-0CE6-46F5-A477-55DD5B6A0D16}" type="parTrans" cxnId="{4325B7D7-C1F9-4AF2-86B3-6363152F5D20}">
      <dgm:prSet/>
      <dgm:spPr/>
      <dgm:t>
        <a:bodyPr/>
        <a:lstStyle/>
        <a:p>
          <a:endParaRPr lang="cs-CZ">
            <a:solidFill>
              <a:schemeClr val="tx1"/>
            </a:solidFill>
            <a:latin typeface="Raleway" pitchFamily="2" charset="-18"/>
          </a:endParaRPr>
        </a:p>
      </dgm:t>
    </dgm:pt>
    <dgm:pt modelId="{BADE114B-4FF9-40FF-A72B-B53C95E738D9}" type="sibTrans" cxnId="{4325B7D7-C1F9-4AF2-86B3-6363152F5D20}">
      <dgm:prSet/>
      <dgm:spPr/>
      <dgm:t>
        <a:bodyPr/>
        <a:lstStyle/>
        <a:p>
          <a:endParaRPr lang="cs-CZ">
            <a:solidFill>
              <a:schemeClr val="tx1"/>
            </a:solidFill>
            <a:latin typeface="Raleway" pitchFamily="2" charset="-18"/>
          </a:endParaRPr>
        </a:p>
      </dgm:t>
    </dgm:pt>
    <dgm:pt modelId="{8F138262-3E72-4900-91E4-9701FAAC3D05}">
      <dgm:prSet phldrT="[Text]" custT="1"/>
      <dgm:spPr>
        <a:noFill/>
        <a:ln>
          <a:solidFill>
            <a:srgbClr val="1D4423"/>
          </a:solidFill>
        </a:ln>
      </dgm:spPr>
      <dgm:t>
        <a:bodyPr/>
        <a:lstStyle/>
        <a:p>
          <a:endParaRPr lang="cs-CZ" sz="1400" dirty="0">
            <a:solidFill>
              <a:schemeClr val="tx1"/>
            </a:solidFill>
            <a:latin typeface="Raleway" pitchFamily="2" charset="-18"/>
          </a:endParaRPr>
        </a:p>
        <a:p>
          <a:endParaRPr lang="cs-CZ" sz="1400" dirty="0">
            <a:solidFill>
              <a:schemeClr val="tx1"/>
            </a:solidFill>
            <a:latin typeface="Raleway" pitchFamily="2" charset="-18"/>
          </a:endParaRPr>
        </a:p>
        <a:p>
          <a:r>
            <a:rPr lang="cs-CZ" sz="1800" b="1" dirty="0">
              <a:solidFill>
                <a:schemeClr val="tx1"/>
              </a:solidFill>
              <a:latin typeface="Raleway" pitchFamily="2" charset="-18"/>
            </a:rPr>
            <a:t>bydlí osobně nebo </a:t>
          </a:r>
          <a:br>
            <a:rPr lang="cs-CZ" sz="1800" b="1" dirty="0">
              <a:solidFill>
                <a:schemeClr val="tx1"/>
              </a:solidFill>
              <a:latin typeface="Raleway" pitchFamily="2" charset="-18"/>
            </a:rPr>
          </a:br>
          <a:r>
            <a:rPr lang="cs-CZ" sz="1800" b="1" dirty="0">
              <a:solidFill>
                <a:schemeClr val="tx1"/>
              </a:solidFill>
              <a:latin typeface="Raleway" pitchFamily="2" charset="-18"/>
            </a:rPr>
            <a:t>s rodinou</a:t>
          </a:r>
        </a:p>
      </dgm:t>
    </dgm:pt>
    <dgm:pt modelId="{7902247D-8010-4E2E-B975-54901D1F403D}" type="parTrans" cxnId="{E74A4CDF-D6C0-4D4A-8FBF-1464F52EA40E}">
      <dgm:prSet/>
      <dgm:spPr/>
      <dgm:t>
        <a:bodyPr/>
        <a:lstStyle/>
        <a:p>
          <a:endParaRPr lang="cs-CZ">
            <a:solidFill>
              <a:schemeClr val="tx1"/>
            </a:solidFill>
          </a:endParaRPr>
        </a:p>
      </dgm:t>
    </dgm:pt>
    <dgm:pt modelId="{55ADCEF5-1B72-492C-BF52-A49A1AFDC4C5}" type="sibTrans" cxnId="{E74A4CDF-D6C0-4D4A-8FBF-1464F52EA40E}">
      <dgm:prSet/>
      <dgm:spPr/>
      <dgm:t>
        <a:bodyPr/>
        <a:lstStyle/>
        <a:p>
          <a:endParaRPr lang="cs-CZ">
            <a:solidFill>
              <a:schemeClr val="tx1"/>
            </a:solidFill>
          </a:endParaRPr>
        </a:p>
      </dgm:t>
    </dgm:pt>
    <dgm:pt modelId="{C5572C15-31F7-49D2-936D-3ACCCF7B72A2}">
      <dgm:prSet phldrT="[Text]" custT="1"/>
      <dgm:spPr>
        <a:noFill/>
        <a:ln>
          <a:solidFill>
            <a:srgbClr val="1D4423"/>
          </a:solidFill>
        </a:ln>
      </dgm:spPr>
      <dgm:t>
        <a:bodyPr/>
        <a:lstStyle/>
        <a:p>
          <a:r>
            <a:rPr lang="cs-CZ" sz="1500" b="1" dirty="0">
              <a:solidFill>
                <a:schemeClr val="tx1"/>
              </a:solidFill>
              <a:latin typeface="Raleway" pitchFamily="2" charset="-18"/>
            </a:rPr>
            <a:t>Hlavní důvody pozitivního vlivu na zdraví: </a:t>
          </a:r>
          <a:r>
            <a:rPr lang="cs-CZ" sz="1600" dirty="0">
              <a:solidFill>
                <a:schemeClr val="tx1"/>
              </a:solidFill>
              <a:latin typeface="Raleway" pitchFamily="2" charset="-18"/>
            </a:rPr>
            <a:t>ticho, čerstvý vzduch, zeleň, rekuperace vzduchu, spánek, klid a dobré klima v bytě.</a:t>
          </a:r>
          <a:endParaRPr lang="cs-CZ" sz="1500" dirty="0">
            <a:solidFill>
              <a:schemeClr val="tx1"/>
            </a:solidFill>
            <a:latin typeface="Raleway" pitchFamily="2" charset="-18"/>
          </a:endParaRPr>
        </a:p>
      </dgm:t>
    </dgm:pt>
    <dgm:pt modelId="{B82E9ECE-3CCC-4743-B6EE-D91DDD64F220}" type="parTrans" cxnId="{1D36AFD7-D6BD-4AC1-81E0-4CEE95CCED30}">
      <dgm:prSet/>
      <dgm:spPr/>
      <dgm:t>
        <a:bodyPr/>
        <a:lstStyle/>
        <a:p>
          <a:endParaRPr lang="cs-CZ">
            <a:solidFill>
              <a:schemeClr val="tx1"/>
            </a:solidFill>
          </a:endParaRPr>
        </a:p>
      </dgm:t>
    </dgm:pt>
    <dgm:pt modelId="{AF846592-69B1-43DD-871D-229226453621}" type="sibTrans" cxnId="{1D36AFD7-D6BD-4AC1-81E0-4CEE95CCED30}">
      <dgm:prSet/>
      <dgm:spPr/>
      <dgm:t>
        <a:bodyPr/>
        <a:lstStyle/>
        <a:p>
          <a:endParaRPr lang="cs-CZ">
            <a:solidFill>
              <a:schemeClr val="tx1"/>
            </a:solidFill>
          </a:endParaRPr>
        </a:p>
      </dgm:t>
    </dgm:pt>
    <dgm:pt modelId="{BDEA26AC-AFE2-4050-A16C-3F6B00146E09}">
      <dgm:prSet custT="1"/>
      <dgm:spPr>
        <a:noFill/>
        <a:ln>
          <a:solidFill>
            <a:srgbClr val="1D4423"/>
          </a:solidFill>
        </a:ln>
      </dgm:spPr>
      <dgm:t>
        <a:bodyPr/>
        <a:lstStyle/>
        <a:p>
          <a:r>
            <a:rPr lang="cs-CZ" sz="3600" b="1" dirty="0">
              <a:solidFill>
                <a:schemeClr val="tx1"/>
              </a:solidFill>
              <a:latin typeface="Raleway" pitchFamily="2" charset="-18"/>
            </a:rPr>
            <a:t>70 %</a:t>
          </a:r>
        </a:p>
        <a:p>
          <a:r>
            <a:rPr lang="cs-CZ" sz="2000" b="1" dirty="0">
              <a:solidFill>
                <a:schemeClr val="tx1"/>
              </a:solidFill>
              <a:latin typeface="Raleway" pitchFamily="2" charset="-18"/>
            </a:rPr>
            <a:t>Technologie</a:t>
          </a:r>
        </a:p>
        <a:p>
          <a:r>
            <a:rPr lang="cs-CZ" sz="1000" b="0" dirty="0">
              <a:solidFill>
                <a:schemeClr val="tx1"/>
              </a:solidFill>
              <a:latin typeface="Raleway" pitchFamily="2" charset="-18"/>
            </a:rPr>
            <a:t>Problém: nepropojený SOMFY, ovládaní rekuperace, žádné / složité návody</a:t>
          </a:r>
          <a:endParaRPr lang="cs-CZ" sz="1000" b="1" dirty="0">
            <a:solidFill>
              <a:schemeClr val="tx1"/>
            </a:solidFill>
            <a:latin typeface="Raleway" pitchFamily="2" charset="-18"/>
          </a:endParaRPr>
        </a:p>
      </dgm:t>
    </dgm:pt>
    <dgm:pt modelId="{DA5E4E5D-3A9B-4B4D-930D-333CB835BD06}" type="parTrans" cxnId="{AE1C92B5-3427-4FD9-9F65-5FEA90E8B87C}">
      <dgm:prSet/>
      <dgm:spPr/>
      <dgm:t>
        <a:bodyPr/>
        <a:lstStyle/>
        <a:p>
          <a:endParaRPr lang="cs-CZ">
            <a:solidFill>
              <a:schemeClr val="tx1"/>
            </a:solidFill>
          </a:endParaRPr>
        </a:p>
      </dgm:t>
    </dgm:pt>
    <dgm:pt modelId="{A1C127A7-9709-47A7-A1E7-5A9432A684F5}" type="sibTrans" cxnId="{AE1C92B5-3427-4FD9-9F65-5FEA90E8B87C}">
      <dgm:prSet/>
      <dgm:spPr/>
      <dgm:t>
        <a:bodyPr/>
        <a:lstStyle/>
        <a:p>
          <a:endParaRPr lang="cs-CZ">
            <a:solidFill>
              <a:schemeClr val="tx1"/>
            </a:solidFill>
          </a:endParaRPr>
        </a:p>
      </dgm:t>
    </dgm:pt>
    <dgm:pt modelId="{A13DD023-BDFC-48C2-804F-DBD902E38D43}">
      <dgm:prSet custT="1"/>
      <dgm:spPr>
        <a:noFill/>
        <a:ln>
          <a:solidFill>
            <a:srgbClr val="1D4423"/>
          </a:solidFill>
        </a:ln>
      </dgm:spPr>
      <dgm:t>
        <a:bodyPr/>
        <a:lstStyle/>
        <a:p>
          <a:pPr algn="ctr">
            <a:spcAft>
              <a:spcPts val="600"/>
            </a:spcAft>
          </a:pPr>
          <a:r>
            <a:rPr lang="cs-CZ" sz="3600" b="1" dirty="0">
              <a:solidFill>
                <a:schemeClr val="tx1"/>
              </a:solidFill>
              <a:latin typeface="Raleway" pitchFamily="2" charset="-18"/>
            </a:rPr>
            <a:t>72 %</a:t>
          </a:r>
        </a:p>
        <a:p>
          <a:pPr algn="ctr">
            <a:spcAft>
              <a:spcPts val="600"/>
            </a:spcAft>
          </a:pPr>
          <a:r>
            <a:rPr lang="cs-CZ" sz="2000" b="1" dirty="0">
              <a:solidFill>
                <a:schemeClr val="tx1"/>
              </a:solidFill>
              <a:latin typeface="Raleway" pitchFamily="2" charset="-18"/>
            </a:rPr>
            <a:t>Prodejní péče</a:t>
          </a:r>
        </a:p>
        <a:p>
          <a:pPr algn="ctr">
            <a:spcAft>
              <a:spcPts val="600"/>
            </a:spcAft>
          </a:pPr>
          <a:r>
            <a:rPr lang="cs-CZ" sz="1050" dirty="0">
              <a:solidFill>
                <a:schemeClr val="tx1"/>
              </a:solidFill>
              <a:latin typeface="Raleway" pitchFamily="2" charset="-18"/>
            </a:rPr>
            <a:t>Problém: špatná komunikace, dlouhá a občas i odmítnutá reklamace</a:t>
          </a:r>
        </a:p>
      </dgm:t>
    </dgm:pt>
    <dgm:pt modelId="{270785F9-99D6-4E78-9DC8-130031AEC93C}" type="parTrans" cxnId="{530AE34A-74E7-44A4-8DD5-9BE1ACA2C116}">
      <dgm:prSet/>
      <dgm:spPr/>
      <dgm:t>
        <a:bodyPr/>
        <a:lstStyle/>
        <a:p>
          <a:endParaRPr lang="cs-CZ">
            <a:solidFill>
              <a:schemeClr val="tx1"/>
            </a:solidFill>
          </a:endParaRPr>
        </a:p>
      </dgm:t>
    </dgm:pt>
    <dgm:pt modelId="{BA1DECC6-67BE-4D72-B8CB-D637388807AB}" type="sibTrans" cxnId="{530AE34A-74E7-44A4-8DD5-9BE1ACA2C116}">
      <dgm:prSet/>
      <dgm:spPr/>
      <dgm:t>
        <a:bodyPr/>
        <a:lstStyle/>
        <a:p>
          <a:endParaRPr lang="cs-CZ">
            <a:solidFill>
              <a:schemeClr val="tx1"/>
            </a:solidFill>
          </a:endParaRPr>
        </a:p>
      </dgm:t>
    </dgm:pt>
    <dgm:pt modelId="{58DF18AA-1B41-433E-BE1E-9BB440409569}">
      <dgm:prSet custT="1"/>
      <dgm:spPr>
        <a:noFill/>
        <a:ln>
          <a:solidFill>
            <a:srgbClr val="1D4423"/>
          </a:solidFill>
        </a:ln>
      </dgm:spPr>
      <dgm:t>
        <a:bodyPr/>
        <a:lstStyle/>
        <a:p>
          <a:r>
            <a:rPr lang="cs-CZ" sz="3600" b="1" dirty="0">
              <a:solidFill>
                <a:srgbClr val="FF0000"/>
              </a:solidFill>
              <a:latin typeface="Raleway" pitchFamily="2" charset="-18"/>
            </a:rPr>
            <a:t>56 %</a:t>
          </a:r>
        </a:p>
        <a:p>
          <a:r>
            <a:rPr lang="cs-CZ" sz="2000" b="1" dirty="0">
              <a:solidFill>
                <a:srgbClr val="FF0000"/>
              </a:solidFill>
              <a:latin typeface="Raleway" pitchFamily="2" charset="-18"/>
            </a:rPr>
            <a:t>Služby správce</a:t>
          </a:r>
        </a:p>
        <a:p>
          <a:r>
            <a:rPr lang="cs-CZ" sz="1100" dirty="0">
              <a:solidFill>
                <a:schemeClr val="tx1"/>
              </a:solidFill>
              <a:latin typeface="Raleway" pitchFamily="2" charset="-18"/>
            </a:rPr>
            <a:t>Problém: </a:t>
          </a:r>
          <a:r>
            <a:rPr lang="cs-CZ" sz="1100" dirty="0" err="1">
              <a:solidFill>
                <a:schemeClr val="tx1"/>
              </a:solidFill>
              <a:latin typeface="Raleway" pitchFamily="2" charset="-18"/>
            </a:rPr>
            <a:t>Parkers</a:t>
          </a:r>
          <a:r>
            <a:rPr lang="cs-CZ" sz="1100" dirty="0">
              <a:solidFill>
                <a:schemeClr val="tx1"/>
              </a:solidFill>
              <a:latin typeface="Raleway" pitchFamily="2" charset="-18"/>
            </a:rPr>
            <a:t>, špatná komunikace, netransparentnost </a:t>
          </a:r>
        </a:p>
      </dgm:t>
    </dgm:pt>
    <dgm:pt modelId="{225C0F78-680C-4798-B865-5BE4078450D6}" type="parTrans" cxnId="{65D9CBF5-64F2-48A2-BB0A-0CB9AD8BCCFB}">
      <dgm:prSet/>
      <dgm:spPr/>
      <dgm:t>
        <a:bodyPr/>
        <a:lstStyle/>
        <a:p>
          <a:endParaRPr lang="cs-CZ"/>
        </a:p>
      </dgm:t>
    </dgm:pt>
    <dgm:pt modelId="{4D181A26-95BB-4F6E-BDDD-A6A878566DFB}" type="sibTrans" cxnId="{65D9CBF5-64F2-48A2-BB0A-0CB9AD8BCCFB}">
      <dgm:prSet/>
      <dgm:spPr/>
      <dgm:t>
        <a:bodyPr/>
        <a:lstStyle/>
        <a:p>
          <a:endParaRPr lang="cs-CZ"/>
        </a:p>
      </dgm:t>
    </dgm:pt>
    <dgm:pt modelId="{6EBB8C50-D704-411C-BE1E-FF8182B90AFC}">
      <dgm:prSet custT="1"/>
      <dgm:spPr>
        <a:noFill/>
        <a:ln>
          <a:solidFill>
            <a:srgbClr val="1D4423"/>
          </a:solidFill>
        </a:ln>
      </dgm:spPr>
      <dgm:t>
        <a:bodyPr/>
        <a:lstStyle/>
        <a:p>
          <a:pPr algn="ctr"/>
          <a:r>
            <a:rPr lang="cs-CZ" sz="3600" b="1" dirty="0">
              <a:solidFill>
                <a:schemeClr val="tx1"/>
              </a:solidFill>
              <a:latin typeface="Raleway" pitchFamily="2" charset="-18"/>
            </a:rPr>
            <a:t>78 %</a:t>
          </a:r>
          <a:endParaRPr lang="cs-CZ" sz="4000" b="1" dirty="0">
            <a:solidFill>
              <a:schemeClr val="tx1"/>
            </a:solidFill>
            <a:latin typeface="Raleway" pitchFamily="2" charset="-18"/>
          </a:endParaRPr>
        </a:p>
        <a:p>
          <a:pPr algn="ctr"/>
          <a:r>
            <a:rPr lang="cs-CZ" sz="2000" b="1" dirty="0">
              <a:solidFill>
                <a:schemeClr val="tx1"/>
              </a:solidFill>
              <a:latin typeface="Raleway" pitchFamily="2" charset="-18"/>
            </a:rPr>
            <a:t>Společné prostory</a:t>
          </a:r>
        </a:p>
        <a:p>
          <a:pPr algn="ctr"/>
          <a:r>
            <a:rPr lang="cs-CZ" sz="1050" b="0" dirty="0">
              <a:solidFill>
                <a:schemeClr val="tx1"/>
              </a:solidFill>
              <a:latin typeface="Raleway" pitchFamily="2" charset="-18"/>
            </a:rPr>
            <a:t>Problém: osvětlení, čistota</a:t>
          </a:r>
        </a:p>
      </dgm:t>
    </dgm:pt>
    <dgm:pt modelId="{F476309C-07C3-4136-959A-F935CF5D0D62}" type="parTrans" cxnId="{5708A740-31AE-40F6-BC9C-275EB55FA4B5}">
      <dgm:prSet/>
      <dgm:spPr/>
      <dgm:t>
        <a:bodyPr/>
        <a:lstStyle/>
        <a:p>
          <a:endParaRPr lang="cs-CZ"/>
        </a:p>
      </dgm:t>
    </dgm:pt>
    <dgm:pt modelId="{7138DCD8-3BCF-451C-B3E2-724532FD1127}" type="sibTrans" cxnId="{5708A740-31AE-40F6-BC9C-275EB55FA4B5}">
      <dgm:prSet/>
      <dgm:spPr/>
      <dgm:t>
        <a:bodyPr/>
        <a:lstStyle/>
        <a:p>
          <a:endParaRPr lang="cs-CZ"/>
        </a:p>
      </dgm:t>
    </dgm:pt>
    <dgm:pt modelId="{207F0F9A-31AD-4F37-9224-E926B031B289}" type="pres">
      <dgm:prSet presAssocID="{D02378B3-846D-45B3-A67A-CF64E357D346}" presName="Name0" presStyleCnt="0">
        <dgm:presLayoutVars>
          <dgm:chPref val="1"/>
          <dgm:dir/>
          <dgm:animOne val="branch"/>
          <dgm:animLvl val="lvl"/>
          <dgm:resizeHandles/>
        </dgm:presLayoutVars>
      </dgm:prSet>
      <dgm:spPr/>
    </dgm:pt>
    <dgm:pt modelId="{3EA9F449-455F-4BDB-B4FD-FD76E72308B4}" type="pres">
      <dgm:prSet presAssocID="{8F138262-3E72-4900-91E4-9701FAAC3D05}" presName="vertOne" presStyleCnt="0"/>
      <dgm:spPr/>
    </dgm:pt>
    <dgm:pt modelId="{AE610E70-13D9-4A5C-BE4D-0682959C245A}" type="pres">
      <dgm:prSet presAssocID="{8F138262-3E72-4900-91E4-9701FAAC3D05}" presName="txOne" presStyleLbl="node0" presStyleIdx="0" presStyleCnt="2">
        <dgm:presLayoutVars>
          <dgm:chPref val="3"/>
        </dgm:presLayoutVars>
      </dgm:prSet>
      <dgm:spPr/>
    </dgm:pt>
    <dgm:pt modelId="{A0830B2B-D55D-48D7-A37D-E03190C2DD1D}" type="pres">
      <dgm:prSet presAssocID="{8F138262-3E72-4900-91E4-9701FAAC3D05}" presName="parTransOne" presStyleCnt="0"/>
      <dgm:spPr/>
    </dgm:pt>
    <dgm:pt modelId="{082C5D78-5D9D-428A-9125-78F7C05821B8}" type="pres">
      <dgm:prSet presAssocID="{8F138262-3E72-4900-91E4-9701FAAC3D05}" presName="horzOne" presStyleCnt="0"/>
      <dgm:spPr/>
    </dgm:pt>
    <dgm:pt modelId="{871B9BFA-14A6-44E8-82F7-5C796CB68E7A}" type="pres">
      <dgm:prSet presAssocID="{37408374-B057-4C0F-8669-1C737366772D}" presName="vertTwo" presStyleCnt="0"/>
      <dgm:spPr/>
    </dgm:pt>
    <dgm:pt modelId="{55E0F41C-70D1-4838-B134-F158644A480E}" type="pres">
      <dgm:prSet presAssocID="{37408374-B057-4C0F-8669-1C737366772D}" presName="txTwo" presStyleLbl="node2" presStyleIdx="0" presStyleCnt="4" custLinFactNeighborX="-3820" custLinFactNeighborY="24785">
        <dgm:presLayoutVars>
          <dgm:chPref val="3"/>
        </dgm:presLayoutVars>
      </dgm:prSet>
      <dgm:spPr/>
    </dgm:pt>
    <dgm:pt modelId="{396EFC4A-2305-4030-A701-7D25808EEFD8}" type="pres">
      <dgm:prSet presAssocID="{37408374-B057-4C0F-8669-1C737366772D}" presName="parTransTwo" presStyleCnt="0"/>
      <dgm:spPr/>
    </dgm:pt>
    <dgm:pt modelId="{11B31ACF-B008-4D3F-8EE1-61AC0FBD26DF}" type="pres">
      <dgm:prSet presAssocID="{37408374-B057-4C0F-8669-1C737366772D}" presName="horzTwo" presStyleCnt="0"/>
      <dgm:spPr/>
    </dgm:pt>
    <dgm:pt modelId="{73B04A74-F5F2-4528-91DC-481F2A11650E}" type="pres">
      <dgm:prSet presAssocID="{C5572C15-31F7-49D2-936D-3ACCCF7B72A2}" presName="vertThree" presStyleCnt="0"/>
      <dgm:spPr/>
    </dgm:pt>
    <dgm:pt modelId="{95956645-6E24-4C5B-BEDA-1EAAE3115309}" type="pres">
      <dgm:prSet presAssocID="{C5572C15-31F7-49D2-936D-3ACCCF7B72A2}" presName="txThree" presStyleLbl="node3" presStyleIdx="0" presStyleCnt="4">
        <dgm:presLayoutVars>
          <dgm:chPref val="3"/>
        </dgm:presLayoutVars>
      </dgm:prSet>
      <dgm:spPr/>
    </dgm:pt>
    <dgm:pt modelId="{69A374F0-D6B0-4CED-8BB1-66C6467685C4}" type="pres">
      <dgm:prSet presAssocID="{C5572C15-31F7-49D2-936D-3ACCCF7B72A2}" presName="horzThree" presStyleCnt="0"/>
      <dgm:spPr/>
    </dgm:pt>
    <dgm:pt modelId="{0C35E22A-79B1-4830-A66E-9ACB2DACBF8D}" type="pres">
      <dgm:prSet presAssocID="{55ADCEF5-1B72-492C-BF52-A49A1AFDC4C5}" presName="sibSpaceOne" presStyleCnt="0"/>
      <dgm:spPr/>
    </dgm:pt>
    <dgm:pt modelId="{3E162D44-5F9F-4E93-8282-F50AB252364B}" type="pres">
      <dgm:prSet presAssocID="{B3322418-06A3-4E5A-822A-500E1FEA608C}" presName="vertOne" presStyleCnt="0"/>
      <dgm:spPr/>
    </dgm:pt>
    <dgm:pt modelId="{51ABE7AE-1467-4C42-96EE-47575CC39313}" type="pres">
      <dgm:prSet presAssocID="{B3322418-06A3-4E5A-822A-500E1FEA608C}" presName="txOne" presStyleLbl="node0" presStyleIdx="1" presStyleCnt="2">
        <dgm:presLayoutVars>
          <dgm:chPref val="3"/>
        </dgm:presLayoutVars>
      </dgm:prSet>
      <dgm:spPr/>
    </dgm:pt>
    <dgm:pt modelId="{42AE1002-8CDB-47CB-8C98-FAB5E89CF187}" type="pres">
      <dgm:prSet presAssocID="{B3322418-06A3-4E5A-822A-500E1FEA608C}" presName="parTransOne" presStyleCnt="0"/>
      <dgm:spPr/>
    </dgm:pt>
    <dgm:pt modelId="{095AEC47-4D79-4A2C-992A-2C74C38C1ECE}" type="pres">
      <dgm:prSet presAssocID="{B3322418-06A3-4E5A-822A-500E1FEA608C}" presName="horzOne" presStyleCnt="0"/>
      <dgm:spPr/>
    </dgm:pt>
    <dgm:pt modelId="{6FA0777C-51ED-4C12-B5CE-1D821515998B}" type="pres">
      <dgm:prSet presAssocID="{BE7C2616-E75C-4D8E-A149-E56EDBFAE3F5}" presName="vertTwo" presStyleCnt="0"/>
      <dgm:spPr/>
    </dgm:pt>
    <dgm:pt modelId="{E847D18F-D06C-4E98-9B35-AD4153793751}" type="pres">
      <dgm:prSet presAssocID="{BE7C2616-E75C-4D8E-A149-E56EDBFAE3F5}" presName="txTwo" presStyleLbl="node2" presStyleIdx="1" presStyleCnt="4">
        <dgm:presLayoutVars>
          <dgm:chPref val="3"/>
        </dgm:presLayoutVars>
      </dgm:prSet>
      <dgm:spPr/>
    </dgm:pt>
    <dgm:pt modelId="{B8F5A0A7-F5B4-4DD1-823F-0AFCA3E79246}" type="pres">
      <dgm:prSet presAssocID="{BE7C2616-E75C-4D8E-A149-E56EDBFAE3F5}" presName="parTransTwo" presStyleCnt="0"/>
      <dgm:spPr/>
    </dgm:pt>
    <dgm:pt modelId="{B7DF77E1-72EE-48EE-BFDD-D4BA452300CC}" type="pres">
      <dgm:prSet presAssocID="{BE7C2616-E75C-4D8E-A149-E56EDBFAE3F5}" presName="horzTwo" presStyleCnt="0"/>
      <dgm:spPr/>
    </dgm:pt>
    <dgm:pt modelId="{F75E6F40-DD26-4CE9-97D5-0D57499E32ED}" type="pres">
      <dgm:prSet presAssocID="{6EBB8C50-D704-411C-BE1E-FF8182B90AFC}" presName="vertThree" presStyleCnt="0"/>
      <dgm:spPr/>
    </dgm:pt>
    <dgm:pt modelId="{C0F526D3-6977-48A7-BAB2-FDF19F54AE41}" type="pres">
      <dgm:prSet presAssocID="{6EBB8C50-D704-411C-BE1E-FF8182B90AFC}" presName="txThree" presStyleLbl="node3" presStyleIdx="1" presStyleCnt="4">
        <dgm:presLayoutVars>
          <dgm:chPref val="3"/>
        </dgm:presLayoutVars>
      </dgm:prSet>
      <dgm:spPr/>
    </dgm:pt>
    <dgm:pt modelId="{3CE22579-A989-4A84-9F7C-39E2A1035EBC}" type="pres">
      <dgm:prSet presAssocID="{6EBB8C50-D704-411C-BE1E-FF8182B90AFC}" presName="horzThree" presStyleCnt="0"/>
      <dgm:spPr/>
    </dgm:pt>
    <dgm:pt modelId="{52D52854-CC07-42A7-9B0F-F251B3B02A44}" type="pres">
      <dgm:prSet presAssocID="{1D424E30-F8D9-4DEE-B81B-3B6C2873B0D5}" presName="sibSpaceTwo" presStyleCnt="0"/>
      <dgm:spPr/>
    </dgm:pt>
    <dgm:pt modelId="{EA6432C9-B07F-40C6-A07F-8EC5C7B90A9A}" type="pres">
      <dgm:prSet presAssocID="{BDEA26AC-AFE2-4050-A16C-3F6B00146E09}" presName="vertTwo" presStyleCnt="0"/>
      <dgm:spPr/>
    </dgm:pt>
    <dgm:pt modelId="{5FEBA527-E5A9-4DC6-AEED-D011DDB9A925}" type="pres">
      <dgm:prSet presAssocID="{BDEA26AC-AFE2-4050-A16C-3F6B00146E09}" presName="txTwo" presStyleLbl="node2" presStyleIdx="2" presStyleCnt="4">
        <dgm:presLayoutVars>
          <dgm:chPref val="3"/>
        </dgm:presLayoutVars>
      </dgm:prSet>
      <dgm:spPr/>
    </dgm:pt>
    <dgm:pt modelId="{E94408AA-8E06-464E-B656-8FC49E7DD073}" type="pres">
      <dgm:prSet presAssocID="{BDEA26AC-AFE2-4050-A16C-3F6B00146E09}" presName="parTransTwo" presStyleCnt="0"/>
      <dgm:spPr/>
    </dgm:pt>
    <dgm:pt modelId="{9847FF6E-9814-421E-9889-8B1A7883CCDC}" type="pres">
      <dgm:prSet presAssocID="{BDEA26AC-AFE2-4050-A16C-3F6B00146E09}" presName="horzTwo" presStyleCnt="0"/>
      <dgm:spPr/>
    </dgm:pt>
    <dgm:pt modelId="{DB27C78B-73AE-40AA-BE9F-DD3C8AB71DFD}" type="pres">
      <dgm:prSet presAssocID="{58DF18AA-1B41-433E-BE1E-9BB440409569}" presName="vertThree" presStyleCnt="0"/>
      <dgm:spPr/>
    </dgm:pt>
    <dgm:pt modelId="{FCE20B13-FAA5-4A15-820F-860D1F1F85B2}" type="pres">
      <dgm:prSet presAssocID="{58DF18AA-1B41-433E-BE1E-9BB440409569}" presName="txThree" presStyleLbl="node3" presStyleIdx="2" presStyleCnt="4">
        <dgm:presLayoutVars>
          <dgm:chPref val="3"/>
        </dgm:presLayoutVars>
      </dgm:prSet>
      <dgm:spPr/>
    </dgm:pt>
    <dgm:pt modelId="{DF5A3AD5-F9E3-4956-A33B-E15D4BE0CDFA}" type="pres">
      <dgm:prSet presAssocID="{58DF18AA-1B41-433E-BE1E-9BB440409569}" presName="horzThree" presStyleCnt="0"/>
      <dgm:spPr/>
    </dgm:pt>
    <dgm:pt modelId="{4263D0BF-99CD-481B-9D80-7AF07DBD9478}" type="pres">
      <dgm:prSet presAssocID="{A1C127A7-9709-47A7-A1E7-5A9432A684F5}" presName="sibSpaceTwo" presStyleCnt="0"/>
      <dgm:spPr/>
    </dgm:pt>
    <dgm:pt modelId="{C0DC8F12-7461-4EDA-A3E8-BCBADEF9AF0E}" type="pres">
      <dgm:prSet presAssocID="{7B2CFB45-09B0-416F-A04B-14907A48F411}" presName="vertTwo" presStyleCnt="0"/>
      <dgm:spPr/>
    </dgm:pt>
    <dgm:pt modelId="{8141C4E7-1B01-4E33-90C8-A507E97BC86D}" type="pres">
      <dgm:prSet presAssocID="{7B2CFB45-09B0-416F-A04B-14907A48F411}" presName="txTwo" presStyleLbl="node2" presStyleIdx="3" presStyleCnt="4">
        <dgm:presLayoutVars>
          <dgm:chPref val="3"/>
        </dgm:presLayoutVars>
      </dgm:prSet>
      <dgm:spPr/>
    </dgm:pt>
    <dgm:pt modelId="{C41277C4-C39A-4E16-937B-89364B5B9031}" type="pres">
      <dgm:prSet presAssocID="{7B2CFB45-09B0-416F-A04B-14907A48F411}" presName="parTransTwo" presStyleCnt="0"/>
      <dgm:spPr/>
    </dgm:pt>
    <dgm:pt modelId="{7725C82F-4BDD-4625-9D78-58E1C425F414}" type="pres">
      <dgm:prSet presAssocID="{7B2CFB45-09B0-416F-A04B-14907A48F411}" presName="horzTwo" presStyleCnt="0"/>
      <dgm:spPr/>
    </dgm:pt>
    <dgm:pt modelId="{B1DADB31-F455-40B8-A970-5B438E25BD8B}" type="pres">
      <dgm:prSet presAssocID="{A13DD023-BDFC-48C2-804F-DBD902E38D43}" presName="vertThree" presStyleCnt="0"/>
      <dgm:spPr/>
    </dgm:pt>
    <dgm:pt modelId="{86F52F06-37AC-4468-987D-017DA86B91F6}" type="pres">
      <dgm:prSet presAssocID="{A13DD023-BDFC-48C2-804F-DBD902E38D43}" presName="txThree" presStyleLbl="node3" presStyleIdx="3" presStyleCnt="4">
        <dgm:presLayoutVars>
          <dgm:chPref val="3"/>
        </dgm:presLayoutVars>
      </dgm:prSet>
      <dgm:spPr/>
    </dgm:pt>
    <dgm:pt modelId="{1F17DC00-84B2-456D-80C7-596CF058E711}" type="pres">
      <dgm:prSet presAssocID="{A13DD023-BDFC-48C2-804F-DBD902E38D43}" presName="horzThree" presStyleCnt="0"/>
      <dgm:spPr/>
    </dgm:pt>
  </dgm:ptLst>
  <dgm:cxnLst>
    <dgm:cxn modelId="{AC87C53F-97F8-490D-8704-8111E50A6D29}" type="presOf" srcId="{37408374-B057-4C0F-8669-1C737366772D}" destId="{55E0F41C-70D1-4838-B134-F158644A480E}" srcOrd="0" destOrd="0" presId="urn:microsoft.com/office/officeart/2005/8/layout/hierarchy4"/>
    <dgm:cxn modelId="{5708A740-31AE-40F6-BC9C-275EB55FA4B5}" srcId="{BE7C2616-E75C-4D8E-A149-E56EDBFAE3F5}" destId="{6EBB8C50-D704-411C-BE1E-FF8182B90AFC}" srcOrd="0" destOrd="0" parTransId="{F476309C-07C3-4136-959A-F935CF5D0D62}" sibTransId="{7138DCD8-3BCF-451C-B3E2-724532FD1127}"/>
    <dgm:cxn modelId="{996ACA44-3607-4F07-AF05-01079837B5D3}" srcId="{D02378B3-846D-45B3-A67A-CF64E357D346}" destId="{B3322418-06A3-4E5A-822A-500E1FEA608C}" srcOrd="1" destOrd="0" parTransId="{C175BF67-8813-4AC5-A3EB-4591B5AD63E7}" sibTransId="{83C5125C-270A-464A-9C9B-4D71896A497C}"/>
    <dgm:cxn modelId="{530AE34A-74E7-44A4-8DD5-9BE1ACA2C116}" srcId="{7B2CFB45-09B0-416F-A04B-14907A48F411}" destId="{A13DD023-BDFC-48C2-804F-DBD902E38D43}" srcOrd="0" destOrd="0" parTransId="{270785F9-99D6-4E78-9DC8-130031AEC93C}" sibTransId="{BA1DECC6-67BE-4D72-B8CB-D637388807AB}"/>
    <dgm:cxn modelId="{9795FB4E-1FF4-4EDA-B512-53164C8CAEB3}" type="presOf" srcId="{BDEA26AC-AFE2-4050-A16C-3F6B00146E09}" destId="{5FEBA527-E5A9-4DC6-AEED-D011DDB9A925}" srcOrd="0" destOrd="0" presId="urn:microsoft.com/office/officeart/2005/8/layout/hierarchy4"/>
    <dgm:cxn modelId="{9B983F78-B7D8-4658-943D-1C4852F632C3}" type="presOf" srcId="{C5572C15-31F7-49D2-936D-3ACCCF7B72A2}" destId="{95956645-6E24-4C5B-BEDA-1EAAE3115309}" srcOrd="0" destOrd="0" presId="urn:microsoft.com/office/officeart/2005/8/layout/hierarchy4"/>
    <dgm:cxn modelId="{52611B8E-11A1-4941-B757-F7778A196937}" type="presOf" srcId="{BE7C2616-E75C-4D8E-A149-E56EDBFAE3F5}" destId="{E847D18F-D06C-4E98-9B35-AD4153793751}" srcOrd="0" destOrd="0" presId="urn:microsoft.com/office/officeart/2005/8/layout/hierarchy4"/>
    <dgm:cxn modelId="{6D0CAFA2-7880-4C2B-99FF-46C0106C4302}" type="presOf" srcId="{A13DD023-BDFC-48C2-804F-DBD902E38D43}" destId="{86F52F06-37AC-4468-987D-017DA86B91F6}" srcOrd="0" destOrd="0" presId="urn:microsoft.com/office/officeart/2005/8/layout/hierarchy4"/>
    <dgm:cxn modelId="{3A2735A3-E155-4A3A-8B06-D062F3F158A8}" type="presOf" srcId="{6EBB8C50-D704-411C-BE1E-FF8182B90AFC}" destId="{C0F526D3-6977-48A7-BAB2-FDF19F54AE41}" srcOrd="0" destOrd="0" presId="urn:microsoft.com/office/officeart/2005/8/layout/hierarchy4"/>
    <dgm:cxn modelId="{398206A4-0B71-40DB-ADA2-6F254098FAE5}" type="presOf" srcId="{D02378B3-846D-45B3-A67A-CF64E357D346}" destId="{207F0F9A-31AD-4F37-9224-E926B031B289}" srcOrd="0" destOrd="0" presId="urn:microsoft.com/office/officeart/2005/8/layout/hierarchy4"/>
    <dgm:cxn modelId="{49EE22A4-46BE-48EB-B535-5146E8EC2D67}" type="presOf" srcId="{7B2CFB45-09B0-416F-A04B-14907A48F411}" destId="{8141C4E7-1B01-4E33-90C8-A507E97BC86D}" srcOrd="0" destOrd="0" presId="urn:microsoft.com/office/officeart/2005/8/layout/hierarchy4"/>
    <dgm:cxn modelId="{668F6AA8-D459-4817-B262-FDF11D8E3E15}" srcId="{B3322418-06A3-4E5A-822A-500E1FEA608C}" destId="{BE7C2616-E75C-4D8E-A149-E56EDBFAE3F5}" srcOrd="0" destOrd="0" parTransId="{45806F0D-6BA3-4EFA-8641-D120B7683739}" sibTransId="{1D424E30-F8D9-4DEE-B81B-3B6C2873B0D5}"/>
    <dgm:cxn modelId="{AE1C92B5-3427-4FD9-9F65-5FEA90E8B87C}" srcId="{B3322418-06A3-4E5A-822A-500E1FEA608C}" destId="{BDEA26AC-AFE2-4050-A16C-3F6B00146E09}" srcOrd="1" destOrd="0" parTransId="{DA5E4E5D-3A9B-4B4D-930D-333CB835BD06}" sibTransId="{A1C127A7-9709-47A7-A1E7-5A9432A684F5}"/>
    <dgm:cxn modelId="{D4B392D2-1066-4620-BDD3-3A72B4365207}" srcId="{B3322418-06A3-4E5A-822A-500E1FEA608C}" destId="{7B2CFB45-09B0-416F-A04B-14907A48F411}" srcOrd="2" destOrd="0" parTransId="{3CC33E24-F3B8-4994-9178-3F1BE3B3E4B7}" sibTransId="{C80A810F-6720-4B05-B649-F390A408C9B5}"/>
    <dgm:cxn modelId="{1D36AFD7-D6BD-4AC1-81E0-4CEE95CCED30}" srcId="{37408374-B057-4C0F-8669-1C737366772D}" destId="{C5572C15-31F7-49D2-936D-3ACCCF7B72A2}" srcOrd="0" destOrd="0" parTransId="{B82E9ECE-3CCC-4743-B6EE-D91DDD64F220}" sibTransId="{AF846592-69B1-43DD-871D-229226453621}"/>
    <dgm:cxn modelId="{4325B7D7-C1F9-4AF2-86B3-6363152F5D20}" srcId="{8F138262-3E72-4900-91E4-9701FAAC3D05}" destId="{37408374-B057-4C0F-8669-1C737366772D}" srcOrd="0" destOrd="0" parTransId="{9FEB3930-0CE6-46F5-A477-55DD5B6A0D16}" sibTransId="{BADE114B-4FF9-40FF-A72B-B53C95E738D9}"/>
    <dgm:cxn modelId="{E74A4CDF-D6C0-4D4A-8FBF-1464F52EA40E}" srcId="{D02378B3-846D-45B3-A67A-CF64E357D346}" destId="{8F138262-3E72-4900-91E4-9701FAAC3D05}" srcOrd="0" destOrd="0" parTransId="{7902247D-8010-4E2E-B975-54901D1F403D}" sibTransId="{55ADCEF5-1B72-492C-BF52-A49A1AFDC4C5}"/>
    <dgm:cxn modelId="{187597F3-0493-4C26-8083-36DED17B4233}" type="presOf" srcId="{58DF18AA-1B41-433E-BE1E-9BB440409569}" destId="{FCE20B13-FAA5-4A15-820F-860D1F1F85B2}" srcOrd="0" destOrd="0" presId="urn:microsoft.com/office/officeart/2005/8/layout/hierarchy4"/>
    <dgm:cxn modelId="{6449A8F3-A3F0-48EF-8192-FDADC05DF8B3}" type="presOf" srcId="{B3322418-06A3-4E5A-822A-500E1FEA608C}" destId="{51ABE7AE-1467-4C42-96EE-47575CC39313}" srcOrd="0" destOrd="0" presId="urn:microsoft.com/office/officeart/2005/8/layout/hierarchy4"/>
    <dgm:cxn modelId="{875D80F4-C505-4E02-8A04-EE68B87EAAC1}" type="presOf" srcId="{8F138262-3E72-4900-91E4-9701FAAC3D05}" destId="{AE610E70-13D9-4A5C-BE4D-0682959C245A}" srcOrd="0" destOrd="0" presId="urn:microsoft.com/office/officeart/2005/8/layout/hierarchy4"/>
    <dgm:cxn modelId="{65D9CBF5-64F2-48A2-BB0A-0CB9AD8BCCFB}" srcId="{BDEA26AC-AFE2-4050-A16C-3F6B00146E09}" destId="{58DF18AA-1B41-433E-BE1E-9BB440409569}" srcOrd="0" destOrd="0" parTransId="{225C0F78-680C-4798-B865-5BE4078450D6}" sibTransId="{4D181A26-95BB-4F6E-BDDD-A6A878566DFB}"/>
    <dgm:cxn modelId="{99212E32-5657-47FC-8AB5-82CD7F34AFD1}" type="presParOf" srcId="{207F0F9A-31AD-4F37-9224-E926B031B289}" destId="{3EA9F449-455F-4BDB-B4FD-FD76E72308B4}" srcOrd="0" destOrd="0" presId="urn:microsoft.com/office/officeart/2005/8/layout/hierarchy4"/>
    <dgm:cxn modelId="{07DA77B0-4144-4CFB-9666-896CE3E2B054}" type="presParOf" srcId="{3EA9F449-455F-4BDB-B4FD-FD76E72308B4}" destId="{AE610E70-13D9-4A5C-BE4D-0682959C245A}" srcOrd="0" destOrd="0" presId="urn:microsoft.com/office/officeart/2005/8/layout/hierarchy4"/>
    <dgm:cxn modelId="{99AE7B3F-5E71-4285-A112-1FCB9581E07D}" type="presParOf" srcId="{3EA9F449-455F-4BDB-B4FD-FD76E72308B4}" destId="{A0830B2B-D55D-48D7-A37D-E03190C2DD1D}" srcOrd="1" destOrd="0" presId="urn:microsoft.com/office/officeart/2005/8/layout/hierarchy4"/>
    <dgm:cxn modelId="{C1F45212-6C43-45BB-9078-B86986FA5E3C}" type="presParOf" srcId="{3EA9F449-455F-4BDB-B4FD-FD76E72308B4}" destId="{082C5D78-5D9D-428A-9125-78F7C05821B8}" srcOrd="2" destOrd="0" presId="urn:microsoft.com/office/officeart/2005/8/layout/hierarchy4"/>
    <dgm:cxn modelId="{C8CB17BD-58F6-4812-84CA-4740843BC792}" type="presParOf" srcId="{082C5D78-5D9D-428A-9125-78F7C05821B8}" destId="{871B9BFA-14A6-44E8-82F7-5C796CB68E7A}" srcOrd="0" destOrd="0" presId="urn:microsoft.com/office/officeart/2005/8/layout/hierarchy4"/>
    <dgm:cxn modelId="{A66E81AF-8784-4CA3-B19E-7022CF3B8B46}" type="presParOf" srcId="{871B9BFA-14A6-44E8-82F7-5C796CB68E7A}" destId="{55E0F41C-70D1-4838-B134-F158644A480E}" srcOrd="0" destOrd="0" presId="urn:microsoft.com/office/officeart/2005/8/layout/hierarchy4"/>
    <dgm:cxn modelId="{C4891716-EF8C-46EE-81D3-15868F00D1D3}" type="presParOf" srcId="{871B9BFA-14A6-44E8-82F7-5C796CB68E7A}" destId="{396EFC4A-2305-4030-A701-7D25808EEFD8}" srcOrd="1" destOrd="0" presId="urn:microsoft.com/office/officeart/2005/8/layout/hierarchy4"/>
    <dgm:cxn modelId="{729F15C3-E98C-4835-BCBA-077B8AC74B57}" type="presParOf" srcId="{871B9BFA-14A6-44E8-82F7-5C796CB68E7A}" destId="{11B31ACF-B008-4D3F-8EE1-61AC0FBD26DF}" srcOrd="2" destOrd="0" presId="urn:microsoft.com/office/officeart/2005/8/layout/hierarchy4"/>
    <dgm:cxn modelId="{00B183E7-04DA-4499-9F5D-C06FAFF71149}" type="presParOf" srcId="{11B31ACF-B008-4D3F-8EE1-61AC0FBD26DF}" destId="{73B04A74-F5F2-4528-91DC-481F2A11650E}" srcOrd="0" destOrd="0" presId="urn:microsoft.com/office/officeart/2005/8/layout/hierarchy4"/>
    <dgm:cxn modelId="{D029F4B7-EBCC-4B84-ACA4-10ABC3AA49E4}" type="presParOf" srcId="{73B04A74-F5F2-4528-91DC-481F2A11650E}" destId="{95956645-6E24-4C5B-BEDA-1EAAE3115309}" srcOrd="0" destOrd="0" presId="urn:microsoft.com/office/officeart/2005/8/layout/hierarchy4"/>
    <dgm:cxn modelId="{4684DA6B-6CA9-4476-A169-D319DAFFC339}" type="presParOf" srcId="{73B04A74-F5F2-4528-91DC-481F2A11650E}" destId="{69A374F0-D6B0-4CED-8BB1-66C6467685C4}" srcOrd="1" destOrd="0" presId="urn:microsoft.com/office/officeart/2005/8/layout/hierarchy4"/>
    <dgm:cxn modelId="{2B498632-56B7-46DC-BAC0-A5C4E4E09918}" type="presParOf" srcId="{207F0F9A-31AD-4F37-9224-E926B031B289}" destId="{0C35E22A-79B1-4830-A66E-9ACB2DACBF8D}" srcOrd="1" destOrd="0" presId="urn:microsoft.com/office/officeart/2005/8/layout/hierarchy4"/>
    <dgm:cxn modelId="{DD1B1581-044E-4F0B-8875-477A7E07A681}" type="presParOf" srcId="{207F0F9A-31AD-4F37-9224-E926B031B289}" destId="{3E162D44-5F9F-4E93-8282-F50AB252364B}" srcOrd="2" destOrd="0" presId="urn:microsoft.com/office/officeart/2005/8/layout/hierarchy4"/>
    <dgm:cxn modelId="{6D3F6A2A-956D-445C-A16D-380F6C394F35}" type="presParOf" srcId="{3E162D44-5F9F-4E93-8282-F50AB252364B}" destId="{51ABE7AE-1467-4C42-96EE-47575CC39313}" srcOrd="0" destOrd="0" presId="urn:microsoft.com/office/officeart/2005/8/layout/hierarchy4"/>
    <dgm:cxn modelId="{928678DD-4720-4AC8-AAB5-C2BC624B8837}" type="presParOf" srcId="{3E162D44-5F9F-4E93-8282-F50AB252364B}" destId="{42AE1002-8CDB-47CB-8C98-FAB5E89CF187}" srcOrd="1" destOrd="0" presId="urn:microsoft.com/office/officeart/2005/8/layout/hierarchy4"/>
    <dgm:cxn modelId="{E0C9086E-0FAE-4825-8DFE-AF6CE724CE22}" type="presParOf" srcId="{3E162D44-5F9F-4E93-8282-F50AB252364B}" destId="{095AEC47-4D79-4A2C-992A-2C74C38C1ECE}" srcOrd="2" destOrd="0" presId="urn:microsoft.com/office/officeart/2005/8/layout/hierarchy4"/>
    <dgm:cxn modelId="{60BA68A5-14AE-427B-BF67-4C7353F99951}" type="presParOf" srcId="{095AEC47-4D79-4A2C-992A-2C74C38C1ECE}" destId="{6FA0777C-51ED-4C12-B5CE-1D821515998B}" srcOrd="0" destOrd="0" presId="urn:microsoft.com/office/officeart/2005/8/layout/hierarchy4"/>
    <dgm:cxn modelId="{EAFFAD20-BD9B-4E19-9342-A718209C17CD}" type="presParOf" srcId="{6FA0777C-51ED-4C12-B5CE-1D821515998B}" destId="{E847D18F-D06C-4E98-9B35-AD4153793751}" srcOrd="0" destOrd="0" presId="urn:microsoft.com/office/officeart/2005/8/layout/hierarchy4"/>
    <dgm:cxn modelId="{CE9CEEF4-FD9B-47F3-AD99-26F45C84A042}" type="presParOf" srcId="{6FA0777C-51ED-4C12-B5CE-1D821515998B}" destId="{B8F5A0A7-F5B4-4DD1-823F-0AFCA3E79246}" srcOrd="1" destOrd="0" presId="urn:microsoft.com/office/officeart/2005/8/layout/hierarchy4"/>
    <dgm:cxn modelId="{B9E4243C-0A05-45EA-A1E7-B22817A1C86F}" type="presParOf" srcId="{6FA0777C-51ED-4C12-B5CE-1D821515998B}" destId="{B7DF77E1-72EE-48EE-BFDD-D4BA452300CC}" srcOrd="2" destOrd="0" presId="urn:microsoft.com/office/officeart/2005/8/layout/hierarchy4"/>
    <dgm:cxn modelId="{843CB469-0F0C-4815-A30A-E5B4049B319E}" type="presParOf" srcId="{B7DF77E1-72EE-48EE-BFDD-D4BA452300CC}" destId="{F75E6F40-DD26-4CE9-97D5-0D57499E32ED}" srcOrd="0" destOrd="0" presId="urn:microsoft.com/office/officeart/2005/8/layout/hierarchy4"/>
    <dgm:cxn modelId="{DFCAB421-9C1C-4395-A933-E84591103792}" type="presParOf" srcId="{F75E6F40-DD26-4CE9-97D5-0D57499E32ED}" destId="{C0F526D3-6977-48A7-BAB2-FDF19F54AE41}" srcOrd="0" destOrd="0" presId="urn:microsoft.com/office/officeart/2005/8/layout/hierarchy4"/>
    <dgm:cxn modelId="{DCF232A9-4D0A-4608-A03B-A74DAC1B9610}" type="presParOf" srcId="{F75E6F40-DD26-4CE9-97D5-0D57499E32ED}" destId="{3CE22579-A989-4A84-9F7C-39E2A1035EBC}" srcOrd="1" destOrd="0" presId="urn:microsoft.com/office/officeart/2005/8/layout/hierarchy4"/>
    <dgm:cxn modelId="{F783D84F-2FF8-47B5-B022-4A816C1B71D1}" type="presParOf" srcId="{095AEC47-4D79-4A2C-992A-2C74C38C1ECE}" destId="{52D52854-CC07-42A7-9B0F-F251B3B02A44}" srcOrd="1" destOrd="0" presId="urn:microsoft.com/office/officeart/2005/8/layout/hierarchy4"/>
    <dgm:cxn modelId="{BF4F9B5B-74F4-4269-B0A8-D839B2E196DE}" type="presParOf" srcId="{095AEC47-4D79-4A2C-992A-2C74C38C1ECE}" destId="{EA6432C9-B07F-40C6-A07F-8EC5C7B90A9A}" srcOrd="2" destOrd="0" presId="urn:microsoft.com/office/officeart/2005/8/layout/hierarchy4"/>
    <dgm:cxn modelId="{2A0F093D-735A-4AE8-8487-49A985901DB7}" type="presParOf" srcId="{EA6432C9-B07F-40C6-A07F-8EC5C7B90A9A}" destId="{5FEBA527-E5A9-4DC6-AEED-D011DDB9A925}" srcOrd="0" destOrd="0" presId="urn:microsoft.com/office/officeart/2005/8/layout/hierarchy4"/>
    <dgm:cxn modelId="{B39D72A4-5423-42B9-AAF7-4C8CFDAE8E7B}" type="presParOf" srcId="{EA6432C9-B07F-40C6-A07F-8EC5C7B90A9A}" destId="{E94408AA-8E06-464E-B656-8FC49E7DD073}" srcOrd="1" destOrd="0" presId="urn:microsoft.com/office/officeart/2005/8/layout/hierarchy4"/>
    <dgm:cxn modelId="{8B499BE4-C1FE-4D54-9B0F-80C1CCF826C1}" type="presParOf" srcId="{EA6432C9-B07F-40C6-A07F-8EC5C7B90A9A}" destId="{9847FF6E-9814-421E-9889-8B1A7883CCDC}" srcOrd="2" destOrd="0" presId="urn:microsoft.com/office/officeart/2005/8/layout/hierarchy4"/>
    <dgm:cxn modelId="{68E6B9E5-2EEC-409E-BACA-87FFFCEBC7C9}" type="presParOf" srcId="{9847FF6E-9814-421E-9889-8B1A7883CCDC}" destId="{DB27C78B-73AE-40AA-BE9F-DD3C8AB71DFD}" srcOrd="0" destOrd="0" presId="urn:microsoft.com/office/officeart/2005/8/layout/hierarchy4"/>
    <dgm:cxn modelId="{B0089187-DA64-4593-92B2-7B15C59C3127}" type="presParOf" srcId="{DB27C78B-73AE-40AA-BE9F-DD3C8AB71DFD}" destId="{FCE20B13-FAA5-4A15-820F-860D1F1F85B2}" srcOrd="0" destOrd="0" presId="urn:microsoft.com/office/officeart/2005/8/layout/hierarchy4"/>
    <dgm:cxn modelId="{6198029F-88EF-46E2-BCE6-27B3C259A11B}" type="presParOf" srcId="{DB27C78B-73AE-40AA-BE9F-DD3C8AB71DFD}" destId="{DF5A3AD5-F9E3-4956-A33B-E15D4BE0CDFA}" srcOrd="1" destOrd="0" presId="urn:microsoft.com/office/officeart/2005/8/layout/hierarchy4"/>
    <dgm:cxn modelId="{A69E7BFF-C1BB-4E5E-8E64-59172F7FCABB}" type="presParOf" srcId="{095AEC47-4D79-4A2C-992A-2C74C38C1ECE}" destId="{4263D0BF-99CD-481B-9D80-7AF07DBD9478}" srcOrd="3" destOrd="0" presId="urn:microsoft.com/office/officeart/2005/8/layout/hierarchy4"/>
    <dgm:cxn modelId="{465EB6C5-15C0-492D-8494-E3E707D7A929}" type="presParOf" srcId="{095AEC47-4D79-4A2C-992A-2C74C38C1ECE}" destId="{C0DC8F12-7461-4EDA-A3E8-BCBADEF9AF0E}" srcOrd="4" destOrd="0" presId="urn:microsoft.com/office/officeart/2005/8/layout/hierarchy4"/>
    <dgm:cxn modelId="{7F2B3C8E-8563-4C7E-82ED-2CAEDE40611C}" type="presParOf" srcId="{C0DC8F12-7461-4EDA-A3E8-BCBADEF9AF0E}" destId="{8141C4E7-1B01-4E33-90C8-A507E97BC86D}" srcOrd="0" destOrd="0" presId="urn:microsoft.com/office/officeart/2005/8/layout/hierarchy4"/>
    <dgm:cxn modelId="{B256501C-5FEB-47BE-9A13-8671D91268E0}" type="presParOf" srcId="{C0DC8F12-7461-4EDA-A3E8-BCBADEF9AF0E}" destId="{C41277C4-C39A-4E16-937B-89364B5B9031}" srcOrd="1" destOrd="0" presId="urn:microsoft.com/office/officeart/2005/8/layout/hierarchy4"/>
    <dgm:cxn modelId="{E4F58B0E-2CBD-4408-8979-F3F99C2832E6}" type="presParOf" srcId="{C0DC8F12-7461-4EDA-A3E8-BCBADEF9AF0E}" destId="{7725C82F-4BDD-4625-9D78-58E1C425F414}" srcOrd="2" destOrd="0" presId="urn:microsoft.com/office/officeart/2005/8/layout/hierarchy4"/>
    <dgm:cxn modelId="{F9C81FCA-3A68-4060-9BC1-DEE3D9413E89}" type="presParOf" srcId="{7725C82F-4BDD-4625-9D78-58E1C425F414}" destId="{B1DADB31-F455-40B8-A970-5B438E25BD8B}" srcOrd="0" destOrd="0" presId="urn:microsoft.com/office/officeart/2005/8/layout/hierarchy4"/>
    <dgm:cxn modelId="{30A89667-4C2B-409E-ACA9-6AE30EBDC9AC}" type="presParOf" srcId="{B1DADB31-F455-40B8-A970-5B438E25BD8B}" destId="{86F52F06-37AC-4468-987D-017DA86B91F6}" srcOrd="0" destOrd="0" presId="urn:microsoft.com/office/officeart/2005/8/layout/hierarchy4"/>
    <dgm:cxn modelId="{E363E8DE-E418-4E1D-A6D0-1A8F0A034CE5}" type="presParOf" srcId="{B1DADB31-F455-40B8-A970-5B438E25BD8B}" destId="{1F17DC00-84B2-456D-80C7-596CF058E7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2378B3-846D-45B3-A67A-CF64E357D34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cs-CZ"/>
        </a:p>
      </dgm:t>
    </dgm:pt>
    <dgm:pt modelId="{B3322418-06A3-4E5A-822A-500E1FEA608C}">
      <dgm:prSet custT="1"/>
      <dgm:spPr>
        <a:solidFill>
          <a:schemeClr val="tx1"/>
        </a:solidFill>
        <a:ln>
          <a:solidFill>
            <a:srgbClr val="1D4423"/>
          </a:solidFill>
        </a:ln>
      </dgm:spPr>
      <dgm:t>
        <a:bodyPr/>
        <a:lstStyle/>
        <a:p>
          <a:pPr algn="ctr"/>
          <a:r>
            <a:rPr lang="cs-CZ" sz="4400" b="1" dirty="0">
              <a:solidFill>
                <a:schemeClr val="bg1"/>
              </a:solidFill>
              <a:latin typeface="Raleway" pitchFamily="2" charset="-18"/>
            </a:rPr>
            <a:t>Celková spokojenost</a:t>
          </a:r>
        </a:p>
        <a:p>
          <a:pPr algn="ctr"/>
          <a:r>
            <a:rPr lang="cs-CZ" sz="6000" b="1" dirty="0">
              <a:solidFill>
                <a:schemeClr val="bg1"/>
              </a:solidFill>
              <a:latin typeface="Raleway" pitchFamily="2" charset="-18"/>
            </a:rPr>
            <a:t>94 %</a:t>
          </a:r>
          <a:endParaRPr lang="cs-CZ" sz="3200" dirty="0">
            <a:solidFill>
              <a:schemeClr val="bg1"/>
            </a:solidFill>
            <a:latin typeface="Raleway" pitchFamily="2" charset="-18"/>
          </a:endParaRPr>
        </a:p>
      </dgm:t>
    </dgm:pt>
    <dgm:pt modelId="{C175BF67-8813-4AC5-A3EB-4591B5AD63E7}" type="parTrans" cxnId="{996ACA44-3607-4F07-AF05-01079837B5D3}">
      <dgm:prSet/>
      <dgm:spPr/>
      <dgm:t>
        <a:bodyPr/>
        <a:lstStyle/>
        <a:p>
          <a:endParaRPr lang="cs-CZ">
            <a:solidFill>
              <a:schemeClr val="tx1"/>
            </a:solidFill>
            <a:latin typeface="+mn-lt"/>
          </a:endParaRPr>
        </a:p>
      </dgm:t>
    </dgm:pt>
    <dgm:pt modelId="{83C5125C-270A-464A-9C9B-4D71896A497C}" type="sibTrans" cxnId="{996ACA44-3607-4F07-AF05-01079837B5D3}">
      <dgm:prSet/>
      <dgm:spPr/>
      <dgm:t>
        <a:bodyPr/>
        <a:lstStyle/>
        <a:p>
          <a:endParaRPr lang="cs-CZ">
            <a:solidFill>
              <a:schemeClr val="tx1"/>
            </a:solidFill>
            <a:latin typeface="+mn-lt"/>
          </a:endParaRPr>
        </a:p>
      </dgm:t>
    </dgm:pt>
    <dgm:pt modelId="{BE7C2616-E75C-4D8E-A149-E56EDBFAE3F5}">
      <dgm:prSet custT="1"/>
      <dgm:spPr>
        <a:solidFill>
          <a:schemeClr val="tx1"/>
        </a:solidFill>
        <a:ln>
          <a:solidFill>
            <a:srgbClr val="1D4423"/>
          </a:solidFill>
        </a:ln>
      </dgm:spPr>
      <dgm:t>
        <a:bodyPr/>
        <a:lstStyle/>
        <a:p>
          <a:r>
            <a:rPr lang="cs-CZ" sz="4800" b="1" dirty="0">
              <a:solidFill>
                <a:schemeClr val="bg1"/>
              </a:solidFill>
              <a:latin typeface="Raleway" pitchFamily="2" charset="-18"/>
            </a:rPr>
            <a:t>NPS + 77</a:t>
          </a:r>
        </a:p>
      </dgm:t>
    </dgm:pt>
    <dgm:pt modelId="{45806F0D-6BA3-4EFA-8641-D120B7683739}" type="parTrans" cxnId="{668F6AA8-D459-4817-B262-FDF11D8E3E15}">
      <dgm:prSet/>
      <dgm:spPr/>
      <dgm:t>
        <a:bodyPr/>
        <a:lstStyle/>
        <a:p>
          <a:endParaRPr lang="cs-CZ">
            <a:solidFill>
              <a:schemeClr val="tx1"/>
            </a:solidFill>
            <a:latin typeface="+mn-lt"/>
          </a:endParaRPr>
        </a:p>
      </dgm:t>
    </dgm:pt>
    <dgm:pt modelId="{1D424E30-F8D9-4DEE-B81B-3B6C2873B0D5}" type="sibTrans" cxnId="{668F6AA8-D459-4817-B262-FDF11D8E3E15}">
      <dgm:prSet/>
      <dgm:spPr/>
      <dgm:t>
        <a:bodyPr/>
        <a:lstStyle/>
        <a:p>
          <a:endParaRPr lang="cs-CZ">
            <a:solidFill>
              <a:schemeClr val="tx1"/>
            </a:solidFill>
            <a:latin typeface="+mn-lt"/>
          </a:endParaRPr>
        </a:p>
      </dgm:t>
    </dgm:pt>
    <dgm:pt modelId="{7B2CFB45-09B0-416F-A04B-14907A48F411}">
      <dgm:prSet custT="1"/>
      <dgm:spPr>
        <a:solidFill>
          <a:schemeClr val="tx1"/>
        </a:solidFill>
        <a:ln>
          <a:solidFill>
            <a:srgbClr val="1D4423"/>
          </a:solidFill>
        </a:ln>
      </dgm:spPr>
      <dgm:t>
        <a:bodyPr/>
        <a:lstStyle/>
        <a:p>
          <a:pPr algn="l"/>
          <a:r>
            <a:rPr lang="cs-CZ" sz="2000" b="1" dirty="0">
              <a:solidFill>
                <a:schemeClr val="bg1"/>
              </a:solidFill>
              <a:latin typeface="Raleway" pitchFamily="2" charset="-18"/>
            </a:rPr>
            <a:t>Oceňují </a:t>
          </a:r>
        </a:p>
        <a:p>
          <a:pPr algn="l"/>
          <a:r>
            <a:rPr lang="cs-CZ" sz="2000" b="1" dirty="0">
              <a:solidFill>
                <a:schemeClr val="bg1"/>
              </a:solidFill>
              <a:latin typeface="Raleway" pitchFamily="2" charset="-18"/>
            </a:rPr>
            <a:t>profesionální, </a:t>
          </a:r>
        </a:p>
        <a:p>
          <a:pPr algn="l"/>
          <a:r>
            <a:rPr lang="cs-CZ" sz="2000" b="1" dirty="0">
              <a:solidFill>
                <a:schemeClr val="bg1"/>
              </a:solidFill>
              <a:latin typeface="Raleway" pitchFamily="2" charset="-18"/>
            </a:rPr>
            <a:t>příjemný </a:t>
          </a:r>
        </a:p>
        <a:p>
          <a:pPr algn="l"/>
          <a:r>
            <a:rPr lang="cs-CZ" sz="2000" b="1" dirty="0">
              <a:solidFill>
                <a:schemeClr val="bg1"/>
              </a:solidFill>
              <a:latin typeface="Raleway" pitchFamily="2" charset="-18"/>
            </a:rPr>
            <a:t>a </a:t>
          </a:r>
          <a:r>
            <a:rPr lang="cs-CZ" sz="2000" b="1" dirty="0" err="1">
              <a:solidFill>
                <a:schemeClr val="bg1"/>
              </a:solidFill>
              <a:latin typeface="Raleway" pitchFamily="2" charset="-18"/>
            </a:rPr>
            <a:t>proklientský</a:t>
          </a:r>
          <a:r>
            <a:rPr lang="cs-CZ" sz="2000" b="1" dirty="0">
              <a:solidFill>
                <a:schemeClr val="bg1"/>
              </a:solidFill>
              <a:latin typeface="Raleway" pitchFamily="2" charset="-18"/>
            </a:rPr>
            <a:t> přístup</a:t>
          </a:r>
          <a:endParaRPr lang="cs-CZ" sz="1900" b="1" dirty="0">
            <a:solidFill>
              <a:schemeClr val="bg1"/>
            </a:solidFill>
            <a:latin typeface="Raleway" pitchFamily="2" charset="-18"/>
          </a:endParaRPr>
        </a:p>
      </dgm:t>
    </dgm:pt>
    <dgm:pt modelId="{3CC33E24-F3B8-4994-9178-3F1BE3B3E4B7}" type="parTrans" cxnId="{D4B392D2-1066-4620-BDD3-3A72B4365207}">
      <dgm:prSet/>
      <dgm:spPr/>
      <dgm:t>
        <a:bodyPr/>
        <a:lstStyle/>
        <a:p>
          <a:endParaRPr lang="cs-CZ">
            <a:solidFill>
              <a:schemeClr val="tx1"/>
            </a:solidFill>
            <a:latin typeface="+mn-lt"/>
          </a:endParaRPr>
        </a:p>
      </dgm:t>
    </dgm:pt>
    <dgm:pt modelId="{C80A810F-6720-4B05-B649-F390A408C9B5}" type="sibTrans" cxnId="{D4B392D2-1066-4620-BDD3-3A72B4365207}">
      <dgm:prSet/>
      <dgm:spPr/>
      <dgm:t>
        <a:bodyPr/>
        <a:lstStyle/>
        <a:p>
          <a:endParaRPr lang="cs-CZ">
            <a:solidFill>
              <a:schemeClr val="tx1"/>
            </a:solidFill>
            <a:latin typeface="+mn-lt"/>
          </a:endParaRPr>
        </a:p>
      </dgm:t>
    </dgm:pt>
    <dgm:pt modelId="{37408374-B057-4C0F-8669-1C737366772D}">
      <dgm:prSet phldrT="[Text]"/>
      <dgm:spPr>
        <a:solidFill>
          <a:schemeClr val="tx1"/>
        </a:solidFill>
        <a:ln>
          <a:solidFill>
            <a:srgbClr val="1D4423"/>
          </a:solidFill>
        </a:ln>
      </dgm:spPr>
      <dgm:t>
        <a:bodyPr/>
        <a:lstStyle/>
        <a:p>
          <a:r>
            <a:rPr lang="cs-CZ" dirty="0">
              <a:solidFill>
                <a:schemeClr val="bg1"/>
              </a:solidFill>
              <a:latin typeface="Raleway" pitchFamily="2" charset="-18"/>
            </a:rPr>
            <a:t>Většinou byl čas </a:t>
          </a:r>
          <a:br>
            <a:rPr lang="cs-CZ" dirty="0">
              <a:solidFill>
                <a:schemeClr val="bg1"/>
              </a:solidFill>
              <a:latin typeface="Raleway" pitchFamily="2" charset="-18"/>
            </a:rPr>
          </a:br>
          <a:r>
            <a:rPr lang="cs-CZ" dirty="0">
              <a:solidFill>
                <a:schemeClr val="bg1"/>
              </a:solidFill>
              <a:latin typeface="Raleway" pitchFamily="2" charset="-18"/>
            </a:rPr>
            <a:t>s technickým dozorem </a:t>
          </a:r>
          <a:r>
            <a:rPr lang="cs-CZ" b="1" dirty="0">
              <a:solidFill>
                <a:schemeClr val="bg1"/>
              </a:solidFill>
              <a:latin typeface="Raleway" pitchFamily="2" charset="-18"/>
            </a:rPr>
            <a:t>dostačující</a:t>
          </a:r>
        </a:p>
      </dgm:t>
    </dgm:pt>
    <dgm:pt modelId="{9FEB3930-0CE6-46F5-A477-55DD5B6A0D16}" type="parTrans" cxnId="{4325B7D7-C1F9-4AF2-86B3-6363152F5D20}">
      <dgm:prSet/>
      <dgm:spPr/>
      <dgm:t>
        <a:bodyPr/>
        <a:lstStyle/>
        <a:p>
          <a:endParaRPr lang="cs-CZ">
            <a:solidFill>
              <a:schemeClr val="tx1"/>
            </a:solidFill>
            <a:latin typeface="+mn-lt"/>
          </a:endParaRPr>
        </a:p>
      </dgm:t>
    </dgm:pt>
    <dgm:pt modelId="{BADE114B-4FF9-40FF-A72B-B53C95E738D9}" type="sibTrans" cxnId="{4325B7D7-C1F9-4AF2-86B3-6363152F5D20}">
      <dgm:prSet/>
      <dgm:spPr/>
      <dgm:t>
        <a:bodyPr/>
        <a:lstStyle/>
        <a:p>
          <a:endParaRPr lang="cs-CZ">
            <a:solidFill>
              <a:schemeClr val="tx1"/>
            </a:solidFill>
            <a:latin typeface="+mn-lt"/>
          </a:endParaRPr>
        </a:p>
      </dgm:t>
    </dgm:pt>
    <dgm:pt modelId="{F5F59A02-97B1-457A-8293-C321EBAE564D}">
      <dgm:prSet phldrT="[Text]" custT="1"/>
      <dgm:spPr>
        <a:solidFill>
          <a:schemeClr val="tx1"/>
        </a:solidFill>
        <a:ln>
          <a:solidFill>
            <a:srgbClr val="1D4423"/>
          </a:solidFill>
        </a:ln>
      </dgm:spPr>
      <dgm:t>
        <a:bodyPr/>
        <a:lstStyle/>
        <a:p>
          <a:pPr algn="l"/>
          <a:r>
            <a:rPr lang="cs-CZ" sz="2000" b="1" i="0" dirty="0">
              <a:solidFill>
                <a:schemeClr val="bg1"/>
              </a:solidFill>
              <a:latin typeface="Raleway" pitchFamily="2" charset="-18"/>
            </a:rPr>
            <a:t>Mají drobné problémy </a:t>
          </a:r>
          <a:br>
            <a:rPr lang="cs-CZ" sz="2000" b="1" i="0" dirty="0">
              <a:solidFill>
                <a:schemeClr val="bg1"/>
              </a:solidFill>
              <a:latin typeface="Raleway" pitchFamily="2" charset="-18"/>
            </a:rPr>
          </a:br>
          <a:r>
            <a:rPr lang="cs-CZ" sz="2000" b="1" i="0" dirty="0">
              <a:solidFill>
                <a:schemeClr val="bg1"/>
              </a:solidFill>
              <a:latin typeface="Raleway" pitchFamily="2" charset="-18"/>
            </a:rPr>
            <a:t>s časem, vytížeností a informovaností</a:t>
          </a:r>
          <a:endParaRPr lang="cs-CZ" sz="2000" b="1" dirty="0">
            <a:solidFill>
              <a:schemeClr val="bg1"/>
            </a:solidFill>
            <a:latin typeface="Raleway" pitchFamily="2" charset="-18"/>
          </a:endParaRPr>
        </a:p>
      </dgm:t>
    </dgm:pt>
    <dgm:pt modelId="{E1F9A400-09B5-45C0-A006-AAA82E379E26}" type="parTrans" cxnId="{DC88EA6C-F42C-4BD9-83BE-A591188240F5}">
      <dgm:prSet/>
      <dgm:spPr/>
      <dgm:t>
        <a:bodyPr/>
        <a:lstStyle/>
        <a:p>
          <a:endParaRPr lang="cs-CZ">
            <a:latin typeface="+mn-lt"/>
          </a:endParaRPr>
        </a:p>
      </dgm:t>
    </dgm:pt>
    <dgm:pt modelId="{2BF0CE91-103D-4FEF-87F9-1E18462D1769}" type="sibTrans" cxnId="{DC88EA6C-F42C-4BD9-83BE-A591188240F5}">
      <dgm:prSet/>
      <dgm:spPr/>
      <dgm:t>
        <a:bodyPr/>
        <a:lstStyle/>
        <a:p>
          <a:endParaRPr lang="cs-CZ">
            <a:latin typeface="+mn-lt"/>
          </a:endParaRPr>
        </a:p>
      </dgm:t>
    </dgm:pt>
    <dgm:pt modelId="{8F138262-3E72-4900-91E4-9701FAAC3D05}">
      <dgm:prSet phldrT="[Text]"/>
      <dgm:spPr>
        <a:solidFill>
          <a:schemeClr val="tx1"/>
        </a:solidFill>
        <a:ln>
          <a:solidFill>
            <a:srgbClr val="1D4423"/>
          </a:solidFill>
        </a:ln>
      </dgm:spPr>
      <dgm:t>
        <a:bodyPr/>
        <a:lstStyle/>
        <a:p>
          <a:r>
            <a:rPr lang="cs-CZ" b="1" dirty="0">
              <a:solidFill>
                <a:schemeClr val="bg1"/>
              </a:solidFill>
              <a:latin typeface="Raleway" pitchFamily="2" charset="-18"/>
            </a:rPr>
            <a:t>PŘEDPŘEJÍMKA</a:t>
          </a:r>
          <a:endParaRPr lang="cs-CZ" dirty="0">
            <a:solidFill>
              <a:schemeClr val="bg1"/>
            </a:solidFill>
            <a:latin typeface="Raleway" pitchFamily="2" charset="-18"/>
          </a:endParaRPr>
        </a:p>
      </dgm:t>
    </dgm:pt>
    <dgm:pt modelId="{55ADCEF5-1B72-492C-BF52-A49A1AFDC4C5}" type="sibTrans" cxnId="{E74A4CDF-D6C0-4D4A-8FBF-1464F52EA40E}">
      <dgm:prSet/>
      <dgm:spPr/>
      <dgm:t>
        <a:bodyPr/>
        <a:lstStyle/>
        <a:p>
          <a:endParaRPr lang="cs-CZ">
            <a:latin typeface="+mn-lt"/>
          </a:endParaRPr>
        </a:p>
      </dgm:t>
    </dgm:pt>
    <dgm:pt modelId="{7902247D-8010-4E2E-B975-54901D1F403D}" type="parTrans" cxnId="{E74A4CDF-D6C0-4D4A-8FBF-1464F52EA40E}">
      <dgm:prSet/>
      <dgm:spPr/>
      <dgm:t>
        <a:bodyPr/>
        <a:lstStyle/>
        <a:p>
          <a:endParaRPr lang="cs-CZ">
            <a:latin typeface="+mn-lt"/>
          </a:endParaRPr>
        </a:p>
      </dgm:t>
    </dgm:pt>
    <dgm:pt modelId="{207F0F9A-31AD-4F37-9224-E926B031B289}" type="pres">
      <dgm:prSet presAssocID="{D02378B3-846D-45B3-A67A-CF64E357D346}" presName="Name0" presStyleCnt="0">
        <dgm:presLayoutVars>
          <dgm:chPref val="1"/>
          <dgm:dir/>
          <dgm:animOne val="branch"/>
          <dgm:animLvl val="lvl"/>
          <dgm:resizeHandles/>
        </dgm:presLayoutVars>
      </dgm:prSet>
      <dgm:spPr/>
    </dgm:pt>
    <dgm:pt modelId="{3EA9F449-455F-4BDB-B4FD-FD76E72308B4}" type="pres">
      <dgm:prSet presAssocID="{8F138262-3E72-4900-91E4-9701FAAC3D05}" presName="vertOne" presStyleCnt="0"/>
      <dgm:spPr/>
    </dgm:pt>
    <dgm:pt modelId="{AE610E70-13D9-4A5C-BE4D-0682959C245A}" type="pres">
      <dgm:prSet presAssocID="{8F138262-3E72-4900-91E4-9701FAAC3D05}" presName="txOne" presStyleLbl="node0" presStyleIdx="0" presStyleCnt="1">
        <dgm:presLayoutVars>
          <dgm:chPref val="3"/>
        </dgm:presLayoutVars>
      </dgm:prSet>
      <dgm:spPr/>
    </dgm:pt>
    <dgm:pt modelId="{07E357E4-FFE2-4DE7-B091-649FF8E7C61F}" type="pres">
      <dgm:prSet presAssocID="{8F138262-3E72-4900-91E4-9701FAAC3D05}" presName="parTransOne" presStyleCnt="0"/>
      <dgm:spPr/>
    </dgm:pt>
    <dgm:pt modelId="{082C5D78-5D9D-428A-9125-78F7C05821B8}" type="pres">
      <dgm:prSet presAssocID="{8F138262-3E72-4900-91E4-9701FAAC3D05}" presName="horzOne" presStyleCnt="0"/>
      <dgm:spPr/>
    </dgm:pt>
    <dgm:pt modelId="{0B2DF308-D800-4B52-BD2C-C5145E8340B2}" type="pres">
      <dgm:prSet presAssocID="{37408374-B057-4C0F-8669-1C737366772D}" presName="vertTwo" presStyleCnt="0"/>
      <dgm:spPr/>
    </dgm:pt>
    <dgm:pt modelId="{1FB6E44C-D05C-4E9C-80B6-9EB2029F6B16}" type="pres">
      <dgm:prSet presAssocID="{37408374-B057-4C0F-8669-1C737366772D}" presName="txTwo" presStyleLbl="node2" presStyleIdx="0" presStyleCnt="3">
        <dgm:presLayoutVars>
          <dgm:chPref val="3"/>
        </dgm:presLayoutVars>
      </dgm:prSet>
      <dgm:spPr/>
    </dgm:pt>
    <dgm:pt modelId="{40D30A70-A54E-4C49-B840-78F6798ACDA3}" type="pres">
      <dgm:prSet presAssocID="{37408374-B057-4C0F-8669-1C737366772D}" presName="parTransTwo" presStyleCnt="0"/>
      <dgm:spPr/>
    </dgm:pt>
    <dgm:pt modelId="{4B4E0A57-1700-4FAD-B76D-39A97BCFDE17}" type="pres">
      <dgm:prSet presAssocID="{37408374-B057-4C0F-8669-1C737366772D}" presName="horzTwo" presStyleCnt="0"/>
      <dgm:spPr/>
    </dgm:pt>
    <dgm:pt modelId="{3F73142A-F9EC-4BFF-A4AC-7A622DD0BDE3}" type="pres">
      <dgm:prSet presAssocID="{F5F59A02-97B1-457A-8293-C321EBAE564D}" presName="vertThree" presStyleCnt="0"/>
      <dgm:spPr/>
    </dgm:pt>
    <dgm:pt modelId="{3EDFF3D2-E77E-47C5-A06B-091266DE5D0B}" type="pres">
      <dgm:prSet presAssocID="{F5F59A02-97B1-457A-8293-C321EBAE564D}" presName="txThree" presStyleLbl="node3" presStyleIdx="0" presStyleCnt="2">
        <dgm:presLayoutVars>
          <dgm:chPref val="3"/>
        </dgm:presLayoutVars>
      </dgm:prSet>
      <dgm:spPr/>
    </dgm:pt>
    <dgm:pt modelId="{BBB0F887-DC1E-46B0-88F6-D7AD9446B5DC}" type="pres">
      <dgm:prSet presAssocID="{F5F59A02-97B1-457A-8293-C321EBAE564D}" presName="horzThree" presStyleCnt="0"/>
      <dgm:spPr/>
    </dgm:pt>
    <dgm:pt modelId="{063BD5CB-CB26-4666-AE9F-E2C7834CD409}" type="pres">
      <dgm:prSet presAssocID="{BADE114B-4FF9-40FF-A72B-B53C95E738D9}" presName="sibSpaceTwo" presStyleCnt="0"/>
      <dgm:spPr/>
    </dgm:pt>
    <dgm:pt modelId="{BE0ACDFF-DB54-4723-B6F4-C0AF6AAB0298}" type="pres">
      <dgm:prSet presAssocID="{B3322418-06A3-4E5A-822A-500E1FEA608C}" presName="vertTwo" presStyleCnt="0"/>
      <dgm:spPr/>
    </dgm:pt>
    <dgm:pt modelId="{33387512-35C4-42CF-9187-2E50BD358473}" type="pres">
      <dgm:prSet presAssocID="{B3322418-06A3-4E5A-822A-500E1FEA608C}" presName="txTwo" presStyleLbl="node2" presStyleIdx="1" presStyleCnt="3" custScaleX="137263" custScaleY="217656">
        <dgm:presLayoutVars>
          <dgm:chPref val="3"/>
        </dgm:presLayoutVars>
      </dgm:prSet>
      <dgm:spPr/>
    </dgm:pt>
    <dgm:pt modelId="{D84537D9-CC6C-48E8-B599-8D312BB5B8D0}" type="pres">
      <dgm:prSet presAssocID="{B3322418-06A3-4E5A-822A-500E1FEA608C}" presName="horzTwo" presStyleCnt="0"/>
      <dgm:spPr/>
    </dgm:pt>
    <dgm:pt modelId="{4718494B-8DBE-49D5-8F9C-2DDA4E50BA89}" type="pres">
      <dgm:prSet presAssocID="{83C5125C-270A-464A-9C9B-4D71896A497C}" presName="sibSpaceTwo" presStyleCnt="0"/>
      <dgm:spPr/>
    </dgm:pt>
    <dgm:pt modelId="{6FA0777C-51ED-4C12-B5CE-1D821515998B}" type="pres">
      <dgm:prSet presAssocID="{BE7C2616-E75C-4D8E-A149-E56EDBFAE3F5}" presName="vertTwo" presStyleCnt="0"/>
      <dgm:spPr/>
    </dgm:pt>
    <dgm:pt modelId="{E847D18F-D06C-4E98-9B35-AD4153793751}" type="pres">
      <dgm:prSet presAssocID="{BE7C2616-E75C-4D8E-A149-E56EDBFAE3F5}" presName="txTwo" presStyleLbl="node2" presStyleIdx="2" presStyleCnt="3">
        <dgm:presLayoutVars>
          <dgm:chPref val="3"/>
        </dgm:presLayoutVars>
      </dgm:prSet>
      <dgm:spPr/>
    </dgm:pt>
    <dgm:pt modelId="{1AD55BF2-C494-4B22-9BDD-B55627145C5D}" type="pres">
      <dgm:prSet presAssocID="{BE7C2616-E75C-4D8E-A149-E56EDBFAE3F5}" presName="parTransTwo" presStyleCnt="0"/>
      <dgm:spPr/>
    </dgm:pt>
    <dgm:pt modelId="{B7DF77E1-72EE-48EE-BFDD-D4BA452300CC}" type="pres">
      <dgm:prSet presAssocID="{BE7C2616-E75C-4D8E-A149-E56EDBFAE3F5}" presName="horzTwo" presStyleCnt="0"/>
      <dgm:spPr/>
    </dgm:pt>
    <dgm:pt modelId="{5F6D752B-0C02-4FFC-86DC-E004EA96E04A}" type="pres">
      <dgm:prSet presAssocID="{7B2CFB45-09B0-416F-A04B-14907A48F411}" presName="vertThree" presStyleCnt="0"/>
      <dgm:spPr/>
    </dgm:pt>
    <dgm:pt modelId="{745A7EBF-A5A0-4D90-B445-05AA568A884E}" type="pres">
      <dgm:prSet presAssocID="{7B2CFB45-09B0-416F-A04B-14907A48F411}" presName="txThree" presStyleLbl="node3" presStyleIdx="1" presStyleCnt="2">
        <dgm:presLayoutVars>
          <dgm:chPref val="3"/>
        </dgm:presLayoutVars>
      </dgm:prSet>
      <dgm:spPr/>
    </dgm:pt>
    <dgm:pt modelId="{265BCDD6-9C7B-4A46-BC5E-F2BB14A82F07}" type="pres">
      <dgm:prSet presAssocID="{7B2CFB45-09B0-416F-A04B-14907A48F411}" presName="horzThree" presStyleCnt="0"/>
      <dgm:spPr/>
    </dgm:pt>
  </dgm:ptLst>
  <dgm:cxnLst>
    <dgm:cxn modelId="{6BAE8D08-3460-45C0-B9F4-5B629D9A73D1}" type="presOf" srcId="{BE7C2616-E75C-4D8E-A149-E56EDBFAE3F5}" destId="{E847D18F-D06C-4E98-9B35-AD4153793751}" srcOrd="0" destOrd="0" presId="urn:microsoft.com/office/officeart/2005/8/layout/hierarchy4"/>
    <dgm:cxn modelId="{996ACA44-3607-4F07-AF05-01079837B5D3}" srcId="{8F138262-3E72-4900-91E4-9701FAAC3D05}" destId="{B3322418-06A3-4E5A-822A-500E1FEA608C}" srcOrd="1" destOrd="0" parTransId="{C175BF67-8813-4AC5-A3EB-4591B5AD63E7}" sibTransId="{83C5125C-270A-464A-9C9B-4D71896A497C}"/>
    <dgm:cxn modelId="{DC88EA6C-F42C-4BD9-83BE-A591188240F5}" srcId="{37408374-B057-4C0F-8669-1C737366772D}" destId="{F5F59A02-97B1-457A-8293-C321EBAE564D}" srcOrd="0" destOrd="0" parTransId="{E1F9A400-09B5-45C0-A006-AAA82E379E26}" sibTransId="{2BF0CE91-103D-4FEF-87F9-1E18462D1769}"/>
    <dgm:cxn modelId="{DA79DD75-CAB9-4432-931B-79573B80277B}" type="presOf" srcId="{7B2CFB45-09B0-416F-A04B-14907A48F411}" destId="{745A7EBF-A5A0-4D90-B445-05AA568A884E}" srcOrd="0" destOrd="0" presId="urn:microsoft.com/office/officeart/2005/8/layout/hierarchy4"/>
    <dgm:cxn modelId="{64AD3558-9186-42BB-A30A-40A3D9FB6B67}" type="presOf" srcId="{37408374-B057-4C0F-8669-1C737366772D}" destId="{1FB6E44C-D05C-4E9C-80B6-9EB2029F6B16}" srcOrd="0" destOrd="0" presId="urn:microsoft.com/office/officeart/2005/8/layout/hierarchy4"/>
    <dgm:cxn modelId="{4354715A-0F9B-4309-987D-0AB7A2EACE59}" type="presOf" srcId="{F5F59A02-97B1-457A-8293-C321EBAE564D}" destId="{3EDFF3D2-E77E-47C5-A06B-091266DE5D0B}" srcOrd="0" destOrd="0" presId="urn:microsoft.com/office/officeart/2005/8/layout/hierarchy4"/>
    <dgm:cxn modelId="{398206A4-0B71-40DB-ADA2-6F254098FAE5}" type="presOf" srcId="{D02378B3-846D-45B3-A67A-CF64E357D346}" destId="{207F0F9A-31AD-4F37-9224-E926B031B289}" srcOrd="0" destOrd="0" presId="urn:microsoft.com/office/officeart/2005/8/layout/hierarchy4"/>
    <dgm:cxn modelId="{668F6AA8-D459-4817-B262-FDF11D8E3E15}" srcId="{8F138262-3E72-4900-91E4-9701FAAC3D05}" destId="{BE7C2616-E75C-4D8E-A149-E56EDBFAE3F5}" srcOrd="2" destOrd="0" parTransId="{45806F0D-6BA3-4EFA-8641-D120B7683739}" sibTransId="{1D424E30-F8D9-4DEE-B81B-3B6C2873B0D5}"/>
    <dgm:cxn modelId="{D4B392D2-1066-4620-BDD3-3A72B4365207}" srcId="{BE7C2616-E75C-4D8E-A149-E56EDBFAE3F5}" destId="{7B2CFB45-09B0-416F-A04B-14907A48F411}" srcOrd="0" destOrd="0" parTransId="{3CC33E24-F3B8-4994-9178-3F1BE3B3E4B7}" sibTransId="{C80A810F-6720-4B05-B649-F390A408C9B5}"/>
    <dgm:cxn modelId="{4325B7D7-C1F9-4AF2-86B3-6363152F5D20}" srcId="{8F138262-3E72-4900-91E4-9701FAAC3D05}" destId="{37408374-B057-4C0F-8669-1C737366772D}" srcOrd="0" destOrd="0" parTransId="{9FEB3930-0CE6-46F5-A477-55DD5B6A0D16}" sibTransId="{BADE114B-4FF9-40FF-A72B-B53C95E738D9}"/>
    <dgm:cxn modelId="{E74A4CDF-D6C0-4D4A-8FBF-1464F52EA40E}" srcId="{D02378B3-846D-45B3-A67A-CF64E357D346}" destId="{8F138262-3E72-4900-91E4-9701FAAC3D05}" srcOrd="0" destOrd="0" parTransId="{7902247D-8010-4E2E-B975-54901D1F403D}" sibTransId="{55ADCEF5-1B72-492C-BF52-A49A1AFDC4C5}"/>
    <dgm:cxn modelId="{C4D066E3-A31F-4F73-AACD-1A90F6927720}" type="presOf" srcId="{B3322418-06A3-4E5A-822A-500E1FEA608C}" destId="{33387512-35C4-42CF-9187-2E50BD358473}" srcOrd="0" destOrd="0" presId="urn:microsoft.com/office/officeart/2005/8/layout/hierarchy4"/>
    <dgm:cxn modelId="{875D80F4-C505-4E02-8A04-EE68B87EAAC1}" type="presOf" srcId="{8F138262-3E72-4900-91E4-9701FAAC3D05}" destId="{AE610E70-13D9-4A5C-BE4D-0682959C245A}" srcOrd="0" destOrd="0" presId="urn:microsoft.com/office/officeart/2005/8/layout/hierarchy4"/>
    <dgm:cxn modelId="{99212E32-5657-47FC-8AB5-82CD7F34AFD1}" type="presParOf" srcId="{207F0F9A-31AD-4F37-9224-E926B031B289}" destId="{3EA9F449-455F-4BDB-B4FD-FD76E72308B4}" srcOrd="0" destOrd="0" presId="urn:microsoft.com/office/officeart/2005/8/layout/hierarchy4"/>
    <dgm:cxn modelId="{07DA77B0-4144-4CFB-9666-896CE3E2B054}" type="presParOf" srcId="{3EA9F449-455F-4BDB-B4FD-FD76E72308B4}" destId="{AE610E70-13D9-4A5C-BE4D-0682959C245A}" srcOrd="0" destOrd="0" presId="urn:microsoft.com/office/officeart/2005/8/layout/hierarchy4"/>
    <dgm:cxn modelId="{28B0D755-32E8-414F-98D1-B92F0569EC62}" type="presParOf" srcId="{3EA9F449-455F-4BDB-B4FD-FD76E72308B4}" destId="{07E357E4-FFE2-4DE7-B091-649FF8E7C61F}" srcOrd="1" destOrd="0" presId="urn:microsoft.com/office/officeart/2005/8/layout/hierarchy4"/>
    <dgm:cxn modelId="{C1F45212-6C43-45BB-9078-B86986FA5E3C}" type="presParOf" srcId="{3EA9F449-455F-4BDB-B4FD-FD76E72308B4}" destId="{082C5D78-5D9D-428A-9125-78F7C05821B8}" srcOrd="2" destOrd="0" presId="urn:microsoft.com/office/officeart/2005/8/layout/hierarchy4"/>
    <dgm:cxn modelId="{43E8D7B5-C411-4DF5-AFC4-F412C6606270}" type="presParOf" srcId="{082C5D78-5D9D-428A-9125-78F7C05821B8}" destId="{0B2DF308-D800-4B52-BD2C-C5145E8340B2}" srcOrd="0" destOrd="0" presId="urn:microsoft.com/office/officeart/2005/8/layout/hierarchy4"/>
    <dgm:cxn modelId="{EFA695D0-0993-4666-82CC-A17886C46E0F}" type="presParOf" srcId="{0B2DF308-D800-4B52-BD2C-C5145E8340B2}" destId="{1FB6E44C-D05C-4E9C-80B6-9EB2029F6B16}" srcOrd="0" destOrd="0" presId="urn:microsoft.com/office/officeart/2005/8/layout/hierarchy4"/>
    <dgm:cxn modelId="{49CB93F5-0B6F-47F6-91C0-766DE83C295E}" type="presParOf" srcId="{0B2DF308-D800-4B52-BD2C-C5145E8340B2}" destId="{40D30A70-A54E-4C49-B840-78F6798ACDA3}" srcOrd="1" destOrd="0" presId="urn:microsoft.com/office/officeart/2005/8/layout/hierarchy4"/>
    <dgm:cxn modelId="{629BB561-953D-4DA4-B957-6E4AC40FC619}" type="presParOf" srcId="{0B2DF308-D800-4B52-BD2C-C5145E8340B2}" destId="{4B4E0A57-1700-4FAD-B76D-39A97BCFDE17}" srcOrd="2" destOrd="0" presId="urn:microsoft.com/office/officeart/2005/8/layout/hierarchy4"/>
    <dgm:cxn modelId="{D0651E95-E350-4A20-A78C-07CF86852E63}" type="presParOf" srcId="{4B4E0A57-1700-4FAD-B76D-39A97BCFDE17}" destId="{3F73142A-F9EC-4BFF-A4AC-7A622DD0BDE3}" srcOrd="0" destOrd="0" presId="urn:microsoft.com/office/officeart/2005/8/layout/hierarchy4"/>
    <dgm:cxn modelId="{02BB2960-2514-431B-B001-0ED0488B3E14}" type="presParOf" srcId="{3F73142A-F9EC-4BFF-A4AC-7A622DD0BDE3}" destId="{3EDFF3D2-E77E-47C5-A06B-091266DE5D0B}" srcOrd="0" destOrd="0" presId="urn:microsoft.com/office/officeart/2005/8/layout/hierarchy4"/>
    <dgm:cxn modelId="{71A6DEC8-F951-4CFA-8A27-B3309F18F9D4}" type="presParOf" srcId="{3F73142A-F9EC-4BFF-A4AC-7A622DD0BDE3}" destId="{BBB0F887-DC1E-46B0-88F6-D7AD9446B5DC}" srcOrd="1" destOrd="0" presId="urn:microsoft.com/office/officeart/2005/8/layout/hierarchy4"/>
    <dgm:cxn modelId="{D907DAAC-D2F0-4CAE-9CF7-6F978539FFC3}" type="presParOf" srcId="{082C5D78-5D9D-428A-9125-78F7C05821B8}" destId="{063BD5CB-CB26-4666-AE9F-E2C7834CD409}" srcOrd="1" destOrd="0" presId="urn:microsoft.com/office/officeart/2005/8/layout/hierarchy4"/>
    <dgm:cxn modelId="{D70B3693-2206-4BD1-92D7-3B4B37B3D40B}" type="presParOf" srcId="{082C5D78-5D9D-428A-9125-78F7C05821B8}" destId="{BE0ACDFF-DB54-4723-B6F4-C0AF6AAB0298}" srcOrd="2" destOrd="0" presId="urn:microsoft.com/office/officeart/2005/8/layout/hierarchy4"/>
    <dgm:cxn modelId="{D4A0254F-1A49-4070-8134-AB4FF3B9C18E}" type="presParOf" srcId="{BE0ACDFF-DB54-4723-B6F4-C0AF6AAB0298}" destId="{33387512-35C4-42CF-9187-2E50BD358473}" srcOrd="0" destOrd="0" presId="urn:microsoft.com/office/officeart/2005/8/layout/hierarchy4"/>
    <dgm:cxn modelId="{EE720E69-044E-45FD-9580-07E88735D1EE}" type="presParOf" srcId="{BE0ACDFF-DB54-4723-B6F4-C0AF6AAB0298}" destId="{D84537D9-CC6C-48E8-B599-8D312BB5B8D0}" srcOrd="1" destOrd="0" presId="urn:microsoft.com/office/officeart/2005/8/layout/hierarchy4"/>
    <dgm:cxn modelId="{5BC043FD-AD9E-488A-BE43-A65255DD042A}" type="presParOf" srcId="{082C5D78-5D9D-428A-9125-78F7C05821B8}" destId="{4718494B-8DBE-49D5-8F9C-2DDA4E50BA89}" srcOrd="3" destOrd="0" presId="urn:microsoft.com/office/officeart/2005/8/layout/hierarchy4"/>
    <dgm:cxn modelId="{DF9FFDD7-E135-4CC1-B6FB-6F1B8B83ECEA}" type="presParOf" srcId="{082C5D78-5D9D-428A-9125-78F7C05821B8}" destId="{6FA0777C-51ED-4C12-B5CE-1D821515998B}" srcOrd="4" destOrd="0" presId="urn:microsoft.com/office/officeart/2005/8/layout/hierarchy4"/>
    <dgm:cxn modelId="{E45AB329-05DF-4AFC-A37B-25709F6C72BF}" type="presParOf" srcId="{6FA0777C-51ED-4C12-B5CE-1D821515998B}" destId="{E847D18F-D06C-4E98-9B35-AD4153793751}" srcOrd="0" destOrd="0" presId="urn:microsoft.com/office/officeart/2005/8/layout/hierarchy4"/>
    <dgm:cxn modelId="{6F20EBB0-A62D-4E4D-87FE-C84C4B5265A3}" type="presParOf" srcId="{6FA0777C-51ED-4C12-B5CE-1D821515998B}" destId="{1AD55BF2-C494-4B22-9BDD-B55627145C5D}" srcOrd="1" destOrd="0" presId="urn:microsoft.com/office/officeart/2005/8/layout/hierarchy4"/>
    <dgm:cxn modelId="{9C011E11-78CA-43E3-B636-7A7356BC02DD}" type="presParOf" srcId="{6FA0777C-51ED-4C12-B5CE-1D821515998B}" destId="{B7DF77E1-72EE-48EE-BFDD-D4BA452300CC}" srcOrd="2" destOrd="0" presId="urn:microsoft.com/office/officeart/2005/8/layout/hierarchy4"/>
    <dgm:cxn modelId="{D187ECF6-B934-436D-B87F-DB5463698214}" type="presParOf" srcId="{B7DF77E1-72EE-48EE-BFDD-D4BA452300CC}" destId="{5F6D752B-0C02-4FFC-86DC-E004EA96E04A}" srcOrd="0" destOrd="0" presId="urn:microsoft.com/office/officeart/2005/8/layout/hierarchy4"/>
    <dgm:cxn modelId="{78E67B53-CCC6-4F99-88CB-6F6AD6825A64}" type="presParOf" srcId="{5F6D752B-0C02-4FFC-86DC-E004EA96E04A}" destId="{745A7EBF-A5A0-4D90-B445-05AA568A884E}" srcOrd="0" destOrd="0" presId="urn:microsoft.com/office/officeart/2005/8/layout/hierarchy4"/>
    <dgm:cxn modelId="{3ADF001F-3736-4BAF-A671-9373AACD6A9A}" type="presParOf" srcId="{5F6D752B-0C02-4FFC-86DC-E004EA96E04A}" destId="{265BCDD6-9C7B-4A46-BC5E-F2BB14A82F07}"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2378B3-846D-45B3-A67A-CF64E357D34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cs-CZ"/>
        </a:p>
      </dgm:t>
    </dgm:pt>
    <dgm:pt modelId="{B3322418-06A3-4E5A-822A-500E1FEA608C}">
      <dgm:prSet custT="1"/>
      <dgm:spPr>
        <a:noFill/>
        <a:ln>
          <a:solidFill>
            <a:srgbClr val="1D4423"/>
          </a:solidFill>
        </a:ln>
      </dgm:spPr>
      <dgm:t>
        <a:bodyPr/>
        <a:lstStyle/>
        <a:p>
          <a:r>
            <a:rPr lang="cs-CZ" sz="4800" b="1" dirty="0">
              <a:solidFill>
                <a:schemeClr val="tx1"/>
              </a:solidFill>
              <a:latin typeface="+mn-lt"/>
            </a:rPr>
            <a:t>PŘEJÍMKA (N=81)</a:t>
          </a:r>
          <a:endParaRPr lang="cs-CZ" sz="4800" dirty="0">
            <a:solidFill>
              <a:schemeClr val="tx1"/>
            </a:solidFill>
            <a:latin typeface="+mn-lt"/>
          </a:endParaRPr>
        </a:p>
      </dgm:t>
    </dgm:pt>
    <dgm:pt modelId="{C175BF67-8813-4AC5-A3EB-4591B5AD63E7}" type="parTrans" cxnId="{996ACA44-3607-4F07-AF05-01079837B5D3}">
      <dgm:prSet/>
      <dgm:spPr/>
      <dgm:t>
        <a:bodyPr/>
        <a:lstStyle/>
        <a:p>
          <a:endParaRPr lang="cs-CZ">
            <a:solidFill>
              <a:schemeClr val="tx1"/>
            </a:solidFill>
            <a:latin typeface="+mn-lt"/>
          </a:endParaRPr>
        </a:p>
      </dgm:t>
    </dgm:pt>
    <dgm:pt modelId="{83C5125C-270A-464A-9C9B-4D71896A497C}" type="sibTrans" cxnId="{996ACA44-3607-4F07-AF05-01079837B5D3}">
      <dgm:prSet/>
      <dgm:spPr/>
      <dgm:t>
        <a:bodyPr/>
        <a:lstStyle/>
        <a:p>
          <a:endParaRPr lang="cs-CZ">
            <a:solidFill>
              <a:schemeClr val="tx1"/>
            </a:solidFill>
            <a:latin typeface="+mn-lt"/>
          </a:endParaRPr>
        </a:p>
      </dgm:t>
    </dgm:pt>
    <dgm:pt modelId="{BE7C2616-E75C-4D8E-A149-E56EDBFAE3F5}">
      <dgm:prSet custT="1"/>
      <dgm:spPr>
        <a:noFill/>
        <a:ln>
          <a:solidFill>
            <a:srgbClr val="1D4423"/>
          </a:solidFill>
        </a:ln>
      </dgm:spPr>
      <dgm:t>
        <a:bodyPr/>
        <a:lstStyle/>
        <a:p>
          <a:r>
            <a:rPr lang="cs-CZ" sz="4000" b="1" dirty="0">
              <a:solidFill>
                <a:schemeClr val="tx1"/>
              </a:solidFill>
              <a:latin typeface="Raleway" pitchFamily="2" charset="-18"/>
            </a:rPr>
            <a:t>NPS + 64</a:t>
          </a:r>
        </a:p>
      </dgm:t>
    </dgm:pt>
    <dgm:pt modelId="{45806F0D-6BA3-4EFA-8641-D120B7683739}" type="parTrans" cxnId="{668F6AA8-D459-4817-B262-FDF11D8E3E15}">
      <dgm:prSet/>
      <dgm:spPr/>
      <dgm:t>
        <a:bodyPr/>
        <a:lstStyle/>
        <a:p>
          <a:endParaRPr lang="cs-CZ">
            <a:solidFill>
              <a:schemeClr val="tx1"/>
            </a:solidFill>
            <a:latin typeface="+mn-lt"/>
          </a:endParaRPr>
        </a:p>
      </dgm:t>
    </dgm:pt>
    <dgm:pt modelId="{1D424E30-F8D9-4DEE-B81B-3B6C2873B0D5}" type="sibTrans" cxnId="{668F6AA8-D459-4817-B262-FDF11D8E3E15}">
      <dgm:prSet/>
      <dgm:spPr/>
      <dgm:t>
        <a:bodyPr/>
        <a:lstStyle/>
        <a:p>
          <a:endParaRPr lang="cs-CZ">
            <a:solidFill>
              <a:schemeClr val="tx1"/>
            </a:solidFill>
            <a:latin typeface="+mn-lt"/>
          </a:endParaRPr>
        </a:p>
      </dgm:t>
    </dgm:pt>
    <dgm:pt modelId="{7B2CFB45-09B0-416F-A04B-14907A48F411}">
      <dgm:prSet custT="1"/>
      <dgm:spPr>
        <a:noFill/>
        <a:ln>
          <a:solidFill>
            <a:srgbClr val="1D4423"/>
          </a:solidFill>
        </a:ln>
      </dgm:spPr>
      <dgm:t>
        <a:bodyPr/>
        <a:lstStyle/>
        <a:p>
          <a:r>
            <a:rPr lang="cs-CZ" sz="2500" b="1" dirty="0">
              <a:solidFill>
                <a:schemeClr val="tx1"/>
              </a:solidFill>
              <a:latin typeface="Raleway" pitchFamily="2" charset="-18"/>
            </a:rPr>
            <a:t>Průměrné hodnocení informovanosti</a:t>
          </a:r>
          <a:r>
            <a:rPr lang="cs-CZ" sz="2500" dirty="0">
              <a:solidFill>
                <a:schemeClr val="tx1"/>
              </a:solidFill>
              <a:latin typeface="Raleway" pitchFamily="2" charset="-18"/>
            </a:rPr>
            <a:t> </a:t>
          </a:r>
          <a:r>
            <a:rPr lang="cs-CZ" sz="3600" b="1" dirty="0">
              <a:solidFill>
                <a:schemeClr val="tx1"/>
              </a:solidFill>
              <a:latin typeface="Raleway" pitchFamily="2" charset="-18"/>
            </a:rPr>
            <a:t>96 %</a:t>
          </a:r>
          <a:endParaRPr lang="cs-CZ" sz="2500" dirty="0">
            <a:solidFill>
              <a:schemeClr val="tx1"/>
            </a:solidFill>
            <a:latin typeface="Raleway" pitchFamily="2" charset="-18"/>
          </a:endParaRPr>
        </a:p>
      </dgm:t>
    </dgm:pt>
    <dgm:pt modelId="{3CC33E24-F3B8-4994-9178-3F1BE3B3E4B7}" type="parTrans" cxnId="{D4B392D2-1066-4620-BDD3-3A72B4365207}">
      <dgm:prSet/>
      <dgm:spPr/>
      <dgm:t>
        <a:bodyPr/>
        <a:lstStyle/>
        <a:p>
          <a:endParaRPr lang="cs-CZ">
            <a:solidFill>
              <a:schemeClr val="tx1"/>
            </a:solidFill>
            <a:latin typeface="+mn-lt"/>
          </a:endParaRPr>
        </a:p>
      </dgm:t>
    </dgm:pt>
    <dgm:pt modelId="{C80A810F-6720-4B05-B649-F390A408C9B5}" type="sibTrans" cxnId="{D4B392D2-1066-4620-BDD3-3A72B4365207}">
      <dgm:prSet/>
      <dgm:spPr/>
      <dgm:t>
        <a:bodyPr/>
        <a:lstStyle/>
        <a:p>
          <a:endParaRPr lang="cs-CZ">
            <a:solidFill>
              <a:schemeClr val="tx1"/>
            </a:solidFill>
            <a:latin typeface="+mn-lt"/>
          </a:endParaRPr>
        </a:p>
      </dgm:t>
    </dgm:pt>
    <dgm:pt modelId="{37408374-B057-4C0F-8669-1C737366772D}">
      <dgm:prSet phldrT="[Text]" custT="1"/>
      <dgm:spPr>
        <a:noFill/>
        <a:ln>
          <a:solidFill>
            <a:srgbClr val="1D4423"/>
          </a:solidFill>
        </a:ln>
      </dgm:spPr>
      <dgm:t>
        <a:bodyPr/>
        <a:lstStyle/>
        <a:p>
          <a:pPr algn="ctr"/>
          <a:r>
            <a:rPr lang="cs-CZ" sz="2400" b="1" dirty="0">
              <a:solidFill>
                <a:schemeClr val="tx1"/>
              </a:solidFill>
              <a:latin typeface="Raleway" pitchFamily="2" charset="-18"/>
            </a:rPr>
            <a:t>Průměrné hodnocení odstranění vad  </a:t>
          </a:r>
          <a:br>
            <a:rPr lang="cs-CZ" sz="2400" b="1" dirty="0">
              <a:solidFill>
                <a:schemeClr val="tx1"/>
              </a:solidFill>
              <a:latin typeface="Raleway" pitchFamily="2" charset="-18"/>
            </a:rPr>
          </a:br>
          <a:r>
            <a:rPr lang="cs-CZ" sz="3600" b="1" dirty="0">
              <a:solidFill>
                <a:schemeClr val="tx1"/>
              </a:solidFill>
              <a:latin typeface="Raleway" pitchFamily="2" charset="-18"/>
            </a:rPr>
            <a:t>74 %</a:t>
          </a:r>
          <a:endParaRPr lang="cs-CZ" sz="2400" b="1" dirty="0">
            <a:solidFill>
              <a:schemeClr val="tx1"/>
            </a:solidFill>
            <a:latin typeface="Raleway" pitchFamily="2" charset="-18"/>
          </a:endParaRPr>
        </a:p>
      </dgm:t>
    </dgm:pt>
    <dgm:pt modelId="{9FEB3930-0CE6-46F5-A477-55DD5B6A0D16}" type="parTrans" cxnId="{4325B7D7-C1F9-4AF2-86B3-6363152F5D20}">
      <dgm:prSet/>
      <dgm:spPr/>
      <dgm:t>
        <a:bodyPr/>
        <a:lstStyle/>
        <a:p>
          <a:endParaRPr lang="cs-CZ">
            <a:solidFill>
              <a:schemeClr val="tx1"/>
            </a:solidFill>
            <a:latin typeface="+mn-lt"/>
          </a:endParaRPr>
        </a:p>
      </dgm:t>
    </dgm:pt>
    <dgm:pt modelId="{BADE114B-4FF9-40FF-A72B-B53C95E738D9}" type="sibTrans" cxnId="{4325B7D7-C1F9-4AF2-86B3-6363152F5D20}">
      <dgm:prSet/>
      <dgm:spPr/>
      <dgm:t>
        <a:bodyPr/>
        <a:lstStyle/>
        <a:p>
          <a:endParaRPr lang="cs-CZ">
            <a:solidFill>
              <a:schemeClr val="tx1"/>
            </a:solidFill>
            <a:latin typeface="+mn-lt"/>
          </a:endParaRPr>
        </a:p>
      </dgm:t>
    </dgm:pt>
    <dgm:pt modelId="{C5572C15-31F7-49D2-936D-3ACCCF7B72A2}">
      <dgm:prSet phldrT="[Text]" custT="1"/>
      <dgm:spPr>
        <a:noFill/>
        <a:ln>
          <a:solidFill>
            <a:srgbClr val="1D4423"/>
          </a:solidFill>
        </a:ln>
      </dgm:spPr>
      <dgm:t>
        <a:bodyPr/>
        <a:lstStyle/>
        <a:p>
          <a:r>
            <a:rPr lang="cs-CZ" sz="2000" b="1" dirty="0">
              <a:solidFill>
                <a:schemeClr val="tx1"/>
              </a:solidFill>
              <a:latin typeface="Raleway" pitchFamily="2" charset="-18"/>
            </a:rPr>
            <a:t>Co zlepšit: </a:t>
          </a:r>
          <a:r>
            <a:rPr lang="cs-CZ" sz="1800" b="1" dirty="0">
              <a:solidFill>
                <a:schemeClr val="tx1"/>
              </a:solidFill>
              <a:latin typeface="Raleway" pitchFamily="2" charset="-18"/>
            </a:rPr>
            <a:t>problémy s předáváním </a:t>
          </a:r>
          <a:br>
            <a:rPr lang="cs-CZ" sz="1800" b="1" dirty="0">
              <a:solidFill>
                <a:schemeClr val="tx1"/>
              </a:solidFill>
              <a:latin typeface="Raleway" pitchFamily="2" charset="-18"/>
            </a:rPr>
          </a:br>
          <a:r>
            <a:rPr lang="cs-CZ" sz="1800" b="1" dirty="0">
              <a:solidFill>
                <a:schemeClr val="tx1"/>
              </a:solidFill>
              <a:latin typeface="Raleway" pitchFamily="2" charset="-18"/>
            </a:rPr>
            <a:t>s vadami, proces odstranění vad byl složitý</a:t>
          </a:r>
          <a:endParaRPr lang="cs-CZ" sz="2000" b="1" dirty="0">
            <a:solidFill>
              <a:schemeClr val="tx1"/>
            </a:solidFill>
            <a:latin typeface="Raleway" pitchFamily="2" charset="-18"/>
          </a:endParaRPr>
        </a:p>
      </dgm:t>
    </dgm:pt>
    <dgm:pt modelId="{B82E9ECE-3CCC-4743-B6EE-D91DDD64F220}" type="parTrans" cxnId="{1D36AFD7-D6BD-4AC1-81E0-4CEE95CCED30}">
      <dgm:prSet/>
      <dgm:spPr/>
      <dgm:t>
        <a:bodyPr/>
        <a:lstStyle/>
        <a:p>
          <a:endParaRPr lang="cs-CZ">
            <a:solidFill>
              <a:schemeClr val="tx1"/>
            </a:solidFill>
            <a:latin typeface="+mn-lt"/>
          </a:endParaRPr>
        </a:p>
      </dgm:t>
    </dgm:pt>
    <dgm:pt modelId="{AF846592-69B1-43DD-871D-229226453621}" type="sibTrans" cxnId="{1D36AFD7-D6BD-4AC1-81E0-4CEE95CCED30}">
      <dgm:prSet/>
      <dgm:spPr/>
      <dgm:t>
        <a:bodyPr/>
        <a:lstStyle/>
        <a:p>
          <a:endParaRPr lang="cs-CZ">
            <a:solidFill>
              <a:schemeClr val="tx1"/>
            </a:solidFill>
            <a:latin typeface="+mn-lt"/>
          </a:endParaRPr>
        </a:p>
      </dgm:t>
    </dgm:pt>
    <dgm:pt modelId="{BDEA26AC-AFE2-4050-A16C-3F6B00146E09}">
      <dgm:prSet custT="1"/>
      <dgm:spPr>
        <a:noFill/>
        <a:ln>
          <a:solidFill>
            <a:srgbClr val="1D4423"/>
          </a:solidFill>
        </a:ln>
      </dgm:spPr>
      <dgm:t>
        <a:bodyPr/>
        <a:lstStyle/>
        <a:p>
          <a:r>
            <a:rPr lang="cs-CZ" sz="2000" b="1" dirty="0">
              <a:solidFill>
                <a:schemeClr val="tx1"/>
              </a:solidFill>
              <a:latin typeface="Raleway" pitchFamily="2" charset="-18"/>
            </a:rPr>
            <a:t>Průměrné hodnocení lhůty </a:t>
          </a:r>
          <a:r>
            <a:rPr lang="cs-CZ" sz="2000" b="1" dirty="0" err="1">
              <a:solidFill>
                <a:schemeClr val="tx1"/>
              </a:solidFill>
              <a:latin typeface="Raleway" pitchFamily="2" charset="-18"/>
            </a:rPr>
            <a:t>předpřejímky</a:t>
          </a:r>
          <a:r>
            <a:rPr lang="cs-CZ" sz="2000" b="1" dirty="0">
              <a:solidFill>
                <a:schemeClr val="tx1"/>
              </a:solidFill>
              <a:latin typeface="Raleway" pitchFamily="2" charset="-18"/>
            </a:rPr>
            <a:t> </a:t>
          </a:r>
        </a:p>
        <a:p>
          <a:r>
            <a:rPr lang="cs-CZ" sz="3600" b="1" dirty="0">
              <a:solidFill>
                <a:schemeClr val="tx1"/>
              </a:solidFill>
              <a:latin typeface="Raleway" pitchFamily="2" charset="-18"/>
            </a:rPr>
            <a:t>90 %</a:t>
          </a:r>
          <a:endParaRPr lang="cs-CZ" sz="2400" b="1" dirty="0">
            <a:solidFill>
              <a:schemeClr val="tx1"/>
            </a:solidFill>
            <a:latin typeface="Raleway" pitchFamily="2" charset="-18"/>
          </a:endParaRPr>
        </a:p>
      </dgm:t>
    </dgm:pt>
    <dgm:pt modelId="{DA5E4E5D-3A9B-4B4D-930D-333CB835BD06}" type="parTrans" cxnId="{AE1C92B5-3427-4FD9-9F65-5FEA90E8B87C}">
      <dgm:prSet/>
      <dgm:spPr/>
      <dgm:t>
        <a:bodyPr/>
        <a:lstStyle/>
        <a:p>
          <a:endParaRPr lang="cs-CZ">
            <a:solidFill>
              <a:schemeClr val="tx1"/>
            </a:solidFill>
            <a:latin typeface="+mn-lt"/>
          </a:endParaRPr>
        </a:p>
      </dgm:t>
    </dgm:pt>
    <dgm:pt modelId="{A1C127A7-9709-47A7-A1E7-5A9432A684F5}" type="sibTrans" cxnId="{AE1C92B5-3427-4FD9-9F65-5FEA90E8B87C}">
      <dgm:prSet/>
      <dgm:spPr/>
      <dgm:t>
        <a:bodyPr/>
        <a:lstStyle/>
        <a:p>
          <a:endParaRPr lang="cs-CZ">
            <a:solidFill>
              <a:schemeClr val="tx1"/>
            </a:solidFill>
            <a:latin typeface="+mn-lt"/>
          </a:endParaRPr>
        </a:p>
      </dgm:t>
    </dgm:pt>
    <dgm:pt modelId="{A13DD023-BDFC-48C2-804F-DBD902E38D43}">
      <dgm:prSet custT="1"/>
      <dgm:spPr>
        <a:solidFill>
          <a:schemeClr val="bg2"/>
        </a:solidFill>
        <a:ln>
          <a:solidFill>
            <a:srgbClr val="1D4423"/>
          </a:solidFill>
        </a:ln>
      </dgm:spPr>
      <dgm:t>
        <a:bodyPr/>
        <a:lstStyle/>
        <a:p>
          <a:pPr algn="ctr"/>
          <a:r>
            <a:rPr lang="cs-CZ" sz="1800" b="1" dirty="0">
              <a:solidFill>
                <a:schemeClr val="tx1"/>
              </a:solidFill>
              <a:latin typeface="Raleway" pitchFamily="2" charset="-18"/>
            </a:rPr>
            <a:t>Průměrné hodnocení služeb partnerů </a:t>
          </a:r>
          <a:br>
            <a:rPr lang="cs-CZ" sz="2400" b="1" dirty="0">
              <a:solidFill>
                <a:schemeClr val="tx1"/>
              </a:solidFill>
              <a:latin typeface="Raleway" pitchFamily="2" charset="-18"/>
            </a:rPr>
          </a:br>
          <a:r>
            <a:rPr lang="cs-CZ" sz="3200" b="1" dirty="0">
              <a:solidFill>
                <a:schemeClr val="tx1"/>
              </a:solidFill>
              <a:latin typeface="Raleway" pitchFamily="2" charset="-18"/>
            </a:rPr>
            <a:t>88 %</a:t>
          </a:r>
          <a:endParaRPr lang="cs-CZ" sz="2400" b="1" dirty="0">
            <a:solidFill>
              <a:schemeClr val="tx1"/>
            </a:solidFill>
            <a:latin typeface="Raleway" pitchFamily="2" charset="-18"/>
          </a:endParaRPr>
        </a:p>
      </dgm:t>
    </dgm:pt>
    <dgm:pt modelId="{270785F9-99D6-4E78-9DC8-130031AEC93C}" type="parTrans" cxnId="{530AE34A-74E7-44A4-8DD5-9BE1ACA2C116}">
      <dgm:prSet/>
      <dgm:spPr/>
      <dgm:t>
        <a:bodyPr/>
        <a:lstStyle/>
        <a:p>
          <a:endParaRPr lang="cs-CZ">
            <a:solidFill>
              <a:schemeClr val="tx1"/>
            </a:solidFill>
            <a:latin typeface="+mn-lt"/>
          </a:endParaRPr>
        </a:p>
      </dgm:t>
    </dgm:pt>
    <dgm:pt modelId="{BA1DECC6-67BE-4D72-B8CB-D637388807AB}" type="sibTrans" cxnId="{530AE34A-74E7-44A4-8DD5-9BE1ACA2C116}">
      <dgm:prSet/>
      <dgm:spPr/>
      <dgm:t>
        <a:bodyPr/>
        <a:lstStyle/>
        <a:p>
          <a:endParaRPr lang="cs-CZ">
            <a:solidFill>
              <a:schemeClr val="tx1"/>
            </a:solidFill>
            <a:latin typeface="+mn-lt"/>
          </a:endParaRPr>
        </a:p>
      </dgm:t>
    </dgm:pt>
    <dgm:pt modelId="{58DF18AA-1B41-433E-BE1E-9BB440409569}">
      <dgm:prSet custT="1"/>
      <dgm:spPr>
        <a:solidFill>
          <a:schemeClr val="bg2"/>
        </a:solidFill>
        <a:ln>
          <a:solidFill>
            <a:srgbClr val="1D4423"/>
          </a:solidFill>
        </a:ln>
      </dgm:spPr>
      <dgm:t>
        <a:bodyPr/>
        <a:lstStyle/>
        <a:p>
          <a:r>
            <a:rPr lang="cs-CZ" sz="1800" b="1" dirty="0">
              <a:solidFill>
                <a:schemeClr val="tx1"/>
              </a:solidFill>
              <a:latin typeface="Raleway" pitchFamily="2" charset="-18"/>
            </a:rPr>
            <a:t>Průměrné hodnocení šíře nabídky</a:t>
          </a:r>
          <a:r>
            <a:rPr lang="cs-CZ" sz="2000" b="1" dirty="0">
              <a:solidFill>
                <a:schemeClr val="tx1"/>
              </a:solidFill>
              <a:latin typeface="Raleway" pitchFamily="2" charset="-18"/>
            </a:rPr>
            <a:t> </a:t>
          </a:r>
          <a:br>
            <a:rPr lang="cs-CZ" sz="2000" dirty="0">
              <a:solidFill>
                <a:schemeClr val="tx1"/>
              </a:solidFill>
              <a:latin typeface="Raleway" pitchFamily="2" charset="-18"/>
            </a:rPr>
          </a:br>
          <a:r>
            <a:rPr lang="cs-CZ" sz="3200" b="1" dirty="0">
              <a:solidFill>
                <a:schemeClr val="tx1"/>
              </a:solidFill>
              <a:latin typeface="Raleway" pitchFamily="2" charset="-18"/>
            </a:rPr>
            <a:t>88 %</a:t>
          </a:r>
        </a:p>
      </dgm:t>
    </dgm:pt>
    <dgm:pt modelId="{225C0F78-680C-4798-B865-5BE4078450D6}" type="parTrans" cxnId="{65D9CBF5-64F2-48A2-BB0A-0CB9AD8BCCFB}">
      <dgm:prSet/>
      <dgm:spPr/>
      <dgm:t>
        <a:bodyPr/>
        <a:lstStyle/>
        <a:p>
          <a:endParaRPr lang="cs-CZ">
            <a:latin typeface="+mn-lt"/>
          </a:endParaRPr>
        </a:p>
      </dgm:t>
    </dgm:pt>
    <dgm:pt modelId="{4D181A26-95BB-4F6E-BDDD-A6A878566DFB}" type="sibTrans" cxnId="{65D9CBF5-64F2-48A2-BB0A-0CB9AD8BCCFB}">
      <dgm:prSet/>
      <dgm:spPr/>
      <dgm:t>
        <a:bodyPr/>
        <a:lstStyle/>
        <a:p>
          <a:endParaRPr lang="cs-CZ">
            <a:latin typeface="+mn-lt"/>
          </a:endParaRPr>
        </a:p>
      </dgm:t>
    </dgm:pt>
    <dgm:pt modelId="{6EBB8C50-D704-411C-BE1E-FF8182B90AFC}">
      <dgm:prSet custT="1"/>
      <dgm:spPr>
        <a:solidFill>
          <a:schemeClr val="bg2"/>
        </a:solidFill>
        <a:ln>
          <a:solidFill>
            <a:srgbClr val="1D4423"/>
          </a:solidFill>
        </a:ln>
      </dgm:spPr>
      <dgm:t>
        <a:bodyPr/>
        <a:lstStyle/>
        <a:p>
          <a:pPr algn="ctr"/>
          <a:r>
            <a:rPr lang="cs-CZ" sz="1400" b="0" dirty="0">
              <a:solidFill>
                <a:schemeClr val="tx1"/>
              </a:solidFill>
              <a:latin typeface="+mn-lt"/>
            </a:rPr>
            <a:t>   </a:t>
          </a:r>
          <a:r>
            <a:rPr lang="cs-CZ" sz="3600" b="1" dirty="0">
              <a:solidFill>
                <a:schemeClr val="tx1"/>
              </a:solidFill>
              <a:latin typeface="Raleway" pitchFamily="2" charset="-18"/>
            </a:rPr>
            <a:t>40 %</a:t>
          </a:r>
          <a:r>
            <a:rPr lang="cs-CZ" sz="4000" b="1" dirty="0">
              <a:solidFill>
                <a:schemeClr val="tx1"/>
              </a:solidFill>
              <a:latin typeface="Raleway" pitchFamily="2" charset="-18"/>
            </a:rPr>
            <a:t> </a:t>
          </a:r>
          <a:br>
            <a:rPr lang="cs-CZ" sz="4000" b="1" dirty="0">
              <a:solidFill>
                <a:schemeClr val="tx1"/>
              </a:solidFill>
              <a:latin typeface="Raleway" pitchFamily="2" charset="-18"/>
            </a:rPr>
          </a:br>
          <a:r>
            <a:rPr lang="cs-CZ" sz="1800" b="1" dirty="0">
              <a:solidFill>
                <a:schemeClr val="tx1"/>
              </a:solidFill>
              <a:latin typeface="Raleway" pitchFamily="2" charset="-18"/>
            </a:rPr>
            <a:t>využilo službu </a:t>
          </a:r>
          <a:br>
            <a:rPr lang="cs-CZ" sz="1800" b="1" dirty="0">
              <a:solidFill>
                <a:schemeClr val="tx1"/>
              </a:solidFill>
              <a:latin typeface="Raleway" pitchFamily="2" charset="-18"/>
            </a:rPr>
          </a:br>
          <a:r>
            <a:rPr lang="cs-CZ" sz="2400" b="1" dirty="0" err="1">
              <a:solidFill>
                <a:schemeClr val="tx1"/>
              </a:solidFill>
              <a:latin typeface="Raleway" pitchFamily="2" charset="-18"/>
            </a:rPr>
            <a:t>Comfort</a:t>
          </a:r>
          <a:r>
            <a:rPr lang="cs-CZ" sz="2400" b="1" dirty="0">
              <a:solidFill>
                <a:schemeClr val="tx1"/>
              </a:solidFill>
              <a:latin typeface="Raleway" pitchFamily="2" charset="-18"/>
            </a:rPr>
            <a:t> </a:t>
          </a:r>
          <a:r>
            <a:rPr lang="cs-CZ" sz="2400" b="1" dirty="0" err="1">
              <a:solidFill>
                <a:schemeClr val="tx1"/>
              </a:solidFill>
              <a:latin typeface="Raleway" pitchFamily="2" charset="-18"/>
            </a:rPr>
            <a:t>Home</a:t>
          </a:r>
          <a:endParaRPr lang="cs-CZ" sz="1400" b="1" dirty="0">
            <a:solidFill>
              <a:schemeClr val="tx1"/>
            </a:solidFill>
            <a:latin typeface="Raleway" pitchFamily="2" charset="-18"/>
          </a:endParaRPr>
        </a:p>
        <a:p>
          <a:pPr algn="ctr"/>
          <a:r>
            <a:rPr lang="cs-CZ" sz="1400" b="0" dirty="0">
              <a:solidFill>
                <a:schemeClr val="tx1"/>
              </a:solidFill>
              <a:latin typeface="+mn-lt"/>
            </a:rPr>
            <a:t>                     </a:t>
          </a:r>
        </a:p>
      </dgm:t>
    </dgm:pt>
    <dgm:pt modelId="{F476309C-07C3-4136-959A-F935CF5D0D62}" type="parTrans" cxnId="{5708A740-31AE-40F6-BC9C-275EB55FA4B5}">
      <dgm:prSet/>
      <dgm:spPr/>
      <dgm:t>
        <a:bodyPr/>
        <a:lstStyle/>
        <a:p>
          <a:endParaRPr lang="cs-CZ">
            <a:latin typeface="+mn-lt"/>
          </a:endParaRPr>
        </a:p>
      </dgm:t>
    </dgm:pt>
    <dgm:pt modelId="{7138DCD8-3BCF-451C-B3E2-724532FD1127}" type="sibTrans" cxnId="{5708A740-31AE-40F6-BC9C-275EB55FA4B5}">
      <dgm:prSet/>
      <dgm:spPr/>
      <dgm:t>
        <a:bodyPr/>
        <a:lstStyle/>
        <a:p>
          <a:endParaRPr lang="cs-CZ">
            <a:latin typeface="+mn-lt"/>
          </a:endParaRPr>
        </a:p>
      </dgm:t>
    </dgm:pt>
    <dgm:pt modelId="{8F138262-3E72-4900-91E4-9701FAAC3D05}">
      <dgm:prSet phldrT="[Text]"/>
      <dgm:spPr>
        <a:noFill/>
        <a:ln>
          <a:solidFill>
            <a:srgbClr val="1D4423"/>
          </a:solidFill>
        </a:ln>
      </dgm:spPr>
      <dgm:t>
        <a:bodyPr/>
        <a:lstStyle/>
        <a:p>
          <a:r>
            <a:rPr lang="cs-CZ" dirty="0">
              <a:solidFill>
                <a:schemeClr val="tx1"/>
              </a:solidFill>
              <a:latin typeface="Raleway" pitchFamily="2" charset="-18"/>
            </a:rPr>
            <a:t>Celková spokojenost – 4,6 bodů</a:t>
          </a:r>
        </a:p>
      </dgm:t>
    </dgm:pt>
    <dgm:pt modelId="{55ADCEF5-1B72-492C-BF52-A49A1AFDC4C5}" type="sibTrans" cxnId="{E74A4CDF-D6C0-4D4A-8FBF-1464F52EA40E}">
      <dgm:prSet/>
      <dgm:spPr/>
      <dgm:t>
        <a:bodyPr/>
        <a:lstStyle/>
        <a:p>
          <a:endParaRPr lang="cs-CZ">
            <a:solidFill>
              <a:schemeClr val="tx1"/>
            </a:solidFill>
            <a:latin typeface="+mn-lt"/>
          </a:endParaRPr>
        </a:p>
      </dgm:t>
    </dgm:pt>
    <dgm:pt modelId="{7902247D-8010-4E2E-B975-54901D1F403D}" type="parTrans" cxnId="{E74A4CDF-D6C0-4D4A-8FBF-1464F52EA40E}">
      <dgm:prSet/>
      <dgm:spPr/>
      <dgm:t>
        <a:bodyPr/>
        <a:lstStyle/>
        <a:p>
          <a:endParaRPr lang="cs-CZ">
            <a:solidFill>
              <a:schemeClr val="tx1"/>
            </a:solidFill>
            <a:latin typeface="+mn-lt"/>
          </a:endParaRPr>
        </a:p>
      </dgm:t>
    </dgm:pt>
    <dgm:pt modelId="{207F0F9A-31AD-4F37-9224-E926B031B289}" type="pres">
      <dgm:prSet presAssocID="{D02378B3-846D-45B3-A67A-CF64E357D346}" presName="Name0" presStyleCnt="0">
        <dgm:presLayoutVars>
          <dgm:chPref val="1"/>
          <dgm:dir/>
          <dgm:animOne val="branch"/>
          <dgm:animLvl val="lvl"/>
          <dgm:resizeHandles/>
        </dgm:presLayoutVars>
      </dgm:prSet>
      <dgm:spPr/>
    </dgm:pt>
    <dgm:pt modelId="{3EA9F449-455F-4BDB-B4FD-FD76E72308B4}" type="pres">
      <dgm:prSet presAssocID="{8F138262-3E72-4900-91E4-9701FAAC3D05}" presName="vertOne" presStyleCnt="0"/>
      <dgm:spPr/>
    </dgm:pt>
    <dgm:pt modelId="{AE610E70-13D9-4A5C-BE4D-0682959C245A}" type="pres">
      <dgm:prSet presAssocID="{8F138262-3E72-4900-91E4-9701FAAC3D05}" presName="txOne" presStyleLbl="node0" presStyleIdx="0" presStyleCnt="2">
        <dgm:presLayoutVars>
          <dgm:chPref val="3"/>
        </dgm:presLayoutVars>
      </dgm:prSet>
      <dgm:spPr/>
    </dgm:pt>
    <dgm:pt modelId="{A0830B2B-D55D-48D7-A37D-E03190C2DD1D}" type="pres">
      <dgm:prSet presAssocID="{8F138262-3E72-4900-91E4-9701FAAC3D05}" presName="parTransOne" presStyleCnt="0"/>
      <dgm:spPr/>
    </dgm:pt>
    <dgm:pt modelId="{082C5D78-5D9D-428A-9125-78F7C05821B8}" type="pres">
      <dgm:prSet presAssocID="{8F138262-3E72-4900-91E4-9701FAAC3D05}" presName="horzOne" presStyleCnt="0"/>
      <dgm:spPr/>
    </dgm:pt>
    <dgm:pt modelId="{871B9BFA-14A6-44E8-82F7-5C796CB68E7A}" type="pres">
      <dgm:prSet presAssocID="{37408374-B057-4C0F-8669-1C737366772D}" presName="vertTwo" presStyleCnt="0"/>
      <dgm:spPr/>
    </dgm:pt>
    <dgm:pt modelId="{55E0F41C-70D1-4838-B134-F158644A480E}" type="pres">
      <dgm:prSet presAssocID="{37408374-B057-4C0F-8669-1C737366772D}" presName="txTwo" presStyleLbl="node2" presStyleIdx="0" presStyleCnt="4" custLinFactNeighborX="-3820" custLinFactNeighborY="24785">
        <dgm:presLayoutVars>
          <dgm:chPref val="3"/>
        </dgm:presLayoutVars>
      </dgm:prSet>
      <dgm:spPr/>
    </dgm:pt>
    <dgm:pt modelId="{396EFC4A-2305-4030-A701-7D25808EEFD8}" type="pres">
      <dgm:prSet presAssocID="{37408374-B057-4C0F-8669-1C737366772D}" presName="parTransTwo" presStyleCnt="0"/>
      <dgm:spPr/>
    </dgm:pt>
    <dgm:pt modelId="{11B31ACF-B008-4D3F-8EE1-61AC0FBD26DF}" type="pres">
      <dgm:prSet presAssocID="{37408374-B057-4C0F-8669-1C737366772D}" presName="horzTwo" presStyleCnt="0"/>
      <dgm:spPr/>
    </dgm:pt>
    <dgm:pt modelId="{73B04A74-F5F2-4528-91DC-481F2A11650E}" type="pres">
      <dgm:prSet presAssocID="{C5572C15-31F7-49D2-936D-3ACCCF7B72A2}" presName="vertThree" presStyleCnt="0"/>
      <dgm:spPr/>
    </dgm:pt>
    <dgm:pt modelId="{95956645-6E24-4C5B-BEDA-1EAAE3115309}" type="pres">
      <dgm:prSet presAssocID="{C5572C15-31F7-49D2-936D-3ACCCF7B72A2}" presName="txThree" presStyleLbl="node3" presStyleIdx="0" presStyleCnt="4">
        <dgm:presLayoutVars>
          <dgm:chPref val="3"/>
        </dgm:presLayoutVars>
      </dgm:prSet>
      <dgm:spPr/>
    </dgm:pt>
    <dgm:pt modelId="{69A374F0-D6B0-4CED-8BB1-66C6467685C4}" type="pres">
      <dgm:prSet presAssocID="{C5572C15-31F7-49D2-936D-3ACCCF7B72A2}" presName="horzThree" presStyleCnt="0"/>
      <dgm:spPr/>
    </dgm:pt>
    <dgm:pt modelId="{0C35E22A-79B1-4830-A66E-9ACB2DACBF8D}" type="pres">
      <dgm:prSet presAssocID="{55ADCEF5-1B72-492C-BF52-A49A1AFDC4C5}" presName="sibSpaceOne" presStyleCnt="0"/>
      <dgm:spPr/>
    </dgm:pt>
    <dgm:pt modelId="{3E162D44-5F9F-4E93-8282-F50AB252364B}" type="pres">
      <dgm:prSet presAssocID="{B3322418-06A3-4E5A-822A-500E1FEA608C}" presName="vertOne" presStyleCnt="0"/>
      <dgm:spPr/>
    </dgm:pt>
    <dgm:pt modelId="{51ABE7AE-1467-4C42-96EE-47575CC39313}" type="pres">
      <dgm:prSet presAssocID="{B3322418-06A3-4E5A-822A-500E1FEA608C}" presName="txOne" presStyleLbl="node0" presStyleIdx="1" presStyleCnt="2">
        <dgm:presLayoutVars>
          <dgm:chPref val="3"/>
        </dgm:presLayoutVars>
      </dgm:prSet>
      <dgm:spPr/>
    </dgm:pt>
    <dgm:pt modelId="{42AE1002-8CDB-47CB-8C98-FAB5E89CF187}" type="pres">
      <dgm:prSet presAssocID="{B3322418-06A3-4E5A-822A-500E1FEA608C}" presName="parTransOne" presStyleCnt="0"/>
      <dgm:spPr/>
    </dgm:pt>
    <dgm:pt modelId="{095AEC47-4D79-4A2C-992A-2C74C38C1ECE}" type="pres">
      <dgm:prSet presAssocID="{B3322418-06A3-4E5A-822A-500E1FEA608C}" presName="horzOne" presStyleCnt="0"/>
      <dgm:spPr/>
    </dgm:pt>
    <dgm:pt modelId="{6FA0777C-51ED-4C12-B5CE-1D821515998B}" type="pres">
      <dgm:prSet presAssocID="{BE7C2616-E75C-4D8E-A149-E56EDBFAE3F5}" presName="vertTwo" presStyleCnt="0"/>
      <dgm:spPr/>
    </dgm:pt>
    <dgm:pt modelId="{E847D18F-D06C-4E98-9B35-AD4153793751}" type="pres">
      <dgm:prSet presAssocID="{BE7C2616-E75C-4D8E-A149-E56EDBFAE3F5}" presName="txTwo" presStyleLbl="node2" presStyleIdx="1" presStyleCnt="4">
        <dgm:presLayoutVars>
          <dgm:chPref val="3"/>
        </dgm:presLayoutVars>
      </dgm:prSet>
      <dgm:spPr/>
    </dgm:pt>
    <dgm:pt modelId="{B8F5A0A7-F5B4-4DD1-823F-0AFCA3E79246}" type="pres">
      <dgm:prSet presAssocID="{BE7C2616-E75C-4D8E-A149-E56EDBFAE3F5}" presName="parTransTwo" presStyleCnt="0"/>
      <dgm:spPr/>
    </dgm:pt>
    <dgm:pt modelId="{B7DF77E1-72EE-48EE-BFDD-D4BA452300CC}" type="pres">
      <dgm:prSet presAssocID="{BE7C2616-E75C-4D8E-A149-E56EDBFAE3F5}" presName="horzTwo" presStyleCnt="0"/>
      <dgm:spPr/>
    </dgm:pt>
    <dgm:pt modelId="{F75E6F40-DD26-4CE9-97D5-0D57499E32ED}" type="pres">
      <dgm:prSet presAssocID="{6EBB8C50-D704-411C-BE1E-FF8182B90AFC}" presName="vertThree" presStyleCnt="0"/>
      <dgm:spPr/>
    </dgm:pt>
    <dgm:pt modelId="{C0F526D3-6977-48A7-BAB2-FDF19F54AE41}" type="pres">
      <dgm:prSet presAssocID="{6EBB8C50-D704-411C-BE1E-FF8182B90AFC}" presName="txThree" presStyleLbl="node3" presStyleIdx="1" presStyleCnt="4">
        <dgm:presLayoutVars>
          <dgm:chPref val="3"/>
        </dgm:presLayoutVars>
      </dgm:prSet>
      <dgm:spPr/>
    </dgm:pt>
    <dgm:pt modelId="{3CE22579-A989-4A84-9F7C-39E2A1035EBC}" type="pres">
      <dgm:prSet presAssocID="{6EBB8C50-D704-411C-BE1E-FF8182B90AFC}" presName="horzThree" presStyleCnt="0"/>
      <dgm:spPr/>
    </dgm:pt>
    <dgm:pt modelId="{52D52854-CC07-42A7-9B0F-F251B3B02A44}" type="pres">
      <dgm:prSet presAssocID="{1D424E30-F8D9-4DEE-B81B-3B6C2873B0D5}" presName="sibSpaceTwo" presStyleCnt="0"/>
      <dgm:spPr/>
    </dgm:pt>
    <dgm:pt modelId="{EA6432C9-B07F-40C6-A07F-8EC5C7B90A9A}" type="pres">
      <dgm:prSet presAssocID="{BDEA26AC-AFE2-4050-A16C-3F6B00146E09}" presName="vertTwo" presStyleCnt="0"/>
      <dgm:spPr/>
    </dgm:pt>
    <dgm:pt modelId="{5FEBA527-E5A9-4DC6-AEED-D011DDB9A925}" type="pres">
      <dgm:prSet presAssocID="{BDEA26AC-AFE2-4050-A16C-3F6B00146E09}" presName="txTwo" presStyleLbl="node2" presStyleIdx="2" presStyleCnt="4">
        <dgm:presLayoutVars>
          <dgm:chPref val="3"/>
        </dgm:presLayoutVars>
      </dgm:prSet>
      <dgm:spPr/>
    </dgm:pt>
    <dgm:pt modelId="{E94408AA-8E06-464E-B656-8FC49E7DD073}" type="pres">
      <dgm:prSet presAssocID="{BDEA26AC-AFE2-4050-A16C-3F6B00146E09}" presName="parTransTwo" presStyleCnt="0"/>
      <dgm:spPr/>
    </dgm:pt>
    <dgm:pt modelId="{9847FF6E-9814-421E-9889-8B1A7883CCDC}" type="pres">
      <dgm:prSet presAssocID="{BDEA26AC-AFE2-4050-A16C-3F6B00146E09}" presName="horzTwo" presStyleCnt="0"/>
      <dgm:spPr/>
    </dgm:pt>
    <dgm:pt modelId="{DB27C78B-73AE-40AA-BE9F-DD3C8AB71DFD}" type="pres">
      <dgm:prSet presAssocID="{58DF18AA-1B41-433E-BE1E-9BB440409569}" presName="vertThree" presStyleCnt="0"/>
      <dgm:spPr/>
    </dgm:pt>
    <dgm:pt modelId="{FCE20B13-FAA5-4A15-820F-860D1F1F85B2}" type="pres">
      <dgm:prSet presAssocID="{58DF18AA-1B41-433E-BE1E-9BB440409569}" presName="txThree" presStyleLbl="node3" presStyleIdx="2" presStyleCnt="4">
        <dgm:presLayoutVars>
          <dgm:chPref val="3"/>
        </dgm:presLayoutVars>
      </dgm:prSet>
      <dgm:spPr/>
    </dgm:pt>
    <dgm:pt modelId="{DF5A3AD5-F9E3-4956-A33B-E15D4BE0CDFA}" type="pres">
      <dgm:prSet presAssocID="{58DF18AA-1B41-433E-BE1E-9BB440409569}" presName="horzThree" presStyleCnt="0"/>
      <dgm:spPr/>
    </dgm:pt>
    <dgm:pt modelId="{4263D0BF-99CD-481B-9D80-7AF07DBD9478}" type="pres">
      <dgm:prSet presAssocID="{A1C127A7-9709-47A7-A1E7-5A9432A684F5}" presName="sibSpaceTwo" presStyleCnt="0"/>
      <dgm:spPr/>
    </dgm:pt>
    <dgm:pt modelId="{C0DC8F12-7461-4EDA-A3E8-BCBADEF9AF0E}" type="pres">
      <dgm:prSet presAssocID="{7B2CFB45-09B0-416F-A04B-14907A48F411}" presName="vertTwo" presStyleCnt="0"/>
      <dgm:spPr/>
    </dgm:pt>
    <dgm:pt modelId="{8141C4E7-1B01-4E33-90C8-A507E97BC86D}" type="pres">
      <dgm:prSet presAssocID="{7B2CFB45-09B0-416F-A04B-14907A48F411}" presName="txTwo" presStyleLbl="node2" presStyleIdx="3" presStyleCnt="4">
        <dgm:presLayoutVars>
          <dgm:chPref val="3"/>
        </dgm:presLayoutVars>
      </dgm:prSet>
      <dgm:spPr/>
    </dgm:pt>
    <dgm:pt modelId="{C41277C4-C39A-4E16-937B-89364B5B9031}" type="pres">
      <dgm:prSet presAssocID="{7B2CFB45-09B0-416F-A04B-14907A48F411}" presName="parTransTwo" presStyleCnt="0"/>
      <dgm:spPr/>
    </dgm:pt>
    <dgm:pt modelId="{7725C82F-4BDD-4625-9D78-58E1C425F414}" type="pres">
      <dgm:prSet presAssocID="{7B2CFB45-09B0-416F-A04B-14907A48F411}" presName="horzTwo" presStyleCnt="0"/>
      <dgm:spPr/>
    </dgm:pt>
    <dgm:pt modelId="{B1DADB31-F455-40B8-A970-5B438E25BD8B}" type="pres">
      <dgm:prSet presAssocID="{A13DD023-BDFC-48C2-804F-DBD902E38D43}" presName="vertThree" presStyleCnt="0"/>
      <dgm:spPr/>
    </dgm:pt>
    <dgm:pt modelId="{86F52F06-37AC-4468-987D-017DA86B91F6}" type="pres">
      <dgm:prSet presAssocID="{A13DD023-BDFC-48C2-804F-DBD902E38D43}" presName="txThree" presStyleLbl="node3" presStyleIdx="3" presStyleCnt="4">
        <dgm:presLayoutVars>
          <dgm:chPref val="3"/>
        </dgm:presLayoutVars>
      </dgm:prSet>
      <dgm:spPr/>
    </dgm:pt>
    <dgm:pt modelId="{1F17DC00-84B2-456D-80C7-596CF058E711}" type="pres">
      <dgm:prSet presAssocID="{A13DD023-BDFC-48C2-804F-DBD902E38D43}" presName="horzThree" presStyleCnt="0"/>
      <dgm:spPr/>
    </dgm:pt>
  </dgm:ptLst>
  <dgm:cxnLst>
    <dgm:cxn modelId="{AC87C53F-97F8-490D-8704-8111E50A6D29}" type="presOf" srcId="{37408374-B057-4C0F-8669-1C737366772D}" destId="{55E0F41C-70D1-4838-B134-F158644A480E}" srcOrd="0" destOrd="0" presId="urn:microsoft.com/office/officeart/2005/8/layout/hierarchy4"/>
    <dgm:cxn modelId="{5708A740-31AE-40F6-BC9C-275EB55FA4B5}" srcId="{BE7C2616-E75C-4D8E-A149-E56EDBFAE3F5}" destId="{6EBB8C50-D704-411C-BE1E-FF8182B90AFC}" srcOrd="0" destOrd="0" parTransId="{F476309C-07C3-4136-959A-F935CF5D0D62}" sibTransId="{7138DCD8-3BCF-451C-B3E2-724532FD1127}"/>
    <dgm:cxn modelId="{996ACA44-3607-4F07-AF05-01079837B5D3}" srcId="{D02378B3-846D-45B3-A67A-CF64E357D346}" destId="{B3322418-06A3-4E5A-822A-500E1FEA608C}" srcOrd="1" destOrd="0" parTransId="{C175BF67-8813-4AC5-A3EB-4591B5AD63E7}" sibTransId="{83C5125C-270A-464A-9C9B-4D71896A497C}"/>
    <dgm:cxn modelId="{530AE34A-74E7-44A4-8DD5-9BE1ACA2C116}" srcId="{7B2CFB45-09B0-416F-A04B-14907A48F411}" destId="{A13DD023-BDFC-48C2-804F-DBD902E38D43}" srcOrd="0" destOrd="0" parTransId="{270785F9-99D6-4E78-9DC8-130031AEC93C}" sibTransId="{BA1DECC6-67BE-4D72-B8CB-D637388807AB}"/>
    <dgm:cxn modelId="{9795FB4E-1FF4-4EDA-B512-53164C8CAEB3}" type="presOf" srcId="{BDEA26AC-AFE2-4050-A16C-3F6B00146E09}" destId="{5FEBA527-E5A9-4DC6-AEED-D011DDB9A925}" srcOrd="0" destOrd="0" presId="urn:microsoft.com/office/officeart/2005/8/layout/hierarchy4"/>
    <dgm:cxn modelId="{9B983F78-B7D8-4658-943D-1C4852F632C3}" type="presOf" srcId="{C5572C15-31F7-49D2-936D-3ACCCF7B72A2}" destId="{95956645-6E24-4C5B-BEDA-1EAAE3115309}" srcOrd="0" destOrd="0" presId="urn:microsoft.com/office/officeart/2005/8/layout/hierarchy4"/>
    <dgm:cxn modelId="{52611B8E-11A1-4941-B757-F7778A196937}" type="presOf" srcId="{BE7C2616-E75C-4D8E-A149-E56EDBFAE3F5}" destId="{E847D18F-D06C-4E98-9B35-AD4153793751}" srcOrd="0" destOrd="0" presId="urn:microsoft.com/office/officeart/2005/8/layout/hierarchy4"/>
    <dgm:cxn modelId="{6D0CAFA2-7880-4C2B-99FF-46C0106C4302}" type="presOf" srcId="{A13DD023-BDFC-48C2-804F-DBD902E38D43}" destId="{86F52F06-37AC-4468-987D-017DA86B91F6}" srcOrd="0" destOrd="0" presId="urn:microsoft.com/office/officeart/2005/8/layout/hierarchy4"/>
    <dgm:cxn modelId="{3A2735A3-E155-4A3A-8B06-D062F3F158A8}" type="presOf" srcId="{6EBB8C50-D704-411C-BE1E-FF8182B90AFC}" destId="{C0F526D3-6977-48A7-BAB2-FDF19F54AE41}" srcOrd="0" destOrd="0" presId="urn:microsoft.com/office/officeart/2005/8/layout/hierarchy4"/>
    <dgm:cxn modelId="{398206A4-0B71-40DB-ADA2-6F254098FAE5}" type="presOf" srcId="{D02378B3-846D-45B3-A67A-CF64E357D346}" destId="{207F0F9A-31AD-4F37-9224-E926B031B289}" srcOrd="0" destOrd="0" presId="urn:microsoft.com/office/officeart/2005/8/layout/hierarchy4"/>
    <dgm:cxn modelId="{49EE22A4-46BE-48EB-B535-5146E8EC2D67}" type="presOf" srcId="{7B2CFB45-09B0-416F-A04B-14907A48F411}" destId="{8141C4E7-1B01-4E33-90C8-A507E97BC86D}" srcOrd="0" destOrd="0" presId="urn:microsoft.com/office/officeart/2005/8/layout/hierarchy4"/>
    <dgm:cxn modelId="{668F6AA8-D459-4817-B262-FDF11D8E3E15}" srcId="{B3322418-06A3-4E5A-822A-500E1FEA608C}" destId="{BE7C2616-E75C-4D8E-A149-E56EDBFAE3F5}" srcOrd="0" destOrd="0" parTransId="{45806F0D-6BA3-4EFA-8641-D120B7683739}" sibTransId="{1D424E30-F8D9-4DEE-B81B-3B6C2873B0D5}"/>
    <dgm:cxn modelId="{AE1C92B5-3427-4FD9-9F65-5FEA90E8B87C}" srcId="{B3322418-06A3-4E5A-822A-500E1FEA608C}" destId="{BDEA26AC-AFE2-4050-A16C-3F6B00146E09}" srcOrd="1" destOrd="0" parTransId="{DA5E4E5D-3A9B-4B4D-930D-333CB835BD06}" sibTransId="{A1C127A7-9709-47A7-A1E7-5A9432A684F5}"/>
    <dgm:cxn modelId="{D4B392D2-1066-4620-BDD3-3A72B4365207}" srcId="{B3322418-06A3-4E5A-822A-500E1FEA608C}" destId="{7B2CFB45-09B0-416F-A04B-14907A48F411}" srcOrd="2" destOrd="0" parTransId="{3CC33E24-F3B8-4994-9178-3F1BE3B3E4B7}" sibTransId="{C80A810F-6720-4B05-B649-F390A408C9B5}"/>
    <dgm:cxn modelId="{1D36AFD7-D6BD-4AC1-81E0-4CEE95CCED30}" srcId="{37408374-B057-4C0F-8669-1C737366772D}" destId="{C5572C15-31F7-49D2-936D-3ACCCF7B72A2}" srcOrd="0" destOrd="0" parTransId="{B82E9ECE-3CCC-4743-B6EE-D91DDD64F220}" sibTransId="{AF846592-69B1-43DD-871D-229226453621}"/>
    <dgm:cxn modelId="{4325B7D7-C1F9-4AF2-86B3-6363152F5D20}" srcId="{8F138262-3E72-4900-91E4-9701FAAC3D05}" destId="{37408374-B057-4C0F-8669-1C737366772D}" srcOrd="0" destOrd="0" parTransId="{9FEB3930-0CE6-46F5-A477-55DD5B6A0D16}" sibTransId="{BADE114B-4FF9-40FF-A72B-B53C95E738D9}"/>
    <dgm:cxn modelId="{E74A4CDF-D6C0-4D4A-8FBF-1464F52EA40E}" srcId="{D02378B3-846D-45B3-A67A-CF64E357D346}" destId="{8F138262-3E72-4900-91E4-9701FAAC3D05}" srcOrd="0" destOrd="0" parTransId="{7902247D-8010-4E2E-B975-54901D1F403D}" sibTransId="{55ADCEF5-1B72-492C-BF52-A49A1AFDC4C5}"/>
    <dgm:cxn modelId="{187597F3-0493-4C26-8083-36DED17B4233}" type="presOf" srcId="{58DF18AA-1B41-433E-BE1E-9BB440409569}" destId="{FCE20B13-FAA5-4A15-820F-860D1F1F85B2}" srcOrd="0" destOrd="0" presId="urn:microsoft.com/office/officeart/2005/8/layout/hierarchy4"/>
    <dgm:cxn modelId="{6449A8F3-A3F0-48EF-8192-FDADC05DF8B3}" type="presOf" srcId="{B3322418-06A3-4E5A-822A-500E1FEA608C}" destId="{51ABE7AE-1467-4C42-96EE-47575CC39313}" srcOrd="0" destOrd="0" presId="urn:microsoft.com/office/officeart/2005/8/layout/hierarchy4"/>
    <dgm:cxn modelId="{875D80F4-C505-4E02-8A04-EE68B87EAAC1}" type="presOf" srcId="{8F138262-3E72-4900-91E4-9701FAAC3D05}" destId="{AE610E70-13D9-4A5C-BE4D-0682959C245A}" srcOrd="0" destOrd="0" presId="urn:microsoft.com/office/officeart/2005/8/layout/hierarchy4"/>
    <dgm:cxn modelId="{65D9CBF5-64F2-48A2-BB0A-0CB9AD8BCCFB}" srcId="{BDEA26AC-AFE2-4050-A16C-3F6B00146E09}" destId="{58DF18AA-1B41-433E-BE1E-9BB440409569}" srcOrd="0" destOrd="0" parTransId="{225C0F78-680C-4798-B865-5BE4078450D6}" sibTransId="{4D181A26-95BB-4F6E-BDDD-A6A878566DFB}"/>
    <dgm:cxn modelId="{99212E32-5657-47FC-8AB5-82CD7F34AFD1}" type="presParOf" srcId="{207F0F9A-31AD-4F37-9224-E926B031B289}" destId="{3EA9F449-455F-4BDB-B4FD-FD76E72308B4}" srcOrd="0" destOrd="0" presId="urn:microsoft.com/office/officeart/2005/8/layout/hierarchy4"/>
    <dgm:cxn modelId="{07DA77B0-4144-4CFB-9666-896CE3E2B054}" type="presParOf" srcId="{3EA9F449-455F-4BDB-B4FD-FD76E72308B4}" destId="{AE610E70-13D9-4A5C-BE4D-0682959C245A}" srcOrd="0" destOrd="0" presId="urn:microsoft.com/office/officeart/2005/8/layout/hierarchy4"/>
    <dgm:cxn modelId="{99AE7B3F-5E71-4285-A112-1FCB9581E07D}" type="presParOf" srcId="{3EA9F449-455F-4BDB-B4FD-FD76E72308B4}" destId="{A0830B2B-D55D-48D7-A37D-E03190C2DD1D}" srcOrd="1" destOrd="0" presId="urn:microsoft.com/office/officeart/2005/8/layout/hierarchy4"/>
    <dgm:cxn modelId="{C1F45212-6C43-45BB-9078-B86986FA5E3C}" type="presParOf" srcId="{3EA9F449-455F-4BDB-B4FD-FD76E72308B4}" destId="{082C5D78-5D9D-428A-9125-78F7C05821B8}" srcOrd="2" destOrd="0" presId="urn:microsoft.com/office/officeart/2005/8/layout/hierarchy4"/>
    <dgm:cxn modelId="{C8CB17BD-58F6-4812-84CA-4740843BC792}" type="presParOf" srcId="{082C5D78-5D9D-428A-9125-78F7C05821B8}" destId="{871B9BFA-14A6-44E8-82F7-5C796CB68E7A}" srcOrd="0" destOrd="0" presId="urn:microsoft.com/office/officeart/2005/8/layout/hierarchy4"/>
    <dgm:cxn modelId="{A66E81AF-8784-4CA3-B19E-7022CF3B8B46}" type="presParOf" srcId="{871B9BFA-14A6-44E8-82F7-5C796CB68E7A}" destId="{55E0F41C-70D1-4838-B134-F158644A480E}" srcOrd="0" destOrd="0" presId="urn:microsoft.com/office/officeart/2005/8/layout/hierarchy4"/>
    <dgm:cxn modelId="{C4891716-EF8C-46EE-81D3-15868F00D1D3}" type="presParOf" srcId="{871B9BFA-14A6-44E8-82F7-5C796CB68E7A}" destId="{396EFC4A-2305-4030-A701-7D25808EEFD8}" srcOrd="1" destOrd="0" presId="urn:microsoft.com/office/officeart/2005/8/layout/hierarchy4"/>
    <dgm:cxn modelId="{729F15C3-E98C-4835-BCBA-077B8AC74B57}" type="presParOf" srcId="{871B9BFA-14A6-44E8-82F7-5C796CB68E7A}" destId="{11B31ACF-B008-4D3F-8EE1-61AC0FBD26DF}" srcOrd="2" destOrd="0" presId="urn:microsoft.com/office/officeart/2005/8/layout/hierarchy4"/>
    <dgm:cxn modelId="{00B183E7-04DA-4499-9F5D-C06FAFF71149}" type="presParOf" srcId="{11B31ACF-B008-4D3F-8EE1-61AC0FBD26DF}" destId="{73B04A74-F5F2-4528-91DC-481F2A11650E}" srcOrd="0" destOrd="0" presId="urn:microsoft.com/office/officeart/2005/8/layout/hierarchy4"/>
    <dgm:cxn modelId="{D029F4B7-EBCC-4B84-ACA4-10ABC3AA49E4}" type="presParOf" srcId="{73B04A74-F5F2-4528-91DC-481F2A11650E}" destId="{95956645-6E24-4C5B-BEDA-1EAAE3115309}" srcOrd="0" destOrd="0" presId="urn:microsoft.com/office/officeart/2005/8/layout/hierarchy4"/>
    <dgm:cxn modelId="{4684DA6B-6CA9-4476-A169-D319DAFFC339}" type="presParOf" srcId="{73B04A74-F5F2-4528-91DC-481F2A11650E}" destId="{69A374F0-D6B0-4CED-8BB1-66C6467685C4}" srcOrd="1" destOrd="0" presId="urn:microsoft.com/office/officeart/2005/8/layout/hierarchy4"/>
    <dgm:cxn modelId="{2B498632-56B7-46DC-BAC0-A5C4E4E09918}" type="presParOf" srcId="{207F0F9A-31AD-4F37-9224-E926B031B289}" destId="{0C35E22A-79B1-4830-A66E-9ACB2DACBF8D}" srcOrd="1" destOrd="0" presId="urn:microsoft.com/office/officeart/2005/8/layout/hierarchy4"/>
    <dgm:cxn modelId="{DD1B1581-044E-4F0B-8875-477A7E07A681}" type="presParOf" srcId="{207F0F9A-31AD-4F37-9224-E926B031B289}" destId="{3E162D44-5F9F-4E93-8282-F50AB252364B}" srcOrd="2" destOrd="0" presId="urn:microsoft.com/office/officeart/2005/8/layout/hierarchy4"/>
    <dgm:cxn modelId="{6D3F6A2A-956D-445C-A16D-380F6C394F35}" type="presParOf" srcId="{3E162D44-5F9F-4E93-8282-F50AB252364B}" destId="{51ABE7AE-1467-4C42-96EE-47575CC39313}" srcOrd="0" destOrd="0" presId="urn:microsoft.com/office/officeart/2005/8/layout/hierarchy4"/>
    <dgm:cxn modelId="{928678DD-4720-4AC8-AAB5-C2BC624B8837}" type="presParOf" srcId="{3E162D44-5F9F-4E93-8282-F50AB252364B}" destId="{42AE1002-8CDB-47CB-8C98-FAB5E89CF187}" srcOrd="1" destOrd="0" presId="urn:microsoft.com/office/officeart/2005/8/layout/hierarchy4"/>
    <dgm:cxn modelId="{E0C9086E-0FAE-4825-8DFE-AF6CE724CE22}" type="presParOf" srcId="{3E162D44-5F9F-4E93-8282-F50AB252364B}" destId="{095AEC47-4D79-4A2C-992A-2C74C38C1ECE}" srcOrd="2" destOrd="0" presId="urn:microsoft.com/office/officeart/2005/8/layout/hierarchy4"/>
    <dgm:cxn modelId="{60BA68A5-14AE-427B-BF67-4C7353F99951}" type="presParOf" srcId="{095AEC47-4D79-4A2C-992A-2C74C38C1ECE}" destId="{6FA0777C-51ED-4C12-B5CE-1D821515998B}" srcOrd="0" destOrd="0" presId="urn:microsoft.com/office/officeart/2005/8/layout/hierarchy4"/>
    <dgm:cxn modelId="{EAFFAD20-BD9B-4E19-9342-A718209C17CD}" type="presParOf" srcId="{6FA0777C-51ED-4C12-B5CE-1D821515998B}" destId="{E847D18F-D06C-4E98-9B35-AD4153793751}" srcOrd="0" destOrd="0" presId="urn:microsoft.com/office/officeart/2005/8/layout/hierarchy4"/>
    <dgm:cxn modelId="{CE9CEEF4-FD9B-47F3-AD99-26F45C84A042}" type="presParOf" srcId="{6FA0777C-51ED-4C12-B5CE-1D821515998B}" destId="{B8F5A0A7-F5B4-4DD1-823F-0AFCA3E79246}" srcOrd="1" destOrd="0" presId="urn:microsoft.com/office/officeart/2005/8/layout/hierarchy4"/>
    <dgm:cxn modelId="{B9E4243C-0A05-45EA-A1E7-B22817A1C86F}" type="presParOf" srcId="{6FA0777C-51ED-4C12-B5CE-1D821515998B}" destId="{B7DF77E1-72EE-48EE-BFDD-D4BA452300CC}" srcOrd="2" destOrd="0" presId="urn:microsoft.com/office/officeart/2005/8/layout/hierarchy4"/>
    <dgm:cxn modelId="{843CB469-0F0C-4815-A30A-E5B4049B319E}" type="presParOf" srcId="{B7DF77E1-72EE-48EE-BFDD-D4BA452300CC}" destId="{F75E6F40-DD26-4CE9-97D5-0D57499E32ED}" srcOrd="0" destOrd="0" presId="urn:microsoft.com/office/officeart/2005/8/layout/hierarchy4"/>
    <dgm:cxn modelId="{DFCAB421-9C1C-4395-A933-E84591103792}" type="presParOf" srcId="{F75E6F40-DD26-4CE9-97D5-0D57499E32ED}" destId="{C0F526D3-6977-48A7-BAB2-FDF19F54AE41}" srcOrd="0" destOrd="0" presId="urn:microsoft.com/office/officeart/2005/8/layout/hierarchy4"/>
    <dgm:cxn modelId="{DCF232A9-4D0A-4608-A03B-A74DAC1B9610}" type="presParOf" srcId="{F75E6F40-DD26-4CE9-97D5-0D57499E32ED}" destId="{3CE22579-A989-4A84-9F7C-39E2A1035EBC}" srcOrd="1" destOrd="0" presId="urn:microsoft.com/office/officeart/2005/8/layout/hierarchy4"/>
    <dgm:cxn modelId="{F783D84F-2FF8-47B5-B022-4A816C1B71D1}" type="presParOf" srcId="{095AEC47-4D79-4A2C-992A-2C74C38C1ECE}" destId="{52D52854-CC07-42A7-9B0F-F251B3B02A44}" srcOrd="1" destOrd="0" presId="urn:microsoft.com/office/officeart/2005/8/layout/hierarchy4"/>
    <dgm:cxn modelId="{BF4F9B5B-74F4-4269-B0A8-D839B2E196DE}" type="presParOf" srcId="{095AEC47-4D79-4A2C-992A-2C74C38C1ECE}" destId="{EA6432C9-B07F-40C6-A07F-8EC5C7B90A9A}" srcOrd="2" destOrd="0" presId="urn:microsoft.com/office/officeart/2005/8/layout/hierarchy4"/>
    <dgm:cxn modelId="{2A0F093D-735A-4AE8-8487-49A985901DB7}" type="presParOf" srcId="{EA6432C9-B07F-40C6-A07F-8EC5C7B90A9A}" destId="{5FEBA527-E5A9-4DC6-AEED-D011DDB9A925}" srcOrd="0" destOrd="0" presId="urn:microsoft.com/office/officeart/2005/8/layout/hierarchy4"/>
    <dgm:cxn modelId="{B39D72A4-5423-42B9-AAF7-4C8CFDAE8E7B}" type="presParOf" srcId="{EA6432C9-B07F-40C6-A07F-8EC5C7B90A9A}" destId="{E94408AA-8E06-464E-B656-8FC49E7DD073}" srcOrd="1" destOrd="0" presId="urn:microsoft.com/office/officeart/2005/8/layout/hierarchy4"/>
    <dgm:cxn modelId="{8B499BE4-C1FE-4D54-9B0F-80C1CCF826C1}" type="presParOf" srcId="{EA6432C9-B07F-40C6-A07F-8EC5C7B90A9A}" destId="{9847FF6E-9814-421E-9889-8B1A7883CCDC}" srcOrd="2" destOrd="0" presId="urn:microsoft.com/office/officeart/2005/8/layout/hierarchy4"/>
    <dgm:cxn modelId="{68E6B9E5-2EEC-409E-BACA-87FFFCEBC7C9}" type="presParOf" srcId="{9847FF6E-9814-421E-9889-8B1A7883CCDC}" destId="{DB27C78B-73AE-40AA-BE9F-DD3C8AB71DFD}" srcOrd="0" destOrd="0" presId="urn:microsoft.com/office/officeart/2005/8/layout/hierarchy4"/>
    <dgm:cxn modelId="{B0089187-DA64-4593-92B2-7B15C59C3127}" type="presParOf" srcId="{DB27C78B-73AE-40AA-BE9F-DD3C8AB71DFD}" destId="{FCE20B13-FAA5-4A15-820F-860D1F1F85B2}" srcOrd="0" destOrd="0" presId="urn:microsoft.com/office/officeart/2005/8/layout/hierarchy4"/>
    <dgm:cxn modelId="{6198029F-88EF-46E2-BCE6-27B3C259A11B}" type="presParOf" srcId="{DB27C78B-73AE-40AA-BE9F-DD3C8AB71DFD}" destId="{DF5A3AD5-F9E3-4956-A33B-E15D4BE0CDFA}" srcOrd="1" destOrd="0" presId="urn:microsoft.com/office/officeart/2005/8/layout/hierarchy4"/>
    <dgm:cxn modelId="{A69E7BFF-C1BB-4E5E-8E64-59172F7FCABB}" type="presParOf" srcId="{095AEC47-4D79-4A2C-992A-2C74C38C1ECE}" destId="{4263D0BF-99CD-481B-9D80-7AF07DBD9478}" srcOrd="3" destOrd="0" presId="urn:microsoft.com/office/officeart/2005/8/layout/hierarchy4"/>
    <dgm:cxn modelId="{465EB6C5-15C0-492D-8494-E3E707D7A929}" type="presParOf" srcId="{095AEC47-4D79-4A2C-992A-2C74C38C1ECE}" destId="{C0DC8F12-7461-4EDA-A3E8-BCBADEF9AF0E}" srcOrd="4" destOrd="0" presId="urn:microsoft.com/office/officeart/2005/8/layout/hierarchy4"/>
    <dgm:cxn modelId="{7F2B3C8E-8563-4C7E-82ED-2CAEDE40611C}" type="presParOf" srcId="{C0DC8F12-7461-4EDA-A3E8-BCBADEF9AF0E}" destId="{8141C4E7-1B01-4E33-90C8-A507E97BC86D}" srcOrd="0" destOrd="0" presId="urn:microsoft.com/office/officeart/2005/8/layout/hierarchy4"/>
    <dgm:cxn modelId="{B256501C-5FEB-47BE-9A13-8671D91268E0}" type="presParOf" srcId="{C0DC8F12-7461-4EDA-A3E8-BCBADEF9AF0E}" destId="{C41277C4-C39A-4E16-937B-89364B5B9031}" srcOrd="1" destOrd="0" presId="urn:microsoft.com/office/officeart/2005/8/layout/hierarchy4"/>
    <dgm:cxn modelId="{E4F58B0E-2CBD-4408-8979-F3F99C2832E6}" type="presParOf" srcId="{C0DC8F12-7461-4EDA-A3E8-BCBADEF9AF0E}" destId="{7725C82F-4BDD-4625-9D78-58E1C425F414}" srcOrd="2" destOrd="0" presId="urn:microsoft.com/office/officeart/2005/8/layout/hierarchy4"/>
    <dgm:cxn modelId="{F9C81FCA-3A68-4060-9BC1-DEE3D9413E89}" type="presParOf" srcId="{7725C82F-4BDD-4625-9D78-58E1C425F414}" destId="{B1DADB31-F455-40B8-A970-5B438E25BD8B}" srcOrd="0" destOrd="0" presId="urn:microsoft.com/office/officeart/2005/8/layout/hierarchy4"/>
    <dgm:cxn modelId="{30A89667-4C2B-409E-ACA9-6AE30EBDC9AC}" type="presParOf" srcId="{B1DADB31-F455-40B8-A970-5B438E25BD8B}" destId="{86F52F06-37AC-4468-987D-017DA86B91F6}" srcOrd="0" destOrd="0" presId="urn:microsoft.com/office/officeart/2005/8/layout/hierarchy4"/>
    <dgm:cxn modelId="{E363E8DE-E418-4E1D-A6D0-1A8F0A034CE5}" type="presParOf" srcId="{B1DADB31-F455-40B8-A970-5B438E25BD8B}" destId="{1F17DC00-84B2-456D-80C7-596CF058E7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0E70-13D9-4A5C-BE4D-0682959C245A}">
      <dsp:nvSpPr>
        <dsp:cNvPr id="0" name=""/>
        <dsp:cNvSpPr/>
      </dsp:nvSpPr>
      <dsp:spPr>
        <a:xfrm>
          <a:off x="7031" y="2083"/>
          <a:ext cx="3549488" cy="1604275"/>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b="1" kern="1200" dirty="0">
              <a:solidFill>
                <a:schemeClr val="tx1"/>
              </a:solidFill>
              <a:latin typeface="Raleway" pitchFamily="2" charset="-18"/>
            </a:rPr>
            <a:t>Zásadním informačním zdrojem zůstává internet a aktivita potenciálního zájemce</a:t>
          </a:r>
          <a:r>
            <a:rPr lang="cs-CZ" sz="1600" kern="1200" dirty="0">
              <a:solidFill>
                <a:schemeClr val="tx1"/>
              </a:solidFill>
              <a:latin typeface="Raleway" pitchFamily="2" charset="-18"/>
            </a:rPr>
            <a:t>, protože LEAD sám </a:t>
          </a:r>
          <a:r>
            <a:rPr lang="cs-CZ" sz="1600" u="sng" kern="1200" dirty="0">
              <a:solidFill>
                <a:schemeClr val="tx1"/>
              </a:solidFill>
              <a:latin typeface="Raleway" pitchFamily="2" charset="-18"/>
            </a:rPr>
            <a:t>aktivně vyhledává </a:t>
          </a:r>
          <a:r>
            <a:rPr lang="cs-CZ" sz="1600" kern="1200" dirty="0">
              <a:solidFill>
                <a:schemeClr val="tx1"/>
              </a:solidFill>
              <a:latin typeface="Raleway" pitchFamily="2" charset="-18"/>
            </a:rPr>
            <a:t>nové informace o projektech na bydlení – trend z roku 2020 se stále drží </a:t>
          </a:r>
        </a:p>
      </dsp:txBody>
      <dsp:txXfrm>
        <a:off x="54019" y="49071"/>
        <a:ext cx="3455512" cy="1510299"/>
      </dsp:txXfrm>
    </dsp:sp>
    <dsp:sp modelId="{55E0F41C-70D1-4838-B134-F158644A480E}">
      <dsp:nvSpPr>
        <dsp:cNvPr id="0" name=""/>
        <dsp:cNvSpPr/>
      </dsp:nvSpPr>
      <dsp:spPr>
        <a:xfrm>
          <a:off x="7031" y="1805446"/>
          <a:ext cx="3549488" cy="1604275"/>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i="0" kern="1200" dirty="0">
              <a:solidFill>
                <a:schemeClr val="tx1"/>
              </a:solidFill>
              <a:latin typeface="Raleway" pitchFamily="2" charset="-18"/>
            </a:rPr>
            <a:t>Pro výběr bytu je deklaratorně zásadní LOKALITA + PROSTŘEDÍ, potom </a:t>
          </a:r>
          <a:r>
            <a:rPr lang="cs-CZ" sz="2000" b="1" i="0" u="sng" kern="1200" dirty="0">
              <a:solidFill>
                <a:schemeClr val="tx1"/>
              </a:solidFill>
              <a:latin typeface="Raleway" pitchFamily="2" charset="-18"/>
            </a:rPr>
            <a:t>dispozice a cena  </a:t>
          </a:r>
          <a:endParaRPr lang="cs-CZ" sz="2000" b="1" u="sng" kern="1200" dirty="0">
            <a:solidFill>
              <a:schemeClr val="tx1"/>
            </a:solidFill>
            <a:latin typeface="Raleway" pitchFamily="2" charset="-18"/>
          </a:endParaRPr>
        </a:p>
      </dsp:txBody>
      <dsp:txXfrm>
        <a:off x="54019" y="1852434"/>
        <a:ext cx="3455512" cy="1510299"/>
      </dsp:txXfrm>
    </dsp:sp>
    <dsp:sp modelId="{95956645-6E24-4C5B-BEDA-1EAAE3115309}">
      <dsp:nvSpPr>
        <dsp:cNvPr id="0" name=""/>
        <dsp:cNvSpPr/>
      </dsp:nvSpPr>
      <dsp:spPr>
        <a:xfrm>
          <a:off x="7031" y="3608809"/>
          <a:ext cx="3549488" cy="1604275"/>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latin typeface="Raleway" pitchFamily="2" charset="-18"/>
            </a:rPr>
            <a:t>TŘETINA leadů nemá žádné srovnání </a:t>
          </a:r>
          <a:br>
            <a:rPr lang="cs-CZ" sz="2000" b="1" kern="1200" dirty="0">
              <a:solidFill>
                <a:schemeClr val="tx1"/>
              </a:solidFill>
              <a:latin typeface="Raleway" pitchFamily="2" charset="-18"/>
            </a:rPr>
          </a:br>
          <a:r>
            <a:rPr lang="cs-CZ" sz="2000" b="1" kern="1200" dirty="0">
              <a:solidFill>
                <a:schemeClr val="tx1"/>
              </a:solidFill>
              <a:latin typeface="Raleway" pitchFamily="2" charset="-18"/>
            </a:rPr>
            <a:t>s konkurencí nebo o něm nechce mluvit</a:t>
          </a:r>
        </a:p>
      </dsp:txBody>
      <dsp:txXfrm>
        <a:off x="54019" y="3655797"/>
        <a:ext cx="3455512" cy="1510299"/>
      </dsp:txXfrm>
    </dsp:sp>
    <dsp:sp modelId="{51ABE7AE-1467-4C42-96EE-47575CC39313}">
      <dsp:nvSpPr>
        <dsp:cNvPr id="0" name=""/>
        <dsp:cNvSpPr/>
      </dsp:nvSpPr>
      <dsp:spPr>
        <a:xfrm>
          <a:off x="4152834" y="2083"/>
          <a:ext cx="7397134" cy="1604275"/>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cs-CZ" sz="2800" b="1" kern="1200" dirty="0">
              <a:solidFill>
                <a:schemeClr val="bg2"/>
              </a:solidFill>
              <a:latin typeface="Raleway" pitchFamily="2" charset="-18"/>
            </a:rPr>
            <a:t>Drtivá většina Leadů hodnotí JRD velmi pozitivně – </a:t>
          </a:r>
          <a:r>
            <a:rPr lang="cs-CZ" sz="4000" b="1" kern="1200" dirty="0">
              <a:solidFill>
                <a:schemeClr val="bg2"/>
              </a:solidFill>
              <a:latin typeface="Raleway" pitchFamily="2" charset="-18"/>
            </a:rPr>
            <a:t>98 % </a:t>
          </a:r>
          <a:endParaRPr lang="cs-CZ" sz="2800" kern="1200" dirty="0">
            <a:solidFill>
              <a:schemeClr val="bg2"/>
            </a:solidFill>
            <a:latin typeface="Raleway" pitchFamily="2" charset="-18"/>
          </a:endParaRPr>
        </a:p>
      </dsp:txBody>
      <dsp:txXfrm>
        <a:off x="4199822" y="49071"/>
        <a:ext cx="7303158" cy="1510299"/>
      </dsp:txXfrm>
    </dsp:sp>
    <dsp:sp modelId="{E847D18F-D06C-4E98-9B35-AD4153793751}">
      <dsp:nvSpPr>
        <dsp:cNvPr id="0" name=""/>
        <dsp:cNvSpPr/>
      </dsp:nvSpPr>
      <dsp:spPr>
        <a:xfrm>
          <a:off x="4152834" y="1805446"/>
          <a:ext cx="3549488" cy="1604275"/>
        </a:xfrm>
        <a:prstGeom prst="roundRect">
          <a:avLst>
            <a:gd name="adj" fmla="val 10000"/>
          </a:avLst>
        </a:prstGeom>
        <a:solidFill>
          <a:schemeClr val="bg2"/>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chemeClr val="tx1"/>
              </a:solidFill>
              <a:latin typeface="Raleway" pitchFamily="2" charset="-18"/>
            </a:rPr>
            <a:t>NPS + 88</a:t>
          </a:r>
        </a:p>
      </dsp:txBody>
      <dsp:txXfrm>
        <a:off x="4199822" y="1852434"/>
        <a:ext cx="3455512" cy="1510299"/>
      </dsp:txXfrm>
    </dsp:sp>
    <dsp:sp modelId="{35D522EF-D826-48FE-9F61-CA2E4C7508E4}">
      <dsp:nvSpPr>
        <dsp:cNvPr id="0" name=""/>
        <dsp:cNvSpPr/>
      </dsp:nvSpPr>
      <dsp:spPr>
        <a:xfrm>
          <a:off x="4152834" y="3608809"/>
          <a:ext cx="3549488" cy="1604275"/>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i="0" kern="1200" dirty="0">
              <a:solidFill>
                <a:schemeClr val="tx1"/>
              </a:solidFill>
              <a:latin typeface="Raleway" pitchFamily="2" charset="-18"/>
            </a:rPr>
            <a:t>TŘETINA si myslí, že JRD je lepší než konkurence</a:t>
          </a:r>
          <a:endParaRPr lang="cs-CZ" sz="2000" b="1" kern="1200" dirty="0">
            <a:solidFill>
              <a:schemeClr val="tx1"/>
            </a:solidFill>
            <a:latin typeface="Raleway" pitchFamily="2" charset="-18"/>
          </a:endParaRPr>
        </a:p>
      </dsp:txBody>
      <dsp:txXfrm>
        <a:off x="4199822" y="3655797"/>
        <a:ext cx="3455512" cy="1510299"/>
      </dsp:txXfrm>
    </dsp:sp>
    <dsp:sp modelId="{1318EEEA-A578-4902-BA07-6093E3D82CA4}">
      <dsp:nvSpPr>
        <dsp:cNvPr id="0" name=""/>
        <dsp:cNvSpPr/>
      </dsp:nvSpPr>
      <dsp:spPr>
        <a:xfrm>
          <a:off x="8000479" y="1805446"/>
          <a:ext cx="3549488" cy="1604275"/>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kern="1200" dirty="0">
              <a:solidFill>
                <a:schemeClr val="tx1"/>
              </a:solidFill>
              <a:latin typeface="Raleway" pitchFamily="2" charset="-18"/>
            </a:rPr>
            <a:t>Profesionalita makléře </a:t>
          </a:r>
          <a:br>
            <a:rPr lang="cs-CZ" sz="3200" b="1" kern="1200" dirty="0">
              <a:solidFill>
                <a:schemeClr val="tx1"/>
              </a:solidFill>
              <a:latin typeface="Raleway" pitchFamily="2" charset="-18"/>
            </a:rPr>
          </a:br>
          <a:r>
            <a:rPr lang="cs-CZ" sz="4000" b="1" kern="1200" dirty="0">
              <a:solidFill>
                <a:schemeClr val="tx1"/>
              </a:solidFill>
              <a:latin typeface="Raleway" pitchFamily="2" charset="-18"/>
            </a:rPr>
            <a:t>98 %</a:t>
          </a:r>
          <a:endParaRPr lang="cs-CZ" sz="1600" b="1" kern="1200" dirty="0">
            <a:solidFill>
              <a:schemeClr val="tx1"/>
            </a:solidFill>
            <a:latin typeface="Raleway" pitchFamily="2" charset="-18"/>
          </a:endParaRPr>
        </a:p>
      </dsp:txBody>
      <dsp:txXfrm>
        <a:off x="8047467" y="1852434"/>
        <a:ext cx="3455512" cy="1510299"/>
      </dsp:txXfrm>
    </dsp:sp>
    <dsp:sp modelId="{86F52F06-37AC-4468-987D-017DA86B91F6}">
      <dsp:nvSpPr>
        <dsp:cNvPr id="0" name=""/>
        <dsp:cNvSpPr/>
      </dsp:nvSpPr>
      <dsp:spPr>
        <a:xfrm>
          <a:off x="8000479" y="3608809"/>
          <a:ext cx="3549488" cy="1604275"/>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pl-PL" sz="1200" b="1" i="0" kern="1200" dirty="0">
              <a:solidFill>
                <a:schemeClr val="tx1"/>
              </a:solidFill>
              <a:latin typeface="Raleway" pitchFamily="2" charset="-18"/>
            </a:rPr>
            <a:t>                               </a:t>
          </a:r>
          <a:r>
            <a:rPr lang="pl-PL" sz="1600" b="1" i="0" kern="1200" dirty="0">
              <a:solidFill>
                <a:schemeClr val="tx1"/>
              </a:solidFill>
              <a:latin typeface="Raleway" pitchFamily="2" charset="-18"/>
            </a:rPr>
            <a:t>deklaruje, že jim </a:t>
          </a:r>
          <a:br>
            <a:rPr lang="pl-PL" sz="1600" b="1" i="0" kern="1200" dirty="0">
              <a:solidFill>
                <a:schemeClr val="tx1"/>
              </a:solidFill>
              <a:latin typeface="Raleway" pitchFamily="2" charset="-18"/>
            </a:rPr>
          </a:br>
          <a:r>
            <a:rPr lang="pl-PL" sz="1600" b="1" i="0" kern="1200" dirty="0">
              <a:solidFill>
                <a:schemeClr val="tx1"/>
              </a:solidFill>
              <a:latin typeface="Raleway" pitchFamily="2" charset="-18"/>
            </a:rPr>
            <a:t>byly představeny </a:t>
          </a:r>
          <a:br>
            <a:rPr lang="pl-PL" sz="1600" b="1" i="0" kern="1200" dirty="0">
              <a:solidFill>
                <a:schemeClr val="tx1"/>
              </a:solidFill>
              <a:latin typeface="Raleway" pitchFamily="2" charset="-18"/>
            </a:rPr>
          </a:br>
          <a:r>
            <a:rPr lang="pl-PL" sz="1600" b="1" i="0" kern="1200" dirty="0">
              <a:solidFill>
                <a:schemeClr val="tx1"/>
              </a:solidFill>
              <a:latin typeface="Raleway" pitchFamily="2" charset="-18"/>
            </a:rPr>
            <a:t>výhody zdravého </a:t>
          </a:r>
          <a:br>
            <a:rPr lang="pl-PL" sz="1600" b="1" i="0" kern="1200" dirty="0">
              <a:solidFill>
                <a:schemeClr val="tx1"/>
              </a:solidFill>
              <a:latin typeface="Raleway" pitchFamily="2" charset="-18"/>
            </a:rPr>
          </a:br>
          <a:r>
            <a:rPr lang="pl-PL" sz="1600" b="1" i="0" kern="1200" dirty="0">
              <a:solidFill>
                <a:schemeClr val="tx1"/>
              </a:solidFill>
              <a:latin typeface="Raleway" pitchFamily="2" charset="-18"/>
            </a:rPr>
            <a:t>bydlení, ale zdravé</a:t>
          </a:r>
          <a:br>
            <a:rPr lang="pl-PL" sz="1600" b="1" i="0" kern="1200" dirty="0">
              <a:solidFill>
                <a:schemeClr val="tx1"/>
              </a:solidFill>
              <a:latin typeface="Raleway" pitchFamily="2" charset="-18"/>
            </a:rPr>
          </a:br>
          <a:r>
            <a:rPr lang="pl-PL" sz="1600" b="1" i="0" kern="1200" dirty="0">
              <a:solidFill>
                <a:schemeClr val="tx1"/>
              </a:solidFill>
              <a:latin typeface="Raleway" pitchFamily="2" charset="-18"/>
            </a:rPr>
            <a:t>vnitřní bydlení je důležité podle </a:t>
          </a:r>
          <a:br>
            <a:rPr lang="pl-PL" sz="1600" b="1" i="0" kern="1200" dirty="0">
              <a:solidFill>
                <a:schemeClr val="tx1"/>
              </a:solidFill>
              <a:latin typeface="Raleway" pitchFamily="2" charset="-18"/>
            </a:rPr>
          </a:br>
          <a:r>
            <a:rPr lang="pl-PL" sz="1600" b="1" i="0" kern="1200" dirty="0">
              <a:solidFill>
                <a:schemeClr val="tx1"/>
              </a:solidFill>
              <a:latin typeface="Raleway" pitchFamily="2" charset="-18"/>
            </a:rPr>
            <a:t>18 % leadů</a:t>
          </a:r>
          <a:endParaRPr lang="cs-CZ" sz="1200" b="1" kern="1200" dirty="0">
            <a:solidFill>
              <a:schemeClr val="tx1"/>
            </a:solidFill>
            <a:latin typeface="Raleway" pitchFamily="2" charset="-18"/>
          </a:endParaRPr>
        </a:p>
      </dsp:txBody>
      <dsp:txXfrm>
        <a:off x="8047467" y="3655797"/>
        <a:ext cx="3455512" cy="1510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0E70-13D9-4A5C-BE4D-0682959C245A}">
      <dsp:nvSpPr>
        <dsp:cNvPr id="0" name=""/>
        <dsp:cNvSpPr/>
      </dsp:nvSpPr>
      <dsp:spPr>
        <a:xfrm>
          <a:off x="4200" y="96"/>
          <a:ext cx="11371979" cy="2457342"/>
        </a:xfrm>
        <a:prstGeom prst="roundRect">
          <a:avLst>
            <a:gd name="adj" fmla="val 10000"/>
          </a:avLst>
        </a:prstGeom>
        <a:solidFill>
          <a:schemeClr val="bg2"/>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chemeClr val="tx1"/>
              </a:solidFill>
              <a:latin typeface="+mn-lt"/>
            </a:rPr>
            <a:t>Velká část odcházejících neřekne důvody </a:t>
          </a:r>
          <a:br>
            <a:rPr lang="cs-CZ" sz="3600" b="1" kern="1200" dirty="0">
              <a:solidFill>
                <a:schemeClr val="tx1"/>
              </a:solidFill>
              <a:latin typeface="+mn-lt"/>
            </a:rPr>
          </a:br>
          <a:r>
            <a:rPr lang="cs-CZ" sz="3600" b="1" kern="1200" dirty="0">
              <a:solidFill>
                <a:schemeClr val="tx1"/>
              </a:solidFill>
              <a:latin typeface="+mn-lt"/>
            </a:rPr>
            <a:t>svého odchodu – přemýšlet o možnostech, </a:t>
          </a:r>
          <a:br>
            <a:rPr lang="cs-CZ" sz="3600" b="1" kern="1200" dirty="0">
              <a:solidFill>
                <a:schemeClr val="tx1"/>
              </a:solidFill>
              <a:latin typeface="+mn-lt"/>
            </a:rPr>
          </a:br>
          <a:r>
            <a:rPr lang="cs-CZ" sz="3600" b="1" kern="1200" dirty="0">
              <a:solidFill>
                <a:schemeClr val="tx1"/>
              </a:solidFill>
              <a:latin typeface="+mn-lt"/>
            </a:rPr>
            <a:t>jak je zjišťovat</a:t>
          </a:r>
        </a:p>
      </dsp:txBody>
      <dsp:txXfrm>
        <a:off x="76173" y="72069"/>
        <a:ext cx="11228033" cy="2313396"/>
      </dsp:txXfrm>
    </dsp:sp>
    <dsp:sp modelId="{0829C757-A216-4362-B7F5-C65E7C60C02A}">
      <dsp:nvSpPr>
        <dsp:cNvPr id="0" name=""/>
        <dsp:cNvSpPr/>
      </dsp:nvSpPr>
      <dsp:spPr>
        <a:xfrm>
          <a:off x="4200" y="2757729"/>
          <a:ext cx="5456803" cy="2457342"/>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b="1" kern="1200" dirty="0">
              <a:solidFill>
                <a:schemeClr val="bg2"/>
              </a:solidFill>
              <a:latin typeface="+mn-lt"/>
            </a:rPr>
            <a:t>Zásadní jsou 3 projekty: Císařská vinice, Rezidence Bella Vista, </a:t>
          </a:r>
          <a:r>
            <a:rPr lang="cs-CZ" sz="3200" b="1" kern="1200" dirty="0" err="1">
              <a:solidFill>
                <a:schemeClr val="bg2"/>
              </a:solidFill>
              <a:latin typeface="+mn-lt"/>
            </a:rPr>
            <a:t>Vital</a:t>
          </a:r>
          <a:r>
            <a:rPr lang="cs-CZ" sz="3200" b="1" kern="1200" dirty="0">
              <a:solidFill>
                <a:schemeClr val="bg2"/>
              </a:solidFill>
              <a:latin typeface="+mn-lt"/>
            </a:rPr>
            <a:t> Kamýk</a:t>
          </a:r>
        </a:p>
      </dsp:txBody>
      <dsp:txXfrm>
        <a:off x="76173" y="2829702"/>
        <a:ext cx="5312857" cy="2313396"/>
      </dsp:txXfrm>
    </dsp:sp>
    <dsp:sp modelId="{20D629C8-54BB-414A-9D85-2544429098A4}">
      <dsp:nvSpPr>
        <dsp:cNvPr id="0" name=""/>
        <dsp:cNvSpPr/>
      </dsp:nvSpPr>
      <dsp:spPr>
        <a:xfrm>
          <a:off x="5919376" y="2757729"/>
          <a:ext cx="5456803" cy="2457342"/>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chemeClr val="bg2"/>
              </a:solidFill>
              <a:latin typeface="+mn-lt"/>
            </a:rPr>
            <a:t>Zásadní důvody: dispozice bytů, nevyhovující nabídka </a:t>
          </a:r>
          <a:br>
            <a:rPr lang="cs-CZ" sz="3600" b="1" kern="1200" dirty="0">
              <a:solidFill>
                <a:schemeClr val="bg2"/>
              </a:solidFill>
              <a:latin typeface="+mn-lt"/>
            </a:rPr>
          </a:br>
          <a:r>
            <a:rPr lang="cs-CZ" sz="3600" b="1" kern="1200" dirty="0">
              <a:solidFill>
                <a:schemeClr val="bg2"/>
              </a:solidFill>
              <a:latin typeface="+mn-lt"/>
            </a:rPr>
            <a:t>a cena </a:t>
          </a:r>
        </a:p>
      </dsp:txBody>
      <dsp:txXfrm>
        <a:off x="5991349" y="2829702"/>
        <a:ext cx="5312857" cy="2313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0E70-13D9-4A5C-BE4D-0682959C245A}">
      <dsp:nvSpPr>
        <dsp:cNvPr id="0" name=""/>
        <dsp:cNvSpPr/>
      </dsp:nvSpPr>
      <dsp:spPr>
        <a:xfrm>
          <a:off x="3905" y="1345"/>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chemeClr val="tx1"/>
            </a:solidFill>
            <a:latin typeface="Raleway" pitchFamily="2" charset="-18"/>
          </a:endParaRPr>
        </a:p>
        <a:p>
          <a:pPr marL="0" lvl="0" indent="0" algn="ctr" defTabSz="622300">
            <a:lnSpc>
              <a:spcPct val="90000"/>
            </a:lnSpc>
            <a:spcBef>
              <a:spcPct val="0"/>
            </a:spcBef>
            <a:spcAft>
              <a:spcPct val="35000"/>
            </a:spcAft>
            <a:buNone/>
          </a:pPr>
          <a:endParaRPr lang="cs-CZ" sz="1400" kern="1200" dirty="0">
            <a:solidFill>
              <a:schemeClr val="tx1"/>
            </a:solidFill>
            <a:latin typeface="Raleway" pitchFamily="2" charset="-18"/>
          </a:endParaRPr>
        </a:p>
        <a:p>
          <a:pPr marL="0" lvl="0" indent="0" algn="ctr" defTabSz="622300">
            <a:lnSpc>
              <a:spcPct val="90000"/>
            </a:lnSpc>
            <a:spcBef>
              <a:spcPct val="0"/>
            </a:spcBef>
            <a:spcAft>
              <a:spcPct val="35000"/>
            </a:spcAft>
            <a:buNone/>
          </a:pPr>
          <a:r>
            <a:rPr lang="cs-CZ" sz="1800" b="1" kern="1200" dirty="0">
              <a:solidFill>
                <a:schemeClr val="tx1"/>
              </a:solidFill>
              <a:latin typeface="Raleway" pitchFamily="2" charset="-18"/>
            </a:rPr>
            <a:t>bydlí osobně nebo </a:t>
          </a:r>
          <a:br>
            <a:rPr lang="cs-CZ" sz="1800" b="1" kern="1200" dirty="0">
              <a:solidFill>
                <a:schemeClr val="tx1"/>
              </a:solidFill>
              <a:latin typeface="Raleway" pitchFamily="2" charset="-18"/>
            </a:rPr>
          </a:br>
          <a:r>
            <a:rPr lang="cs-CZ" sz="1800" b="1" kern="1200" dirty="0">
              <a:solidFill>
                <a:schemeClr val="tx1"/>
              </a:solidFill>
              <a:latin typeface="Raleway" pitchFamily="2" charset="-18"/>
            </a:rPr>
            <a:t>s rodinou</a:t>
          </a:r>
        </a:p>
      </dsp:txBody>
      <dsp:txXfrm>
        <a:off x="50967" y="48407"/>
        <a:ext cx="2524015" cy="1512698"/>
      </dsp:txXfrm>
    </dsp:sp>
    <dsp:sp modelId="{55E0F41C-70D1-4838-B134-F158644A480E}">
      <dsp:nvSpPr>
        <dsp:cNvPr id="0" name=""/>
        <dsp:cNvSpPr/>
      </dsp:nvSpPr>
      <dsp:spPr>
        <a:xfrm>
          <a:off x="0" y="1852753"/>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b" anchorCtr="0">
          <a:noAutofit/>
        </a:bodyPr>
        <a:lstStyle/>
        <a:p>
          <a:pPr marL="0" lvl="0" indent="0" algn="ctr" defTabSz="622300">
            <a:lnSpc>
              <a:spcPct val="90000"/>
            </a:lnSpc>
            <a:spcBef>
              <a:spcPct val="0"/>
            </a:spcBef>
            <a:spcAft>
              <a:spcPct val="35000"/>
            </a:spcAft>
            <a:buNone/>
          </a:pPr>
          <a:endParaRPr lang="cs-CZ" sz="1400" kern="1200" dirty="0">
            <a:solidFill>
              <a:schemeClr val="tx1"/>
            </a:solidFill>
            <a:latin typeface="Raleway" pitchFamily="2" charset="-18"/>
          </a:endParaRPr>
        </a:p>
        <a:p>
          <a:pPr marL="0" lvl="0" indent="0" algn="ctr" defTabSz="622300">
            <a:lnSpc>
              <a:spcPct val="90000"/>
            </a:lnSpc>
            <a:spcBef>
              <a:spcPct val="0"/>
            </a:spcBef>
            <a:spcAft>
              <a:spcPct val="35000"/>
            </a:spcAft>
            <a:buNone/>
          </a:pPr>
          <a:endParaRPr lang="cs-CZ" sz="1400" kern="1200" dirty="0">
            <a:solidFill>
              <a:schemeClr val="tx1"/>
            </a:solidFill>
            <a:latin typeface="Raleway" pitchFamily="2" charset="-18"/>
          </a:endParaRPr>
        </a:p>
        <a:p>
          <a:pPr marL="0" lvl="0" indent="0" algn="ctr" defTabSz="622300">
            <a:lnSpc>
              <a:spcPct val="90000"/>
            </a:lnSpc>
            <a:spcBef>
              <a:spcPct val="0"/>
            </a:spcBef>
            <a:spcAft>
              <a:spcPct val="35000"/>
            </a:spcAft>
            <a:buNone/>
          </a:pPr>
          <a:r>
            <a:rPr lang="cs-CZ" sz="1600" b="1" kern="1200" dirty="0">
              <a:solidFill>
                <a:schemeClr val="tx1"/>
              </a:solidFill>
              <a:latin typeface="Raleway" pitchFamily="2" charset="-18"/>
            </a:rPr>
            <a:t>myslí, že jejich bydlení má pozitivní vliv na zdraví</a:t>
          </a:r>
        </a:p>
      </dsp:txBody>
      <dsp:txXfrm>
        <a:off x="47062" y="1899815"/>
        <a:ext cx="2524015" cy="1512698"/>
      </dsp:txXfrm>
    </dsp:sp>
    <dsp:sp modelId="{95956645-6E24-4C5B-BEDA-1EAAE3115309}">
      <dsp:nvSpPr>
        <dsp:cNvPr id="0" name=""/>
        <dsp:cNvSpPr/>
      </dsp:nvSpPr>
      <dsp:spPr>
        <a:xfrm>
          <a:off x="3905" y="3607000"/>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b="1" kern="1200" dirty="0">
              <a:solidFill>
                <a:schemeClr val="tx1"/>
              </a:solidFill>
              <a:latin typeface="Raleway" pitchFamily="2" charset="-18"/>
            </a:rPr>
            <a:t>Hlavní důvody pozitivního vlivu na zdraví: </a:t>
          </a:r>
          <a:r>
            <a:rPr lang="cs-CZ" sz="1600" kern="1200" dirty="0">
              <a:solidFill>
                <a:schemeClr val="tx1"/>
              </a:solidFill>
              <a:latin typeface="Raleway" pitchFamily="2" charset="-18"/>
            </a:rPr>
            <a:t>ticho, čerstvý vzduch, zeleň, rekuperace vzduchu, spánek, klid a dobré klima v bytě.</a:t>
          </a:r>
          <a:endParaRPr lang="cs-CZ" sz="1500" kern="1200" dirty="0">
            <a:solidFill>
              <a:schemeClr val="tx1"/>
            </a:solidFill>
            <a:latin typeface="Raleway" pitchFamily="2" charset="-18"/>
          </a:endParaRPr>
        </a:p>
      </dsp:txBody>
      <dsp:txXfrm>
        <a:off x="50967" y="3654062"/>
        <a:ext cx="2524015" cy="1512698"/>
      </dsp:txXfrm>
    </dsp:sp>
    <dsp:sp modelId="{51ABE7AE-1467-4C42-96EE-47575CC39313}">
      <dsp:nvSpPr>
        <dsp:cNvPr id="0" name=""/>
        <dsp:cNvSpPr/>
      </dsp:nvSpPr>
      <dsp:spPr>
        <a:xfrm>
          <a:off x="3061891" y="1345"/>
          <a:ext cx="8294264" cy="1606822"/>
        </a:xfrm>
        <a:prstGeom prst="roundRect">
          <a:avLst>
            <a:gd name="adj" fmla="val 10000"/>
          </a:avLst>
        </a:prstGeom>
        <a:solidFill>
          <a:srgbClr val="1D4423"/>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b="1" kern="1200" dirty="0">
              <a:solidFill>
                <a:schemeClr val="bg1"/>
              </a:solidFill>
              <a:latin typeface="Raleway" pitchFamily="2" charset="-18"/>
            </a:rPr>
            <a:t>Celková spokojenost – </a:t>
          </a:r>
          <a:r>
            <a:rPr lang="cs-CZ" sz="4400" b="1" kern="1200" dirty="0">
              <a:solidFill>
                <a:schemeClr val="bg1"/>
              </a:solidFill>
              <a:latin typeface="Raleway" pitchFamily="2" charset="-18"/>
            </a:rPr>
            <a:t>76 %</a:t>
          </a:r>
          <a:endParaRPr lang="cs-CZ" sz="3200" b="0" kern="1200" dirty="0">
            <a:solidFill>
              <a:schemeClr val="bg1"/>
            </a:solidFill>
            <a:latin typeface="Raleway" pitchFamily="2" charset="-18"/>
          </a:endParaRPr>
        </a:p>
        <a:p>
          <a:pPr marL="0" lvl="0" indent="0" algn="ctr" defTabSz="1422400">
            <a:lnSpc>
              <a:spcPct val="90000"/>
            </a:lnSpc>
            <a:spcBef>
              <a:spcPct val="0"/>
            </a:spcBef>
            <a:spcAft>
              <a:spcPct val="35000"/>
            </a:spcAft>
            <a:buNone/>
          </a:pPr>
          <a:r>
            <a:rPr lang="cs-CZ" sz="4400" b="1" kern="1200" dirty="0">
              <a:solidFill>
                <a:schemeClr val="bg1"/>
              </a:solidFill>
              <a:latin typeface="Raleway" pitchFamily="2" charset="-18"/>
            </a:rPr>
            <a:t>NPS +20 </a:t>
          </a:r>
          <a:endParaRPr lang="cs-CZ" sz="4400" kern="1200" dirty="0">
            <a:solidFill>
              <a:schemeClr val="bg1"/>
            </a:solidFill>
            <a:latin typeface="Raleway" pitchFamily="2" charset="-18"/>
          </a:endParaRPr>
        </a:p>
      </dsp:txBody>
      <dsp:txXfrm>
        <a:off x="3108953" y="48407"/>
        <a:ext cx="8200140" cy="1512698"/>
      </dsp:txXfrm>
    </dsp:sp>
    <dsp:sp modelId="{E847D18F-D06C-4E98-9B35-AD4153793751}">
      <dsp:nvSpPr>
        <dsp:cNvPr id="0" name=""/>
        <dsp:cNvSpPr/>
      </dsp:nvSpPr>
      <dsp:spPr>
        <a:xfrm>
          <a:off x="3061891" y="1804173"/>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chemeClr val="tx1"/>
              </a:solidFill>
              <a:latin typeface="Raleway" pitchFamily="2" charset="-18"/>
            </a:rPr>
            <a:t>78 %</a:t>
          </a:r>
        </a:p>
        <a:p>
          <a:pPr marL="0" lvl="0" indent="0" algn="ctr" defTabSz="1600200">
            <a:lnSpc>
              <a:spcPct val="90000"/>
            </a:lnSpc>
            <a:spcBef>
              <a:spcPct val="0"/>
            </a:spcBef>
            <a:spcAft>
              <a:spcPct val="35000"/>
            </a:spcAft>
            <a:buNone/>
          </a:pPr>
          <a:r>
            <a:rPr lang="cs-CZ" sz="1800" b="1" kern="1200" dirty="0">
              <a:solidFill>
                <a:schemeClr val="tx1"/>
              </a:solidFill>
              <a:latin typeface="Raleway" pitchFamily="2" charset="-18"/>
            </a:rPr>
            <a:t>Standardní vybavení</a:t>
          </a:r>
        </a:p>
        <a:p>
          <a:pPr marL="0" lvl="0" indent="0" algn="ctr" defTabSz="1600200">
            <a:lnSpc>
              <a:spcPct val="90000"/>
            </a:lnSpc>
            <a:spcBef>
              <a:spcPct val="0"/>
            </a:spcBef>
            <a:spcAft>
              <a:spcPct val="35000"/>
            </a:spcAft>
            <a:buNone/>
          </a:pPr>
          <a:r>
            <a:rPr lang="cs-CZ" sz="1100" b="0" kern="1200" dirty="0">
              <a:solidFill>
                <a:schemeClr val="tx1"/>
              </a:solidFill>
              <a:latin typeface="Raleway" pitchFamily="2" charset="-18"/>
            </a:rPr>
            <a:t>Problém: podlahy, dveře, kvalita produktů u subdodavatelů </a:t>
          </a:r>
        </a:p>
      </dsp:txBody>
      <dsp:txXfrm>
        <a:off x="3108953" y="1851235"/>
        <a:ext cx="2524015" cy="1512698"/>
      </dsp:txXfrm>
    </dsp:sp>
    <dsp:sp modelId="{C0F526D3-6977-48A7-BAB2-FDF19F54AE41}">
      <dsp:nvSpPr>
        <dsp:cNvPr id="0" name=""/>
        <dsp:cNvSpPr/>
      </dsp:nvSpPr>
      <dsp:spPr>
        <a:xfrm>
          <a:off x="3061891" y="3607000"/>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chemeClr val="tx1"/>
              </a:solidFill>
              <a:latin typeface="Raleway" pitchFamily="2" charset="-18"/>
            </a:rPr>
            <a:t>78 %</a:t>
          </a:r>
          <a:endParaRPr lang="cs-CZ" sz="4000" b="1" kern="1200" dirty="0">
            <a:solidFill>
              <a:schemeClr val="tx1"/>
            </a:solidFill>
            <a:latin typeface="Raleway" pitchFamily="2" charset="-18"/>
          </a:endParaRPr>
        </a:p>
        <a:p>
          <a:pPr marL="0" lvl="0" indent="0" algn="ctr" defTabSz="1600200">
            <a:lnSpc>
              <a:spcPct val="90000"/>
            </a:lnSpc>
            <a:spcBef>
              <a:spcPct val="0"/>
            </a:spcBef>
            <a:spcAft>
              <a:spcPct val="35000"/>
            </a:spcAft>
            <a:buNone/>
          </a:pPr>
          <a:r>
            <a:rPr lang="cs-CZ" sz="2000" b="1" kern="1200" dirty="0">
              <a:solidFill>
                <a:schemeClr val="tx1"/>
              </a:solidFill>
              <a:latin typeface="Raleway" pitchFamily="2" charset="-18"/>
            </a:rPr>
            <a:t>Společné prostory</a:t>
          </a:r>
        </a:p>
        <a:p>
          <a:pPr marL="0" lvl="0" indent="0" algn="ctr" defTabSz="1600200">
            <a:lnSpc>
              <a:spcPct val="90000"/>
            </a:lnSpc>
            <a:spcBef>
              <a:spcPct val="0"/>
            </a:spcBef>
            <a:spcAft>
              <a:spcPct val="35000"/>
            </a:spcAft>
            <a:buNone/>
          </a:pPr>
          <a:r>
            <a:rPr lang="cs-CZ" sz="1050" b="0" kern="1200" dirty="0">
              <a:solidFill>
                <a:schemeClr val="tx1"/>
              </a:solidFill>
              <a:latin typeface="Raleway" pitchFamily="2" charset="-18"/>
            </a:rPr>
            <a:t>Problém: osvětlení, čistota</a:t>
          </a:r>
        </a:p>
      </dsp:txBody>
      <dsp:txXfrm>
        <a:off x="3108953" y="3654062"/>
        <a:ext cx="2524015" cy="1512698"/>
      </dsp:txXfrm>
    </dsp:sp>
    <dsp:sp modelId="{5FEBA527-E5A9-4DC6-AEED-D011DDB9A925}">
      <dsp:nvSpPr>
        <dsp:cNvPr id="0" name=""/>
        <dsp:cNvSpPr/>
      </dsp:nvSpPr>
      <dsp:spPr>
        <a:xfrm>
          <a:off x="5899954" y="1804173"/>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chemeClr val="tx1"/>
              </a:solidFill>
              <a:latin typeface="Raleway" pitchFamily="2" charset="-18"/>
            </a:rPr>
            <a:t>70 %</a:t>
          </a:r>
        </a:p>
        <a:p>
          <a:pPr marL="0" lvl="0" indent="0" algn="ctr" defTabSz="1600200">
            <a:lnSpc>
              <a:spcPct val="90000"/>
            </a:lnSpc>
            <a:spcBef>
              <a:spcPct val="0"/>
            </a:spcBef>
            <a:spcAft>
              <a:spcPct val="35000"/>
            </a:spcAft>
            <a:buNone/>
          </a:pPr>
          <a:r>
            <a:rPr lang="cs-CZ" sz="2000" b="1" kern="1200" dirty="0">
              <a:solidFill>
                <a:schemeClr val="tx1"/>
              </a:solidFill>
              <a:latin typeface="Raleway" pitchFamily="2" charset="-18"/>
            </a:rPr>
            <a:t>Technologie</a:t>
          </a:r>
        </a:p>
        <a:p>
          <a:pPr marL="0" lvl="0" indent="0" algn="ctr" defTabSz="1600200">
            <a:lnSpc>
              <a:spcPct val="90000"/>
            </a:lnSpc>
            <a:spcBef>
              <a:spcPct val="0"/>
            </a:spcBef>
            <a:spcAft>
              <a:spcPct val="35000"/>
            </a:spcAft>
            <a:buNone/>
          </a:pPr>
          <a:r>
            <a:rPr lang="cs-CZ" sz="1000" b="0" kern="1200" dirty="0">
              <a:solidFill>
                <a:schemeClr val="tx1"/>
              </a:solidFill>
              <a:latin typeface="Raleway" pitchFamily="2" charset="-18"/>
            </a:rPr>
            <a:t>Problém: nepropojený SOMFY, ovládaní rekuperace, žádné / složité návody</a:t>
          </a:r>
          <a:endParaRPr lang="cs-CZ" sz="1000" b="1" kern="1200" dirty="0">
            <a:solidFill>
              <a:schemeClr val="tx1"/>
            </a:solidFill>
            <a:latin typeface="Raleway" pitchFamily="2" charset="-18"/>
          </a:endParaRPr>
        </a:p>
      </dsp:txBody>
      <dsp:txXfrm>
        <a:off x="5947016" y="1851235"/>
        <a:ext cx="2524015" cy="1512698"/>
      </dsp:txXfrm>
    </dsp:sp>
    <dsp:sp modelId="{FCE20B13-FAA5-4A15-820F-860D1F1F85B2}">
      <dsp:nvSpPr>
        <dsp:cNvPr id="0" name=""/>
        <dsp:cNvSpPr/>
      </dsp:nvSpPr>
      <dsp:spPr>
        <a:xfrm>
          <a:off x="5899954" y="3607000"/>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rgbClr val="FF0000"/>
              </a:solidFill>
              <a:latin typeface="Raleway" pitchFamily="2" charset="-18"/>
            </a:rPr>
            <a:t>56 %</a:t>
          </a:r>
        </a:p>
        <a:p>
          <a:pPr marL="0" lvl="0" indent="0" algn="ctr" defTabSz="1600200">
            <a:lnSpc>
              <a:spcPct val="90000"/>
            </a:lnSpc>
            <a:spcBef>
              <a:spcPct val="0"/>
            </a:spcBef>
            <a:spcAft>
              <a:spcPct val="35000"/>
            </a:spcAft>
            <a:buNone/>
          </a:pPr>
          <a:r>
            <a:rPr lang="cs-CZ" sz="2000" b="1" kern="1200" dirty="0">
              <a:solidFill>
                <a:srgbClr val="FF0000"/>
              </a:solidFill>
              <a:latin typeface="Raleway" pitchFamily="2" charset="-18"/>
            </a:rPr>
            <a:t>Služby správce</a:t>
          </a:r>
        </a:p>
        <a:p>
          <a:pPr marL="0" lvl="0" indent="0" algn="ctr" defTabSz="1600200">
            <a:lnSpc>
              <a:spcPct val="90000"/>
            </a:lnSpc>
            <a:spcBef>
              <a:spcPct val="0"/>
            </a:spcBef>
            <a:spcAft>
              <a:spcPct val="35000"/>
            </a:spcAft>
            <a:buNone/>
          </a:pPr>
          <a:r>
            <a:rPr lang="cs-CZ" sz="1100" kern="1200" dirty="0">
              <a:solidFill>
                <a:schemeClr val="tx1"/>
              </a:solidFill>
              <a:latin typeface="Raleway" pitchFamily="2" charset="-18"/>
            </a:rPr>
            <a:t>Problém: </a:t>
          </a:r>
          <a:r>
            <a:rPr lang="cs-CZ" sz="1100" kern="1200" dirty="0" err="1">
              <a:solidFill>
                <a:schemeClr val="tx1"/>
              </a:solidFill>
              <a:latin typeface="Raleway" pitchFamily="2" charset="-18"/>
            </a:rPr>
            <a:t>Parkers</a:t>
          </a:r>
          <a:r>
            <a:rPr lang="cs-CZ" sz="1100" kern="1200" dirty="0">
              <a:solidFill>
                <a:schemeClr val="tx1"/>
              </a:solidFill>
              <a:latin typeface="Raleway" pitchFamily="2" charset="-18"/>
            </a:rPr>
            <a:t>, špatná komunikace, netransparentnost </a:t>
          </a:r>
        </a:p>
      </dsp:txBody>
      <dsp:txXfrm>
        <a:off x="5947016" y="3654062"/>
        <a:ext cx="2524015" cy="1512698"/>
      </dsp:txXfrm>
    </dsp:sp>
    <dsp:sp modelId="{8141C4E7-1B01-4E33-90C8-A507E97BC86D}">
      <dsp:nvSpPr>
        <dsp:cNvPr id="0" name=""/>
        <dsp:cNvSpPr/>
      </dsp:nvSpPr>
      <dsp:spPr>
        <a:xfrm>
          <a:off x="8738016" y="1804173"/>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b="1" kern="1200" dirty="0">
              <a:solidFill>
                <a:schemeClr val="tx1"/>
              </a:solidFill>
              <a:latin typeface="Raleway" pitchFamily="2" charset="-18"/>
            </a:rPr>
            <a:t>78 %</a:t>
          </a:r>
        </a:p>
        <a:p>
          <a:pPr marL="0" lvl="0" indent="0" algn="ctr" defTabSz="1600200">
            <a:lnSpc>
              <a:spcPct val="90000"/>
            </a:lnSpc>
            <a:spcBef>
              <a:spcPct val="0"/>
            </a:spcBef>
            <a:spcAft>
              <a:spcPct val="35000"/>
            </a:spcAft>
            <a:buNone/>
          </a:pPr>
          <a:r>
            <a:rPr lang="cs-CZ" sz="1800" b="1" kern="1200" dirty="0">
              <a:solidFill>
                <a:schemeClr val="tx1"/>
              </a:solidFill>
              <a:latin typeface="Raleway" pitchFamily="2" charset="-18"/>
            </a:rPr>
            <a:t>Příslušenství k bytu</a:t>
          </a:r>
        </a:p>
        <a:p>
          <a:pPr marL="0" lvl="0" indent="0" algn="ctr" defTabSz="1600200">
            <a:lnSpc>
              <a:spcPct val="90000"/>
            </a:lnSpc>
            <a:spcBef>
              <a:spcPct val="0"/>
            </a:spcBef>
            <a:spcAft>
              <a:spcPct val="35000"/>
            </a:spcAft>
            <a:buNone/>
          </a:pPr>
          <a:r>
            <a:rPr lang="cs-CZ" sz="1100" kern="1200" dirty="0">
              <a:solidFill>
                <a:schemeClr val="tx1"/>
              </a:solidFill>
              <a:latin typeface="Raleway" pitchFamily="2" charset="-18"/>
            </a:rPr>
            <a:t>Problém: odtok vody z balkonu, parkování, vlhkost v garáži</a:t>
          </a:r>
        </a:p>
      </dsp:txBody>
      <dsp:txXfrm>
        <a:off x="8785078" y="1851235"/>
        <a:ext cx="2524015" cy="1512698"/>
      </dsp:txXfrm>
    </dsp:sp>
    <dsp:sp modelId="{86F52F06-37AC-4468-987D-017DA86B91F6}">
      <dsp:nvSpPr>
        <dsp:cNvPr id="0" name=""/>
        <dsp:cNvSpPr/>
      </dsp:nvSpPr>
      <dsp:spPr>
        <a:xfrm>
          <a:off x="8738016" y="3607000"/>
          <a:ext cx="2618139" cy="1606822"/>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ts val="600"/>
            </a:spcAft>
            <a:buNone/>
          </a:pPr>
          <a:r>
            <a:rPr lang="cs-CZ" sz="3600" b="1" kern="1200" dirty="0">
              <a:solidFill>
                <a:schemeClr val="tx1"/>
              </a:solidFill>
              <a:latin typeface="Raleway" pitchFamily="2" charset="-18"/>
            </a:rPr>
            <a:t>72 %</a:t>
          </a:r>
        </a:p>
        <a:p>
          <a:pPr marL="0" lvl="0" indent="0" algn="ctr" defTabSz="1600200">
            <a:lnSpc>
              <a:spcPct val="90000"/>
            </a:lnSpc>
            <a:spcBef>
              <a:spcPct val="0"/>
            </a:spcBef>
            <a:spcAft>
              <a:spcPts val="600"/>
            </a:spcAft>
            <a:buNone/>
          </a:pPr>
          <a:r>
            <a:rPr lang="cs-CZ" sz="2000" b="1" kern="1200" dirty="0">
              <a:solidFill>
                <a:schemeClr val="tx1"/>
              </a:solidFill>
              <a:latin typeface="Raleway" pitchFamily="2" charset="-18"/>
            </a:rPr>
            <a:t>Prodejní péče</a:t>
          </a:r>
        </a:p>
        <a:p>
          <a:pPr marL="0" lvl="0" indent="0" algn="ctr" defTabSz="1600200">
            <a:lnSpc>
              <a:spcPct val="90000"/>
            </a:lnSpc>
            <a:spcBef>
              <a:spcPct val="0"/>
            </a:spcBef>
            <a:spcAft>
              <a:spcPts val="600"/>
            </a:spcAft>
            <a:buNone/>
          </a:pPr>
          <a:r>
            <a:rPr lang="cs-CZ" sz="1050" kern="1200" dirty="0">
              <a:solidFill>
                <a:schemeClr val="tx1"/>
              </a:solidFill>
              <a:latin typeface="Raleway" pitchFamily="2" charset="-18"/>
            </a:rPr>
            <a:t>Problém: špatná komunikace, dlouhá a občas i odmítnutá reklamace</a:t>
          </a:r>
        </a:p>
      </dsp:txBody>
      <dsp:txXfrm>
        <a:off x="8785078" y="3654062"/>
        <a:ext cx="2524015" cy="1512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0E70-13D9-4A5C-BE4D-0682959C245A}">
      <dsp:nvSpPr>
        <dsp:cNvPr id="0" name=""/>
        <dsp:cNvSpPr/>
      </dsp:nvSpPr>
      <dsp:spPr>
        <a:xfrm>
          <a:off x="4071" y="983"/>
          <a:ext cx="10994019" cy="1629461"/>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cs-CZ" sz="6500" b="1" kern="1200" dirty="0">
              <a:solidFill>
                <a:schemeClr val="bg1"/>
              </a:solidFill>
              <a:latin typeface="Raleway" pitchFamily="2" charset="-18"/>
            </a:rPr>
            <a:t>PŘEDPŘEJÍMKA</a:t>
          </a:r>
          <a:endParaRPr lang="cs-CZ" sz="6500" kern="1200" dirty="0">
            <a:solidFill>
              <a:schemeClr val="bg1"/>
            </a:solidFill>
            <a:latin typeface="Raleway" pitchFamily="2" charset="-18"/>
          </a:endParaRPr>
        </a:p>
      </dsp:txBody>
      <dsp:txXfrm>
        <a:off x="51796" y="48708"/>
        <a:ext cx="10898569" cy="1534011"/>
      </dsp:txXfrm>
    </dsp:sp>
    <dsp:sp modelId="{1FB6E44C-D05C-4E9C-80B6-9EB2029F6B16}">
      <dsp:nvSpPr>
        <dsp:cNvPr id="0" name=""/>
        <dsp:cNvSpPr/>
      </dsp:nvSpPr>
      <dsp:spPr>
        <a:xfrm>
          <a:off x="14802" y="1817567"/>
          <a:ext cx="3099040" cy="1629461"/>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dirty="0">
              <a:solidFill>
                <a:schemeClr val="bg1"/>
              </a:solidFill>
              <a:latin typeface="Raleway" pitchFamily="2" charset="-18"/>
            </a:rPr>
            <a:t>Většinou byl čas </a:t>
          </a:r>
          <a:br>
            <a:rPr lang="cs-CZ" sz="2500" kern="1200" dirty="0">
              <a:solidFill>
                <a:schemeClr val="bg1"/>
              </a:solidFill>
              <a:latin typeface="Raleway" pitchFamily="2" charset="-18"/>
            </a:rPr>
          </a:br>
          <a:r>
            <a:rPr lang="cs-CZ" sz="2500" kern="1200" dirty="0">
              <a:solidFill>
                <a:schemeClr val="bg1"/>
              </a:solidFill>
              <a:latin typeface="Raleway" pitchFamily="2" charset="-18"/>
            </a:rPr>
            <a:t>s technickým dozorem </a:t>
          </a:r>
          <a:r>
            <a:rPr lang="cs-CZ" sz="2500" b="1" kern="1200" dirty="0">
              <a:solidFill>
                <a:schemeClr val="bg1"/>
              </a:solidFill>
              <a:latin typeface="Raleway" pitchFamily="2" charset="-18"/>
            </a:rPr>
            <a:t>dostačující</a:t>
          </a:r>
        </a:p>
      </dsp:txBody>
      <dsp:txXfrm>
        <a:off x="62527" y="1865292"/>
        <a:ext cx="3003590" cy="1534011"/>
      </dsp:txXfrm>
    </dsp:sp>
    <dsp:sp modelId="{3EDFF3D2-E77E-47C5-A06B-091266DE5D0B}">
      <dsp:nvSpPr>
        <dsp:cNvPr id="0" name=""/>
        <dsp:cNvSpPr/>
      </dsp:nvSpPr>
      <dsp:spPr>
        <a:xfrm>
          <a:off x="14802" y="3634151"/>
          <a:ext cx="3099040" cy="1629461"/>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cs-CZ" sz="2000" b="1" i="0" kern="1200" dirty="0">
              <a:solidFill>
                <a:schemeClr val="bg1"/>
              </a:solidFill>
              <a:latin typeface="Raleway" pitchFamily="2" charset="-18"/>
            </a:rPr>
            <a:t>Mají drobné problémy </a:t>
          </a:r>
          <a:br>
            <a:rPr lang="cs-CZ" sz="2000" b="1" i="0" kern="1200" dirty="0">
              <a:solidFill>
                <a:schemeClr val="bg1"/>
              </a:solidFill>
              <a:latin typeface="Raleway" pitchFamily="2" charset="-18"/>
            </a:rPr>
          </a:br>
          <a:r>
            <a:rPr lang="cs-CZ" sz="2000" b="1" i="0" kern="1200" dirty="0">
              <a:solidFill>
                <a:schemeClr val="bg1"/>
              </a:solidFill>
              <a:latin typeface="Raleway" pitchFamily="2" charset="-18"/>
            </a:rPr>
            <a:t>s časem, vytížeností a informovaností</a:t>
          </a:r>
          <a:endParaRPr lang="cs-CZ" sz="2000" b="1" kern="1200" dirty="0">
            <a:solidFill>
              <a:schemeClr val="bg1"/>
            </a:solidFill>
            <a:latin typeface="Raleway" pitchFamily="2" charset="-18"/>
          </a:endParaRPr>
        </a:p>
      </dsp:txBody>
      <dsp:txXfrm>
        <a:off x="62527" y="3681876"/>
        <a:ext cx="3003590" cy="1534011"/>
      </dsp:txXfrm>
    </dsp:sp>
    <dsp:sp modelId="{33387512-35C4-42CF-9187-2E50BD358473}">
      <dsp:nvSpPr>
        <dsp:cNvPr id="0" name=""/>
        <dsp:cNvSpPr/>
      </dsp:nvSpPr>
      <dsp:spPr>
        <a:xfrm>
          <a:off x="3374163" y="1817567"/>
          <a:ext cx="4253836" cy="3546620"/>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cs-CZ" sz="4400" b="1" kern="1200" dirty="0">
              <a:solidFill>
                <a:schemeClr val="bg1"/>
              </a:solidFill>
              <a:latin typeface="Raleway" pitchFamily="2" charset="-18"/>
            </a:rPr>
            <a:t>Celková spokojenost</a:t>
          </a:r>
        </a:p>
        <a:p>
          <a:pPr marL="0" lvl="0" indent="0" algn="ctr" defTabSz="1955800">
            <a:lnSpc>
              <a:spcPct val="90000"/>
            </a:lnSpc>
            <a:spcBef>
              <a:spcPct val="0"/>
            </a:spcBef>
            <a:spcAft>
              <a:spcPct val="35000"/>
            </a:spcAft>
            <a:buNone/>
          </a:pPr>
          <a:r>
            <a:rPr lang="cs-CZ" sz="6000" b="1" kern="1200" dirty="0">
              <a:solidFill>
                <a:schemeClr val="bg1"/>
              </a:solidFill>
              <a:latin typeface="Raleway" pitchFamily="2" charset="-18"/>
            </a:rPr>
            <a:t>94 %</a:t>
          </a:r>
          <a:endParaRPr lang="cs-CZ" sz="3200" kern="1200" dirty="0">
            <a:solidFill>
              <a:schemeClr val="bg1"/>
            </a:solidFill>
            <a:latin typeface="Raleway" pitchFamily="2" charset="-18"/>
          </a:endParaRPr>
        </a:p>
      </dsp:txBody>
      <dsp:txXfrm>
        <a:off x="3478040" y="1921444"/>
        <a:ext cx="4046082" cy="3338866"/>
      </dsp:txXfrm>
    </dsp:sp>
    <dsp:sp modelId="{E847D18F-D06C-4E98-9B35-AD4153793751}">
      <dsp:nvSpPr>
        <dsp:cNvPr id="0" name=""/>
        <dsp:cNvSpPr/>
      </dsp:nvSpPr>
      <dsp:spPr>
        <a:xfrm>
          <a:off x="7888319" y="1817567"/>
          <a:ext cx="3099040" cy="1629461"/>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cs-CZ" sz="4800" b="1" kern="1200" dirty="0">
              <a:solidFill>
                <a:schemeClr val="bg1"/>
              </a:solidFill>
              <a:latin typeface="Raleway" pitchFamily="2" charset="-18"/>
            </a:rPr>
            <a:t>NPS + 77</a:t>
          </a:r>
        </a:p>
      </dsp:txBody>
      <dsp:txXfrm>
        <a:off x="7936044" y="1865292"/>
        <a:ext cx="3003590" cy="1534011"/>
      </dsp:txXfrm>
    </dsp:sp>
    <dsp:sp modelId="{745A7EBF-A5A0-4D90-B445-05AA568A884E}">
      <dsp:nvSpPr>
        <dsp:cNvPr id="0" name=""/>
        <dsp:cNvSpPr/>
      </dsp:nvSpPr>
      <dsp:spPr>
        <a:xfrm>
          <a:off x="7888319" y="3634151"/>
          <a:ext cx="3099040" cy="1629461"/>
        </a:xfrm>
        <a:prstGeom prst="roundRect">
          <a:avLst>
            <a:gd name="adj" fmla="val 10000"/>
          </a:avLst>
        </a:prstGeom>
        <a:solidFill>
          <a:schemeClr val="tx1"/>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cs-CZ" sz="2000" b="1" kern="1200" dirty="0">
              <a:solidFill>
                <a:schemeClr val="bg1"/>
              </a:solidFill>
              <a:latin typeface="Raleway" pitchFamily="2" charset="-18"/>
            </a:rPr>
            <a:t>Oceňují </a:t>
          </a:r>
        </a:p>
        <a:p>
          <a:pPr marL="0" lvl="0" indent="0" algn="l" defTabSz="889000">
            <a:lnSpc>
              <a:spcPct val="90000"/>
            </a:lnSpc>
            <a:spcBef>
              <a:spcPct val="0"/>
            </a:spcBef>
            <a:spcAft>
              <a:spcPct val="35000"/>
            </a:spcAft>
            <a:buNone/>
          </a:pPr>
          <a:r>
            <a:rPr lang="cs-CZ" sz="2000" b="1" kern="1200" dirty="0">
              <a:solidFill>
                <a:schemeClr val="bg1"/>
              </a:solidFill>
              <a:latin typeface="Raleway" pitchFamily="2" charset="-18"/>
            </a:rPr>
            <a:t>profesionální, </a:t>
          </a:r>
        </a:p>
        <a:p>
          <a:pPr marL="0" lvl="0" indent="0" algn="l" defTabSz="889000">
            <a:lnSpc>
              <a:spcPct val="90000"/>
            </a:lnSpc>
            <a:spcBef>
              <a:spcPct val="0"/>
            </a:spcBef>
            <a:spcAft>
              <a:spcPct val="35000"/>
            </a:spcAft>
            <a:buNone/>
          </a:pPr>
          <a:r>
            <a:rPr lang="cs-CZ" sz="2000" b="1" kern="1200" dirty="0">
              <a:solidFill>
                <a:schemeClr val="bg1"/>
              </a:solidFill>
              <a:latin typeface="Raleway" pitchFamily="2" charset="-18"/>
            </a:rPr>
            <a:t>příjemný </a:t>
          </a:r>
        </a:p>
        <a:p>
          <a:pPr marL="0" lvl="0" indent="0" algn="l" defTabSz="889000">
            <a:lnSpc>
              <a:spcPct val="90000"/>
            </a:lnSpc>
            <a:spcBef>
              <a:spcPct val="0"/>
            </a:spcBef>
            <a:spcAft>
              <a:spcPct val="35000"/>
            </a:spcAft>
            <a:buNone/>
          </a:pPr>
          <a:r>
            <a:rPr lang="cs-CZ" sz="2000" b="1" kern="1200" dirty="0">
              <a:solidFill>
                <a:schemeClr val="bg1"/>
              </a:solidFill>
              <a:latin typeface="Raleway" pitchFamily="2" charset="-18"/>
            </a:rPr>
            <a:t>a </a:t>
          </a:r>
          <a:r>
            <a:rPr lang="cs-CZ" sz="2000" b="1" kern="1200" dirty="0" err="1">
              <a:solidFill>
                <a:schemeClr val="bg1"/>
              </a:solidFill>
              <a:latin typeface="Raleway" pitchFamily="2" charset="-18"/>
            </a:rPr>
            <a:t>proklientský</a:t>
          </a:r>
          <a:r>
            <a:rPr lang="cs-CZ" sz="2000" b="1" kern="1200" dirty="0">
              <a:solidFill>
                <a:schemeClr val="bg1"/>
              </a:solidFill>
              <a:latin typeface="Raleway" pitchFamily="2" charset="-18"/>
            </a:rPr>
            <a:t> přístup</a:t>
          </a:r>
          <a:endParaRPr lang="cs-CZ" sz="1900" b="1" kern="1200" dirty="0">
            <a:solidFill>
              <a:schemeClr val="bg1"/>
            </a:solidFill>
            <a:latin typeface="Raleway" pitchFamily="2" charset="-18"/>
          </a:endParaRPr>
        </a:p>
      </dsp:txBody>
      <dsp:txXfrm>
        <a:off x="7936044" y="3681876"/>
        <a:ext cx="3003590" cy="15340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0E70-13D9-4A5C-BE4D-0682959C245A}">
      <dsp:nvSpPr>
        <dsp:cNvPr id="0" name=""/>
        <dsp:cNvSpPr/>
      </dsp:nvSpPr>
      <dsp:spPr>
        <a:xfrm>
          <a:off x="3943" y="513"/>
          <a:ext cx="2644093" cy="1652979"/>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dirty="0">
              <a:solidFill>
                <a:schemeClr val="tx1"/>
              </a:solidFill>
              <a:latin typeface="Raleway" pitchFamily="2" charset="-18"/>
            </a:rPr>
            <a:t>Celková spokojenost – 4,6 bodů</a:t>
          </a:r>
        </a:p>
      </dsp:txBody>
      <dsp:txXfrm>
        <a:off x="52357" y="48927"/>
        <a:ext cx="2547265" cy="1556151"/>
      </dsp:txXfrm>
    </dsp:sp>
    <dsp:sp modelId="{55E0F41C-70D1-4838-B134-F158644A480E}">
      <dsp:nvSpPr>
        <dsp:cNvPr id="0" name=""/>
        <dsp:cNvSpPr/>
      </dsp:nvSpPr>
      <dsp:spPr>
        <a:xfrm>
          <a:off x="0" y="1900894"/>
          <a:ext cx="2644093" cy="1652979"/>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b="1" kern="1200" dirty="0">
              <a:solidFill>
                <a:schemeClr val="tx1"/>
              </a:solidFill>
              <a:latin typeface="Raleway" pitchFamily="2" charset="-18"/>
            </a:rPr>
            <a:t>Průměrné hodnocení odstranění vad  </a:t>
          </a:r>
          <a:br>
            <a:rPr lang="cs-CZ" sz="2400" b="1" kern="1200" dirty="0">
              <a:solidFill>
                <a:schemeClr val="tx1"/>
              </a:solidFill>
              <a:latin typeface="Raleway" pitchFamily="2" charset="-18"/>
            </a:rPr>
          </a:br>
          <a:r>
            <a:rPr lang="cs-CZ" sz="3600" b="1" kern="1200" dirty="0">
              <a:solidFill>
                <a:schemeClr val="tx1"/>
              </a:solidFill>
              <a:latin typeface="Raleway" pitchFamily="2" charset="-18"/>
            </a:rPr>
            <a:t>74 %</a:t>
          </a:r>
          <a:endParaRPr lang="cs-CZ" sz="2400" b="1" kern="1200" dirty="0">
            <a:solidFill>
              <a:schemeClr val="tx1"/>
            </a:solidFill>
            <a:latin typeface="Raleway" pitchFamily="2" charset="-18"/>
          </a:endParaRPr>
        </a:p>
      </dsp:txBody>
      <dsp:txXfrm>
        <a:off x="48414" y="1949308"/>
        <a:ext cx="2547265" cy="1556151"/>
      </dsp:txXfrm>
    </dsp:sp>
    <dsp:sp modelId="{95956645-6E24-4C5B-BEDA-1EAAE3115309}">
      <dsp:nvSpPr>
        <dsp:cNvPr id="0" name=""/>
        <dsp:cNvSpPr/>
      </dsp:nvSpPr>
      <dsp:spPr>
        <a:xfrm>
          <a:off x="3943" y="3702997"/>
          <a:ext cx="2644093" cy="1652979"/>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latin typeface="Raleway" pitchFamily="2" charset="-18"/>
            </a:rPr>
            <a:t>Co zlepšit: </a:t>
          </a:r>
          <a:r>
            <a:rPr lang="cs-CZ" sz="1800" b="1" kern="1200" dirty="0">
              <a:solidFill>
                <a:schemeClr val="tx1"/>
              </a:solidFill>
              <a:latin typeface="Raleway" pitchFamily="2" charset="-18"/>
            </a:rPr>
            <a:t>problémy s předáváním </a:t>
          </a:r>
          <a:br>
            <a:rPr lang="cs-CZ" sz="1800" b="1" kern="1200" dirty="0">
              <a:solidFill>
                <a:schemeClr val="tx1"/>
              </a:solidFill>
              <a:latin typeface="Raleway" pitchFamily="2" charset="-18"/>
            </a:rPr>
          </a:br>
          <a:r>
            <a:rPr lang="cs-CZ" sz="1800" b="1" kern="1200" dirty="0">
              <a:solidFill>
                <a:schemeClr val="tx1"/>
              </a:solidFill>
              <a:latin typeface="Raleway" pitchFamily="2" charset="-18"/>
            </a:rPr>
            <a:t>s vadami, proces odstranění vad byl složitý</a:t>
          </a:r>
          <a:endParaRPr lang="cs-CZ" sz="2000" b="1" kern="1200" dirty="0">
            <a:solidFill>
              <a:schemeClr val="tx1"/>
            </a:solidFill>
            <a:latin typeface="Raleway" pitchFamily="2" charset="-18"/>
          </a:endParaRPr>
        </a:p>
      </dsp:txBody>
      <dsp:txXfrm>
        <a:off x="52357" y="3751411"/>
        <a:ext cx="2547265" cy="1556151"/>
      </dsp:txXfrm>
    </dsp:sp>
    <dsp:sp modelId="{51ABE7AE-1467-4C42-96EE-47575CC39313}">
      <dsp:nvSpPr>
        <dsp:cNvPr id="0" name=""/>
        <dsp:cNvSpPr/>
      </dsp:nvSpPr>
      <dsp:spPr>
        <a:xfrm>
          <a:off x="3092244" y="513"/>
          <a:ext cx="8376487" cy="1652979"/>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cs-CZ" sz="4800" b="1" kern="1200" dirty="0">
              <a:solidFill>
                <a:schemeClr val="tx1"/>
              </a:solidFill>
              <a:latin typeface="+mn-lt"/>
            </a:rPr>
            <a:t>PŘEJÍMKA (N=81)</a:t>
          </a:r>
          <a:endParaRPr lang="cs-CZ" sz="4800" kern="1200" dirty="0">
            <a:solidFill>
              <a:schemeClr val="tx1"/>
            </a:solidFill>
            <a:latin typeface="+mn-lt"/>
          </a:endParaRPr>
        </a:p>
      </dsp:txBody>
      <dsp:txXfrm>
        <a:off x="3140658" y="48927"/>
        <a:ext cx="8279659" cy="1556151"/>
      </dsp:txXfrm>
    </dsp:sp>
    <dsp:sp modelId="{E847D18F-D06C-4E98-9B35-AD4153793751}">
      <dsp:nvSpPr>
        <dsp:cNvPr id="0" name=""/>
        <dsp:cNvSpPr/>
      </dsp:nvSpPr>
      <dsp:spPr>
        <a:xfrm>
          <a:off x="3092244" y="1851755"/>
          <a:ext cx="2644093" cy="1652979"/>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cs-CZ" sz="4000" b="1" kern="1200" dirty="0">
              <a:solidFill>
                <a:schemeClr val="tx1"/>
              </a:solidFill>
              <a:latin typeface="Raleway" pitchFamily="2" charset="-18"/>
            </a:rPr>
            <a:t>NPS + 64</a:t>
          </a:r>
        </a:p>
      </dsp:txBody>
      <dsp:txXfrm>
        <a:off x="3140658" y="1900169"/>
        <a:ext cx="2547265" cy="1556151"/>
      </dsp:txXfrm>
    </dsp:sp>
    <dsp:sp modelId="{C0F526D3-6977-48A7-BAB2-FDF19F54AE41}">
      <dsp:nvSpPr>
        <dsp:cNvPr id="0" name=""/>
        <dsp:cNvSpPr/>
      </dsp:nvSpPr>
      <dsp:spPr>
        <a:xfrm>
          <a:off x="3092244" y="3702997"/>
          <a:ext cx="2644093" cy="1652979"/>
        </a:xfrm>
        <a:prstGeom prst="roundRect">
          <a:avLst>
            <a:gd name="adj" fmla="val 10000"/>
          </a:avLst>
        </a:prstGeom>
        <a:solidFill>
          <a:schemeClr val="bg2"/>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0" kern="1200" dirty="0">
              <a:solidFill>
                <a:schemeClr val="tx1"/>
              </a:solidFill>
              <a:latin typeface="+mn-lt"/>
            </a:rPr>
            <a:t>   </a:t>
          </a:r>
          <a:r>
            <a:rPr lang="cs-CZ" sz="3600" b="1" kern="1200" dirty="0">
              <a:solidFill>
                <a:schemeClr val="tx1"/>
              </a:solidFill>
              <a:latin typeface="Raleway" pitchFamily="2" charset="-18"/>
            </a:rPr>
            <a:t>40 %</a:t>
          </a:r>
          <a:r>
            <a:rPr lang="cs-CZ" sz="4000" b="1" kern="1200" dirty="0">
              <a:solidFill>
                <a:schemeClr val="tx1"/>
              </a:solidFill>
              <a:latin typeface="Raleway" pitchFamily="2" charset="-18"/>
            </a:rPr>
            <a:t> </a:t>
          </a:r>
          <a:br>
            <a:rPr lang="cs-CZ" sz="4000" b="1" kern="1200" dirty="0">
              <a:solidFill>
                <a:schemeClr val="tx1"/>
              </a:solidFill>
              <a:latin typeface="Raleway" pitchFamily="2" charset="-18"/>
            </a:rPr>
          </a:br>
          <a:r>
            <a:rPr lang="cs-CZ" sz="1800" b="1" kern="1200" dirty="0">
              <a:solidFill>
                <a:schemeClr val="tx1"/>
              </a:solidFill>
              <a:latin typeface="Raleway" pitchFamily="2" charset="-18"/>
            </a:rPr>
            <a:t>využilo službu </a:t>
          </a:r>
          <a:br>
            <a:rPr lang="cs-CZ" sz="1800" b="1" kern="1200" dirty="0">
              <a:solidFill>
                <a:schemeClr val="tx1"/>
              </a:solidFill>
              <a:latin typeface="Raleway" pitchFamily="2" charset="-18"/>
            </a:rPr>
          </a:br>
          <a:r>
            <a:rPr lang="cs-CZ" sz="2400" b="1" kern="1200" dirty="0" err="1">
              <a:solidFill>
                <a:schemeClr val="tx1"/>
              </a:solidFill>
              <a:latin typeface="Raleway" pitchFamily="2" charset="-18"/>
            </a:rPr>
            <a:t>Comfort</a:t>
          </a:r>
          <a:r>
            <a:rPr lang="cs-CZ" sz="2400" b="1" kern="1200" dirty="0">
              <a:solidFill>
                <a:schemeClr val="tx1"/>
              </a:solidFill>
              <a:latin typeface="Raleway" pitchFamily="2" charset="-18"/>
            </a:rPr>
            <a:t> </a:t>
          </a:r>
          <a:r>
            <a:rPr lang="cs-CZ" sz="2400" b="1" kern="1200" dirty="0" err="1">
              <a:solidFill>
                <a:schemeClr val="tx1"/>
              </a:solidFill>
              <a:latin typeface="Raleway" pitchFamily="2" charset="-18"/>
            </a:rPr>
            <a:t>Home</a:t>
          </a:r>
          <a:endParaRPr lang="cs-CZ" sz="1400" b="1" kern="1200" dirty="0">
            <a:solidFill>
              <a:schemeClr val="tx1"/>
            </a:solidFill>
            <a:latin typeface="Raleway" pitchFamily="2" charset="-18"/>
          </a:endParaRPr>
        </a:p>
        <a:p>
          <a:pPr marL="0" lvl="0" indent="0" algn="ctr" defTabSz="622300">
            <a:lnSpc>
              <a:spcPct val="90000"/>
            </a:lnSpc>
            <a:spcBef>
              <a:spcPct val="0"/>
            </a:spcBef>
            <a:spcAft>
              <a:spcPct val="35000"/>
            </a:spcAft>
            <a:buNone/>
          </a:pPr>
          <a:r>
            <a:rPr lang="cs-CZ" sz="1400" b="0" kern="1200" dirty="0">
              <a:solidFill>
                <a:schemeClr val="tx1"/>
              </a:solidFill>
              <a:latin typeface="+mn-lt"/>
            </a:rPr>
            <a:t>                     </a:t>
          </a:r>
        </a:p>
      </dsp:txBody>
      <dsp:txXfrm>
        <a:off x="3140658" y="3751411"/>
        <a:ext cx="2547265" cy="1556151"/>
      </dsp:txXfrm>
    </dsp:sp>
    <dsp:sp modelId="{5FEBA527-E5A9-4DC6-AEED-D011DDB9A925}">
      <dsp:nvSpPr>
        <dsp:cNvPr id="0" name=""/>
        <dsp:cNvSpPr/>
      </dsp:nvSpPr>
      <dsp:spPr>
        <a:xfrm>
          <a:off x="5958441" y="1851755"/>
          <a:ext cx="2644093" cy="1652979"/>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latin typeface="Raleway" pitchFamily="2" charset="-18"/>
            </a:rPr>
            <a:t>Průměrné hodnocení lhůty </a:t>
          </a:r>
          <a:r>
            <a:rPr lang="cs-CZ" sz="2000" b="1" kern="1200" dirty="0" err="1">
              <a:solidFill>
                <a:schemeClr val="tx1"/>
              </a:solidFill>
              <a:latin typeface="Raleway" pitchFamily="2" charset="-18"/>
            </a:rPr>
            <a:t>předpřejímky</a:t>
          </a:r>
          <a:r>
            <a:rPr lang="cs-CZ" sz="2000" b="1" kern="1200" dirty="0">
              <a:solidFill>
                <a:schemeClr val="tx1"/>
              </a:solidFill>
              <a:latin typeface="Raleway" pitchFamily="2" charset="-18"/>
            </a:rPr>
            <a:t> </a:t>
          </a:r>
        </a:p>
        <a:p>
          <a:pPr marL="0" lvl="0" indent="0" algn="ctr" defTabSz="889000">
            <a:lnSpc>
              <a:spcPct val="90000"/>
            </a:lnSpc>
            <a:spcBef>
              <a:spcPct val="0"/>
            </a:spcBef>
            <a:spcAft>
              <a:spcPct val="35000"/>
            </a:spcAft>
            <a:buNone/>
          </a:pPr>
          <a:r>
            <a:rPr lang="cs-CZ" sz="3600" b="1" kern="1200" dirty="0">
              <a:solidFill>
                <a:schemeClr val="tx1"/>
              </a:solidFill>
              <a:latin typeface="Raleway" pitchFamily="2" charset="-18"/>
            </a:rPr>
            <a:t>90 %</a:t>
          </a:r>
          <a:endParaRPr lang="cs-CZ" sz="2400" b="1" kern="1200" dirty="0">
            <a:solidFill>
              <a:schemeClr val="tx1"/>
            </a:solidFill>
            <a:latin typeface="Raleway" pitchFamily="2" charset="-18"/>
          </a:endParaRPr>
        </a:p>
      </dsp:txBody>
      <dsp:txXfrm>
        <a:off x="6006855" y="1900169"/>
        <a:ext cx="2547265" cy="1556151"/>
      </dsp:txXfrm>
    </dsp:sp>
    <dsp:sp modelId="{FCE20B13-FAA5-4A15-820F-860D1F1F85B2}">
      <dsp:nvSpPr>
        <dsp:cNvPr id="0" name=""/>
        <dsp:cNvSpPr/>
      </dsp:nvSpPr>
      <dsp:spPr>
        <a:xfrm>
          <a:off x="5958441" y="3702997"/>
          <a:ext cx="2644093" cy="1652979"/>
        </a:xfrm>
        <a:prstGeom prst="roundRect">
          <a:avLst>
            <a:gd name="adj" fmla="val 10000"/>
          </a:avLst>
        </a:prstGeom>
        <a:solidFill>
          <a:schemeClr val="bg2"/>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dirty="0">
              <a:solidFill>
                <a:schemeClr val="tx1"/>
              </a:solidFill>
              <a:latin typeface="Raleway" pitchFamily="2" charset="-18"/>
            </a:rPr>
            <a:t>Průměrné hodnocení šíře nabídky</a:t>
          </a:r>
          <a:r>
            <a:rPr lang="cs-CZ" sz="2000" b="1" kern="1200" dirty="0">
              <a:solidFill>
                <a:schemeClr val="tx1"/>
              </a:solidFill>
              <a:latin typeface="Raleway" pitchFamily="2" charset="-18"/>
            </a:rPr>
            <a:t> </a:t>
          </a:r>
          <a:br>
            <a:rPr lang="cs-CZ" sz="2000" kern="1200" dirty="0">
              <a:solidFill>
                <a:schemeClr val="tx1"/>
              </a:solidFill>
              <a:latin typeface="Raleway" pitchFamily="2" charset="-18"/>
            </a:rPr>
          </a:br>
          <a:r>
            <a:rPr lang="cs-CZ" sz="3200" b="1" kern="1200" dirty="0">
              <a:solidFill>
                <a:schemeClr val="tx1"/>
              </a:solidFill>
              <a:latin typeface="Raleway" pitchFamily="2" charset="-18"/>
            </a:rPr>
            <a:t>88 %</a:t>
          </a:r>
        </a:p>
      </dsp:txBody>
      <dsp:txXfrm>
        <a:off x="6006855" y="3751411"/>
        <a:ext cx="2547265" cy="1556151"/>
      </dsp:txXfrm>
    </dsp:sp>
    <dsp:sp modelId="{8141C4E7-1B01-4E33-90C8-A507E97BC86D}">
      <dsp:nvSpPr>
        <dsp:cNvPr id="0" name=""/>
        <dsp:cNvSpPr/>
      </dsp:nvSpPr>
      <dsp:spPr>
        <a:xfrm>
          <a:off x="8824638" y="1851755"/>
          <a:ext cx="2644093" cy="1652979"/>
        </a:xfrm>
        <a:prstGeom prst="roundRect">
          <a:avLst>
            <a:gd name="adj" fmla="val 10000"/>
          </a:avLst>
        </a:prstGeom>
        <a:no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b="1" kern="1200" dirty="0">
              <a:solidFill>
                <a:schemeClr val="tx1"/>
              </a:solidFill>
              <a:latin typeface="Raleway" pitchFamily="2" charset="-18"/>
            </a:rPr>
            <a:t>Průměrné hodnocení informovanosti</a:t>
          </a:r>
          <a:r>
            <a:rPr lang="cs-CZ" sz="2500" kern="1200" dirty="0">
              <a:solidFill>
                <a:schemeClr val="tx1"/>
              </a:solidFill>
              <a:latin typeface="Raleway" pitchFamily="2" charset="-18"/>
            </a:rPr>
            <a:t> </a:t>
          </a:r>
          <a:r>
            <a:rPr lang="cs-CZ" sz="3600" b="1" kern="1200" dirty="0">
              <a:solidFill>
                <a:schemeClr val="tx1"/>
              </a:solidFill>
              <a:latin typeface="Raleway" pitchFamily="2" charset="-18"/>
            </a:rPr>
            <a:t>96 %</a:t>
          </a:r>
          <a:endParaRPr lang="cs-CZ" sz="2500" kern="1200" dirty="0">
            <a:solidFill>
              <a:schemeClr val="tx1"/>
            </a:solidFill>
            <a:latin typeface="Raleway" pitchFamily="2" charset="-18"/>
          </a:endParaRPr>
        </a:p>
      </dsp:txBody>
      <dsp:txXfrm>
        <a:off x="8873052" y="1900169"/>
        <a:ext cx="2547265" cy="1556151"/>
      </dsp:txXfrm>
    </dsp:sp>
    <dsp:sp modelId="{86F52F06-37AC-4468-987D-017DA86B91F6}">
      <dsp:nvSpPr>
        <dsp:cNvPr id="0" name=""/>
        <dsp:cNvSpPr/>
      </dsp:nvSpPr>
      <dsp:spPr>
        <a:xfrm>
          <a:off x="8824638" y="3702997"/>
          <a:ext cx="2644093" cy="1652979"/>
        </a:xfrm>
        <a:prstGeom prst="roundRect">
          <a:avLst>
            <a:gd name="adj" fmla="val 10000"/>
          </a:avLst>
        </a:prstGeom>
        <a:solidFill>
          <a:schemeClr val="bg2"/>
        </a:solidFill>
        <a:ln w="12700" cap="flat" cmpd="sng" algn="ctr">
          <a:solidFill>
            <a:srgbClr val="1D442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dirty="0">
              <a:solidFill>
                <a:schemeClr val="tx1"/>
              </a:solidFill>
              <a:latin typeface="Raleway" pitchFamily="2" charset="-18"/>
            </a:rPr>
            <a:t>Průměrné hodnocení služeb partnerů </a:t>
          </a:r>
          <a:br>
            <a:rPr lang="cs-CZ" sz="2400" b="1" kern="1200" dirty="0">
              <a:solidFill>
                <a:schemeClr val="tx1"/>
              </a:solidFill>
              <a:latin typeface="Raleway" pitchFamily="2" charset="-18"/>
            </a:rPr>
          </a:br>
          <a:r>
            <a:rPr lang="cs-CZ" sz="3200" b="1" kern="1200" dirty="0">
              <a:solidFill>
                <a:schemeClr val="tx1"/>
              </a:solidFill>
              <a:latin typeface="Raleway" pitchFamily="2" charset="-18"/>
            </a:rPr>
            <a:t>88 %</a:t>
          </a:r>
          <a:endParaRPr lang="cs-CZ" sz="2400" b="1" kern="1200" dirty="0">
            <a:solidFill>
              <a:schemeClr val="tx1"/>
            </a:solidFill>
            <a:latin typeface="Raleway" pitchFamily="2" charset="-18"/>
          </a:endParaRPr>
        </a:p>
      </dsp:txBody>
      <dsp:txXfrm>
        <a:off x="8873052" y="3751411"/>
        <a:ext cx="2547265" cy="15561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819C3-9CD5-485E-97FE-C1497E217AB2}" type="datetimeFigureOut">
              <a:rPr lang="cs-CZ" smtClean="0"/>
              <a:t>08.10.2024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0FC5D-7744-4AE4-AA7C-B4D7BC7F7505}" type="slidenum">
              <a:rPr lang="cs-CZ" smtClean="0"/>
              <a:t>‹#›</a:t>
            </a:fld>
            <a:endParaRPr lang="cs-CZ"/>
          </a:p>
        </p:txBody>
      </p:sp>
    </p:spTree>
    <p:extLst>
      <p:ext uri="{BB962C8B-B14F-4D97-AF65-F5344CB8AC3E}">
        <p14:creationId xmlns:p14="http://schemas.microsoft.com/office/powerpoint/2010/main" val="1788407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687C33-AF91-86CB-6928-7BE0C6FCD03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7599640-DF49-462F-9BE8-5CB2FEE895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646BAEF-69EA-B9FB-F753-5D197ACA4569}"/>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5" name="Zástupný symbol pro zápatí 4">
            <a:extLst>
              <a:ext uri="{FF2B5EF4-FFF2-40B4-BE49-F238E27FC236}">
                <a16:creationId xmlns:a16="http://schemas.microsoft.com/office/drawing/2014/main" id="{A345C3CC-5D27-A7CD-3189-D7243F51F3C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5D0C53A-A08A-3AFF-40AB-4CD2F8A65B8E}"/>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134795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D24FA1-F997-46EE-A3A0-8FCE2A897C7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FD58734-3A9B-CA8E-AD40-E99F84B0BAFC}"/>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0B64B31-30FB-9F8E-452D-F1170952B8C6}"/>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5" name="Zástupný symbol pro zápatí 4">
            <a:extLst>
              <a:ext uri="{FF2B5EF4-FFF2-40B4-BE49-F238E27FC236}">
                <a16:creationId xmlns:a16="http://schemas.microsoft.com/office/drawing/2014/main" id="{F815866B-3BD6-3BA1-8F73-879232595D7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15CDC66-4834-223C-C042-C3C30530E93D}"/>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195996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499FC3C-4F64-6137-C914-C1A5860AAEB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6E30404-D3C7-E2B9-7AA5-F8A9FB4D641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D585581-DB84-375F-DA45-FA2134EBC24C}"/>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5" name="Zástupný symbol pro zápatí 4">
            <a:extLst>
              <a:ext uri="{FF2B5EF4-FFF2-40B4-BE49-F238E27FC236}">
                <a16:creationId xmlns:a16="http://schemas.microsoft.com/office/drawing/2014/main" id="{4CB4AD86-5C8B-701E-09A9-0CDA4221EF5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168C0F6-3277-230E-558E-13E528CB43FC}"/>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4048061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Úvodní snímek 5">
    <p:spTree>
      <p:nvGrpSpPr>
        <p:cNvPr id="1" name=""/>
        <p:cNvGrpSpPr/>
        <p:nvPr/>
      </p:nvGrpSpPr>
      <p:grpSpPr>
        <a:xfrm>
          <a:off x="0" y="0"/>
          <a:ext cx="0" cy="0"/>
          <a:chOff x="0" y="0"/>
          <a:chExt cx="0" cy="0"/>
        </a:xfrm>
      </p:grpSpPr>
      <p:sp>
        <p:nvSpPr>
          <p:cNvPr id="8" name="Obdélník pozadí">
            <a:extLst>
              <a:ext uri="{FF2B5EF4-FFF2-40B4-BE49-F238E27FC236}">
                <a16:creationId xmlns:a16="http://schemas.microsoft.com/office/drawing/2014/main" id="{BA139E8E-497C-9177-7C6C-040FA62D827A}"/>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13" name="Ornament úvodní rgb JRD zelená.svg">
            <a:extLst>
              <a:ext uri="{FF2B5EF4-FFF2-40B4-BE49-F238E27FC236}">
                <a16:creationId xmlns:a16="http://schemas.microsoft.com/office/drawing/2014/main" id="{26A5F908-F6C0-D83B-9E10-545C83BFE9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0049" y="5694685"/>
            <a:ext cx="979334" cy="982984"/>
          </a:xfrm>
          <a:prstGeom prst="rect">
            <a:avLst/>
          </a:prstGeom>
        </p:spPr>
      </p:pic>
      <p:sp>
        <p:nvSpPr>
          <p:cNvPr id="5" name="Zástupný symbol obrázku">
            <a:extLst>
              <a:ext uri="{FF2B5EF4-FFF2-40B4-BE49-F238E27FC236}">
                <a16:creationId xmlns:a16="http://schemas.microsoft.com/office/drawing/2014/main" id="{3C31DA33-E78E-E870-421A-C9C131092799}"/>
              </a:ext>
            </a:extLst>
          </p:cNvPr>
          <p:cNvSpPr>
            <a:spLocks noGrp="1"/>
          </p:cNvSpPr>
          <p:nvPr>
            <p:ph type="pic" sz="quarter" idx="11"/>
          </p:nvPr>
        </p:nvSpPr>
        <p:spPr>
          <a:xfrm>
            <a:off x="2034541" y="0"/>
            <a:ext cx="10160762" cy="6858000"/>
          </a:xfrm>
          <a:custGeom>
            <a:avLst/>
            <a:gdLst>
              <a:gd name="connsiteX0" fmla="*/ 0 w 20314920"/>
              <a:gd name="connsiteY0" fmla="*/ 0 h 13716000"/>
              <a:gd name="connsiteX1" fmla="*/ 20314920 w 20314920"/>
              <a:gd name="connsiteY1" fmla="*/ 0 h 13716000"/>
              <a:gd name="connsiteX2" fmla="*/ 20314920 w 20314920"/>
              <a:gd name="connsiteY2" fmla="*/ 13716000 h 13716000"/>
              <a:gd name="connsiteX3" fmla="*/ 0 w 20314920"/>
              <a:gd name="connsiteY3" fmla="*/ 13716000 h 13716000"/>
              <a:gd name="connsiteX4" fmla="*/ 0 w 20314920"/>
              <a:gd name="connsiteY4" fmla="*/ 0 h 13716000"/>
              <a:gd name="connsiteX0" fmla="*/ 0 w 20314920"/>
              <a:gd name="connsiteY0" fmla="*/ 0 h 13716000"/>
              <a:gd name="connsiteX1" fmla="*/ 9793223 w 20314920"/>
              <a:gd name="connsiteY1" fmla="*/ 0 h 13716000"/>
              <a:gd name="connsiteX2" fmla="*/ 20314920 w 20314920"/>
              <a:gd name="connsiteY2" fmla="*/ 0 h 13716000"/>
              <a:gd name="connsiteX3" fmla="*/ 20314920 w 20314920"/>
              <a:gd name="connsiteY3" fmla="*/ 13716000 h 13716000"/>
              <a:gd name="connsiteX4" fmla="*/ 0 w 20314920"/>
              <a:gd name="connsiteY4" fmla="*/ 13716000 h 13716000"/>
              <a:gd name="connsiteX5" fmla="*/ 0 w 20314920"/>
              <a:gd name="connsiteY5" fmla="*/ 0 h 13716000"/>
              <a:gd name="connsiteX0" fmla="*/ 45720 w 20314920"/>
              <a:gd name="connsiteY0" fmla="*/ 6217920 h 13716000"/>
              <a:gd name="connsiteX1" fmla="*/ 9793223 w 20314920"/>
              <a:gd name="connsiteY1" fmla="*/ 0 h 13716000"/>
              <a:gd name="connsiteX2" fmla="*/ 20314920 w 20314920"/>
              <a:gd name="connsiteY2" fmla="*/ 0 h 13716000"/>
              <a:gd name="connsiteX3" fmla="*/ 20314920 w 20314920"/>
              <a:gd name="connsiteY3" fmla="*/ 13716000 h 13716000"/>
              <a:gd name="connsiteX4" fmla="*/ 0 w 20314920"/>
              <a:gd name="connsiteY4" fmla="*/ 13716000 h 13716000"/>
              <a:gd name="connsiteX5" fmla="*/ 45720 w 20314920"/>
              <a:gd name="connsiteY5" fmla="*/ 6217920 h 13716000"/>
              <a:gd name="connsiteX0" fmla="*/ 45720 w 20314920"/>
              <a:gd name="connsiteY0" fmla="*/ 6217920 h 13716000"/>
              <a:gd name="connsiteX1" fmla="*/ 9793223 w 20314920"/>
              <a:gd name="connsiteY1" fmla="*/ 0 h 13716000"/>
              <a:gd name="connsiteX2" fmla="*/ 20314920 w 20314920"/>
              <a:gd name="connsiteY2" fmla="*/ 0 h 13716000"/>
              <a:gd name="connsiteX3" fmla="*/ 20314920 w 20314920"/>
              <a:gd name="connsiteY3" fmla="*/ 13716000 h 13716000"/>
              <a:gd name="connsiteX4" fmla="*/ 0 w 20314920"/>
              <a:gd name="connsiteY4" fmla="*/ 13716000 h 13716000"/>
              <a:gd name="connsiteX5" fmla="*/ 45720 w 20314920"/>
              <a:gd name="connsiteY5" fmla="*/ 6217920 h 13716000"/>
              <a:gd name="connsiteX0" fmla="*/ 1252728 w 20314920"/>
              <a:gd name="connsiteY0" fmla="*/ 5806440 h 13716000"/>
              <a:gd name="connsiteX1" fmla="*/ 9793223 w 20314920"/>
              <a:gd name="connsiteY1" fmla="*/ 0 h 13716000"/>
              <a:gd name="connsiteX2" fmla="*/ 20314920 w 20314920"/>
              <a:gd name="connsiteY2" fmla="*/ 0 h 13716000"/>
              <a:gd name="connsiteX3" fmla="*/ 20314920 w 20314920"/>
              <a:gd name="connsiteY3" fmla="*/ 13716000 h 13716000"/>
              <a:gd name="connsiteX4" fmla="*/ 0 w 20314920"/>
              <a:gd name="connsiteY4" fmla="*/ 13716000 h 13716000"/>
              <a:gd name="connsiteX5" fmla="*/ 1252728 w 20314920"/>
              <a:gd name="connsiteY5" fmla="*/ 5806440 h 13716000"/>
              <a:gd name="connsiteX0" fmla="*/ 1252728 w 20314920"/>
              <a:gd name="connsiteY0" fmla="*/ 5806440 h 13716000"/>
              <a:gd name="connsiteX1" fmla="*/ 9793223 w 20314920"/>
              <a:gd name="connsiteY1" fmla="*/ 0 h 13716000"/>
              <a:gd name="connsiteX2" fmla="*/ 20314920 w 20314920"/>
              <a:gd name="connsiteY2" fmla="*/ 0 h 13716000"/>
              <a:gd name="connsiteX3" fmla="*/ 20314920 w 20314920"/>
              <a:gd name="connsiteY3" fmla="*/ 13716000 h 13716000"/>
              <a:gd name="connsiteX4" fmla="*/ 0 w 20314920"/>
              <a:gd name="connsiteY4" fmla="*/ 13716000 h 13716000"/>
              <a:gd name="connsiteX5" fmla="*/ 1252728 w 20314920"/>
              <a:gd name="connsiteY5" fmla="*/ 5806440 h 13716000"/>
              <a:gd name="connsiteX0" fmla="*/ 1252728 w 20314920"/>
              <a:gd name="connsiteY0" fmla="*/ 5806440 h 13716000"/>
              <a:gd name="connsiteX1" fmla="*/ 9793223 w 20314920"/>
              <a:gd name="connsiteY1" fmla="*/ 0 h 13716000"/>
              <a:gd name="connsiteX2" fmla="*/ 20314920 w 20314920"/>
              <a:gd name="connsiteY2" fmla="*/ 0 h 13716000"/>
              <a:gd name="connsiteX3" fmla="*/ 20314920 w 20314920"/>
              <a:gd name="connsiteY3" fmla="*/ 13716000 h 13716000"/>
              <a:gd name="connsiteX4" fmla="*/ 0 w 20314920"/>
              <a:gd name="connsiteY4" fmla="*/ 13716000 h 13716000"/>
              <a:gd name="connsiteX5" fmla="*/ 1252728 w 20314920"/>
              <a:gd name="connsiteY5" fmla="*/ 5806440 h 13716000"/>
              <a:gd name="connsiteX0" fmla="*/ 1252728 w 22288596"/>
              <a:gd name="connsiteY0" fmla="*/ 5806440 h 15091143"/>
              <a:gd name="connsiteX1" fmla="*/ 9793223 w 22288596"/>
              <a:gd name="connsiteY1" fmla="*/ 0 h 15091143"/>
              <a:gd name="connsiteX2" fmla="*/ 20314920 w 22288596"/>
              <a:gd name="connsiteY2" fmla="*/ 0 h 15091143"/>
              <a:gd name="connsiteX3" fmla="*/ 20314920 w 22288596"/>
              <a:gd name="connsiteY3" fmla="*/ 13716000 h 15091143"/>
              <a:gd name="connsiteX4" fmla="*/ 0 w 22288596"/>
              <a:gd name="connsiteY4" fmla="*/ 13716000 h 15091143"/>
              <a:gd name="connsiteX5" fmla="*/ 1252728 w 22288596"/>
              <a:gd name="connsiteY5" fmla="*/ 5806440 h 15091143"/>
              <a:gd name="connsiteX0" fmla="*/ 1252728 w 22288596"/>
              <a:gd name="connsiteY0" fmla="*/ 5806440 h 13716000"/>
              <a:gd name="connsiteX1" fmla="*/ 9793223 w 22288596"/>
              <a:gd name="connsiteY1" fmla="*/ 0 h 13716000"/>
              <a:gd name="connsiteX2" fmla="*/ 20314920 w 22288596"/>
              <a:gd name="connsiteY2" fmla="*/ 0 h 13716000"/>
              <a:gd name="connsiteX3" fmla="*/ 20314920 w 22288596"/>
              <a:gd name="connsiteY3" fmla="*/ 13716000 h 13716000"/>
              <a:gd name="connsiteX4" fmla="*/ 0 w 22288596"/>
              <a:gd name="connsiteY4" fmla="*/ 13716000 h 13716000"/>
              <a:gd name="connsiteX5" fmla="*/ 1252728 w 22288596"/>
              <a:gd name="connsiteY5" fmla="*/ 5806440 h 13716000"/>
              <a:gd name="connsiteX0" fmla="*/ 1252728 w 20667723"/>
              <a:gd name="connsiteY0" fmla="*/ 5806440 h 13725144"/>
              <a:gd name="connsiteX1" fmla="*/ 9793223 w 20667723"/>
              <a:gd name="connsiteY1" fmla="*/ 0 h 13725144"/>
              <a:gd name="connsiteX2" fmla="*/ 20314920 w 20667723"/>
              <a:gd name="connsiteY2" fmla="*/ 0 h 13725144"/>
              <a:gd name="connsiteX3" fmla="*/ 13502640 w 20667723"/>
              <a:gd name="connsiteY3" fmla="*/ 13725144 h 13725144"/>
              <a:gd name="connsiteX4" fmla="*/ 0 w 20667723"/>
              <a:gd name="connsiteY4" fmla="*/ 13716000 h 13725144"/>
              <a:gd name="connsiteX5" fmla="*/ 1252728 w 20667723"/>
              <a:gd name="connsiteY5" fmla="*/ 5806440 h 13725144"/>
              <a:gd name="connsiteX0" fmla="*/ 1252728 w 20850768"/>
              <a:gd name="connsiteY0" fmla="*/ 5806440 h 13725144"/>
              <a:gd name="connsiteX1" fmla="*/ 9793223 w 20850768"/>
              <a:gd name="connsiteY1" fmla="*/ 0 h 13725144"/>
              <a:gd name="connsiteX2" fmla="*/ 20314920 w 20850768"/>
              <a:gd name="connsiteY2" fmla="*/ 0 h 13725144"/>
              <a:gd name="connsiteX3" fmla="*/ 18708624 w 20850768"/>
              <a:gd name="connsiteY3" fmla="*/ 7086600 h 13725144"/>
              <a:gd name="connsiteX4" fmla="*/ 13502640 w 20850768"/>
              <a:gd name="connsiteY4" fmla="*/ 13725144 h 13725144"/>
              <a:gd name="connsiteX5" fmla="*/ 0 w 20850768"/>
              <a:gd name="connsiteY5" fmla="*/ 13716000 h 13725144"/>
              <a:gd name="connsiteX6" fmla="*/ 1252728 w 20850768"/>
              <a:gd name="connsiteY6" fmla="*/ 5806440 h 13725144"/>
              <a:gd name="connsiteX0" fmla="*/ 1252728 w 20314920"/>
              <a:gd name="connsiteY0" fmla="*/ 5806440 h 13725144"/>
              <a:gd name="connsiteX1" fmla="*/ 9793223 w 20314920"/>
              <a:gd name="connsiteY1" fmla="*/ 0 h 13725144"/>
              <a:gd name="connsiteX2" fmla="*/ 20314920 w 20314920"/>
              <a:gd name="connsiteY2" fmla="*/ 0 h 13725144"/>
              <a:gd name="connsiteX3" fmla="*/ 18708624 w 20314920"/>
              <a:gd name="connsiteY3" fmla="*/ 7086600 h 13725144"/>
              <a:gd name="connsiteX4" fmla="*/ 13502640 w 20314920"/>
              <a:gd name="connsiteY4" fmla="*/ 13725144 h 13725144"/>
              <a:gd name="connsiteX5" fmla="*/ 0 w 20314920"/>
              <a:gd name="connsiteY5" fmla="*/ 13716000 h 13725144"/>
              <a:gd name="connsiteX6" fmla="*/ 1252728 w 20314920"/>
              <a:gd name="connsiteY6" fmla="*/ 5806440 h 13725144"/>
              <a:gd name="connsiteX0" fmla="*/ 1252728 w 20314920"/>
              <a:gd name="connsiteY0" fmla="*/ 5806440 h 14230779"/>
              <a:gd name="connsiteX1" fmla="*/ 9793223 w 20314920"/>
              <a:gd name="connsiteY1" fmla="*/ 0 h 14230779"/>
              <a:gd name="connsiteX2" fmla="*/ 20314920 w 20314920"/>
              <a:gd name="connsiteY2" fmla="*/ 0 h 14230779"/>
              <a:gd name="connsiteX3" fmla="*/ 20308824 w 20314920"/>
              <a:gd name="connsiteY3" fmla="*/ 6867144 h 14230779"/>
              <a:gd name="connsiteX4" fmla="*/ 13502640 w 20314920"/>
              <a:gd name="connsiteY4" fmla="*/ 13725144 h 14230779"/>
              <a:gd name="connsiteX5" fmla="*/ 0 w 20314920"/>
              <a:gd name="connsiteY5" fmla="*/ 13716000 h 14230779"/>
              <a:gd name="connsiteX6" fmla="*/ 1252728 w 20314920"/>
              <a:gd name="connsiteY6" fmla="*/ 5806440 h 14230779"/>
              <a:gd name="connsiteX0" fmla="*/ 1252728 w 20314920"/>
              <a:gd name="connsiteY0" fmla="*/ 5806440 h 13725144"/>
              <a:gd name="connsiteX1" fmla="*/ 9793223 w 20314920"/>
              <a:gd name="connsiteY1" fmla="*/ 0 h 13725144"/>
              <a:gd name="connsiteX2" fmla="*/ 20314920 w 20314920"/>
              <a:gd name="connsiteY2" fmla="*/ 0 h 13725144"/>
              <a:gd name="connsiteX3" fmla="*/ 20308824 w 20314920"/>
              <a:gd name="connsiteY3" fmla="*/ 6867144 h 13725144"/>
              <a:gd name="connsiteX4" fmla="*/ 13502640 w 20314920"/>
              <a:gd name="connsiteY4" fmla="*/ 13725144 h 13725144"/>
              <a:gd name="connsiteX5" fmla="*/ 0 w 20314920"/>
              <a:gd name="connsiteY5" fmla="*/ 13716000 h 13725144"/>
              <a:gd name="connsiteX6" fmla="*/ 1252728 w 20314920"/>
              <a:gd name="connsiteY6" fmla="*/ 5806440 h 13725144"/>
              <a:gd name="connsiteX0" fmla="*/ 1252728 w 20314920"/>
              <a:gd name="connsiteY0" fmla="*/ 5806440 h 14319509"/>
              <a:gd name="connsiteX1" fmla="*/ 9793223 w 20314920"/>
              <a:gd name="connsiteY1" fmla="*/ 0 h 14319509"/>
              <a:gd name="connsiteX2" fmla="*/ 20314920 w 20314920"/>
              <a:gd name="connsiteY2" fmla="*/ 0 h 14319509"/>
              <a:gd name="connsiteX3" fmla="*/ 20308824 w 20314920"/>
              <a:gd name="connsiteY3" fmla="*/ 6867144 h 14319509"/>
              <a:gd name="connsiteX4" fmla="*/ 13502640 w 20314920"/>
              <a:gd name="connsiteY4" fmla="*/ 13725144 h 14319509"/>
              <a:gd name="connsiteX5" fmla="*/ 0 w 20314920"/>
              <a:gd name="connsiteY5" fmla="*/ 13716000 h 14319509"/>
              <a:gd name="connsiteX6" fmla="*/ 1252728 w 20314920"/>
              <a:gd name="connsiteY6" fmla="*/ 5806440 h 14319509"/>
              <a:gd name="connsiteX0" fmla="*/ 1252728 w 20314920"/>
              <a:gd name="connsiteY0" fmla="*/ 5806440 h 14319509"/>
              <a:gd name="connsiteX1" fmla="*/ 9793223 w 20314920"/>
              <a:gd name="connsiteY1" fmla="*/ 0 h 14319509"/>
              <a:gd name="connsiteX2" fmla="*/ 20314920 w 20314920"/>
              <a:gd name="connsiteY2" fmla="*/ 0 h 14319509"/>
              <a:gd name="connsiteX3" fmla="*/ 20308824 w 20314920"/>
              <a:gd name="connsiteY3" fmla="*/ 6867144 h 14319509"/>
              <a:gd name="connsiteX4" fmla="*/ 13502640 w 20314920"/>
              <a:gd name="connsiteY4" fmla="*/ 13725144 h 14319509"/>
              <a:gd name="connsiteX5" fmla="*/ 0 w 20314920"/>
              <a:gd name="connsiteY5" fmla="*/ 13716000 h 14319509"/>
              <a:gd name="connsiteX6" fmla="*/ 1252728 w 20314920"/>
              <a:gd name="connsiteY6" fmla="*/ 5806440 h 14319509"/>
              <a:gd name="connsiteX0" fmla="*/ 1252728 w 20314920"/>
              <a:gd name="connsiteY0" fmla="*/ 5806440 h 13725144"/>
              <a:gd name="connsiteX1" fmla="*/ 9793223 w 20314920"/>
              <a:gd name="connsiteY1" fmla="*/ 0 h 13725144"/>
              <a:gd name="connsiteX2" fmla="*/ 20314920 w 20314920"/>
              <a:gd name="connsiteY2" fmla="*/ 0 h 13725144"/>
              <a:gd name="connsiteX3" fmla="*/ 20308824 w 20314920"/>
              <a:gd name="connsiteY3" fmla="*/ 6867144 h 13725144"/>
              <a:gd name="connsiteX4" fmla="*/ 13502640 w 20314920"/>
              <a:gd name="connsiteY4" fmla="*/ 13725144 h 13725144"/>
              <a:gd name="connsiteX5" fmla="*/ 0 w 20314920"/>
              <a:gd name="connsiteY5" fmla="*/ 13716000 h 13725144"/>
              <a:gd name="connsiteX6" fmla="*/ 1252728 w 20314920"/>
              <a:gd name="connsiteY6" fmla="*/ 5806440 h 13725144"/>
              <a:gd name="connsiteX0" fmla="*/ 1252728 w 20314920"/>
              <a:gd name="connsiteY0" fmla="*/ 5806440 h 13734288"/>
              <a:gd name="connsiteX1" fmla="*/ 9793223 w 20314920"/>
              <a:gd name="connsiteY1" fmla="*/ 0 h 13734288"/>
              <a:gd name="connsiteX2" fmla="*/ 20314920 w 20314920"/>
              <a:gd name="connsiteY2" fmla="*/ 0 h 13734288"/>
              <a:gd name="connsiteX3" fmla="*/ 20308824 w 20314920"/>
              <a:gd name="connsiteY3" fmla="*/ 6867144 h 13734288"/>
              <a:gd name="connsiteX4" fmla="*/ 12999720 w 20314920"/>
              <a:gd name="connsiteY4" fmla="*/ 13734288 h 13734288"/>
              <a:gd name="connsiteX5" fmla="*/ 0 w 20314920"/>
              <a:gd name="connsiteY5" fmla="*/ 13716000 h 13734288"/>
              <a:gd name="connsiteX6" fmla="*/ 1252728 w 20314920"/>
              <a:gd name="connsiteY6" fmla="*/ 5806440 h 13734288"/>
              <a:gd name="connsiteX0" fmla="*/ 1252728 w 20314920"/>
              <a:gd name="connsiteY0" fmla="*/ 5806440 h 14387933"/>
              <a:gd name="connsiteX1" fmla="*/ 9793223 w 20314920"/>
              <a:gd name="connsiteY1" fmla="*/ 0 h 14387933"/>
              <a:gd name="connsiteX2" fmla="*/ 20314920 w 20314920"/>
              <a:gd name="connsiteY2" fmla="*/ 0 h 14387933"/>
              <a:gd name="connsiteX3" fmla="*/ 20308824 w 20314920"/>
              <a:gd name="connsiteY3" fmla="*/ 6867144 h 14387933"/>
              <a:gd name="connsiteX4" fmla="*/ 12999720 w 20314920"/>
              <a:gd name="connsiteY4" fmla="*/ 13734288 h 14387933"/>
              <a:gd name="connsiteX5" fmla="*/ 0 w 20314920"/>
              <a:gd name="connsiteY5" fmla="*/ 13716000 h 14387933"/>
              <a:gd name="connsiteX6" fmla="*/ 1252728 w 20314920"/>
              <a:gd name="connsiteY6" fmla="*/ 5806440 h 14387933"/>
              <a:gd name="connsiteX0" fmla="*/ 1252728 w 20314920"/>
              <a:gd name="connsiteY0" fmla="*/ 5806440 h 14387933"/>
              <a:gd name="connsiteX1" fmla="*/ 9793223 w 20314920"/>
              <a:gd name="connsiteY1" fmla="*/ 0 h 14387933"/>
              <a:gd name="connsiteX2" fmla="*/ 20314920 w 20314920"/>
              <a:gd name="connsiteY2" fmla="*/ 0 h 14387933"/>
              <a:gd name="connsiteX3" fmla="*/ 20308824 w 20314920"/>
              <a:gd name="connsiteY3" fmla="*/ 6867144 h 14387933"/>
              <a:gd name="connsiteX4" fmla="*/ 12999720 w 20314920"/>
              <a:gd name="connsiteY4" fmla="*/ 13734288 h 14387933"/>
              <a:gd name="connsiteX5" fmla="*/ 0 w 20314920"/>
              <a:gd name="connsiteY5" fmla="*/ 13716000 h 14387933"/>
              <a:gd name="connsiteX6" fmla="*/ 1252728 w 20314920"/>
              <a:gd name="connsiteY6" fmla="*/ 5806440 h 14387933"/>
              <a:gd name="connsiteX0" fmla="*/ 1252728 w 20314920"/>
              <a:gd name="connsiteY0" fmla="*/ 5806440 h 14367613"/>
              <a:gd name="connsiteX1" fmla="*/ 9793223 w 20314920"/>
              <a:gd name="connsiteY1" fmla="*/ 0 h 14367613"/>
              <a:gd name="connsiteX2" fmla="*/ 20314920 w 20314920"/>
              <a:gd name="connsiteY2" fmla="*/ 0 h 14367613"/>
              <a:gd name="connsiteX3" fmla="*/ 20308824 w 20314920"/>
              <a:gd name="connsiteY3" fmla="*/ 6867144 h 14367613"/>
              <a:gd name="connsiteX4" fmla="*/ 12954000 w 20314920"/>
              <a:gd name="connsiteY4" fmla="*/ 13706856 h 14367613"/>
              <a:gd name="connsiteX5" fmla="*/ 0 w 20314920"/>
              <a:gd name="connsiteY5" fmla="*/ 13716000 h 14367613"/>
              <a:gd name="connsiteX6" fmla="*/ 1252728 w 20314920"/>
              <a:gd name="connsiteY6" fmla="*/ 5806440 h 14367613"/>
              <a:gd name="connsiteX0" fmla="*/ 1252728 w 20321524"/>
              <a:gd name="connsiteY0" fmla="*/ 5806440 h 14217614"/>
              <a:gd name="connsiteX1" fmla="*/ 9793223 w 20321524"/>
              <a:gd name="connsiteY1" fmla="*/ 0 h 14217614"/>
              <a:gd name="connsiteX2" fmla="*/ 20314920 w 20321524"/>
              <a:gd name="connsiteY2" fmla="*/ 0 h 14217614"/>
              <a:gd name="connsiteX3" fmla="*/ 20321524 w 20321524"/>
              <a:gd name="connsiteY3" fmla="*/ 6871378 h 14217614"/>
              <a:gd name="connsiteX4" fmla="*/ 12954000 w 20321524"/>
              <a:gd name="connsiteY4" fmla="*/ 13706856 h 14217614"/>
              <a:gd name="connsiteX5" fmla="*/ 0 w 20321524"/>
              <a:gd name="connsiteY5" fmla="*/ 13716000 h 14217614"/>
              <a:gd name="connsiteX6" fmla="*/ 1252728 w 20321524"/>
              <a:gd name="connsiteY6" fmla="*/ 5806440 h 14217614"/>
              <a:gd name="connsiteX0" fmla="*/ 1252728 w 20321524"/>
              <a:gd name="connsiteY0" fmla="*/ 5806440 h 14217614"/>
              <a:gd name="connsiteX1" fmla="*/ 9793223 w 20321524"/>
              <a:gd name="connsiteY1" fmla="*/ 0 h 14217614"/>
              <a:gd name="connsiteX2" fmla="*/ 20314920 w 20321524"/>
              <a:gd name="connsiteY2" fmla="*/ 0 h 14217614"/>
              <a:gd name="connsiteX3" fmla="*/ 20321524 w 20321524"/>
              <a:gd name="connsiteY3" fmla="*/ 6871378 h 14217614"/>
              <a:gd name="connsiteX4" fmla="*/ 12954000 w 20321524"/>
              <a:gd name="connsiteY4" fmla="*/ 13706856 h 14217614"/>
              <a:gd name="connsiteX5" fmla="*/ 0 w 20321524"/>
              <a:gd name="connsiteY5" fmla="*/ 13716000 h 14217614"/>
              <a:gd name="connsiteX6" fmla="*/ 1252728 w 20321524"/>
              <a:gd name="connsiteY6" fmla="*/ 5806440 h 14217614"/>
              <a:gd name="connsiteX0" fmla="*/ 1252728 w 20321524"/>
              <a:gd name="connsiteY0" fmla="*/ 5806440 h 14217614"/>
              <a:gd name="connsiteX1" fmla="*/ 9793223 w 20321524"/>
              <a:gd name="connsiteY1" fmla="*/ 0 h 14217614"/>
              <a:gd name="connsiteX2" fmla="*/ 20314920 w 20321524"/>
              <a:gd name="connsiteY2" fmla="*/ 0 h 14217614"/>
              <a:gd name="connsiteX3" fmla="*/ 20321524 w 20321524"/>
              <a:gd name="connsiteY3" fmla="*/ 6871378 h 14217614"/>
              <a:gd name="connsiteX4" fmla="*/ 12954000 w 20321524"/>
              <a:gd name="connsiteY4" fmla="*/ 13706856 h 14217614"/>
              <a:gd name="connsiteX5" fmla="*/ 0 w 20321524"/>
              <a:gd name="connsiteY5" fmla="*/ 13716000 h 14217614"/>
              <a:gd name="connsiteX6" fmla="*/ 1252728 w 20321524"/>
              <a:gd name="connsiteY6" fmla="*/ 5806440 h 14217614"/>
              <a:gd name="connsiteX0" fmla="*/ 1252728 w 20321524"/>
              <a:gd name="connsiteY0" fmla="*/ 5806440 h 13716000"/>
              <a:gd name="connsiteX1" fmla="*/ 9793223 w 20321524"/>
              <a:gd name="connsiteY1" fmla="*/ 0 h 13716000"/>
              <a:gd name="connsiteX2" fmla="*/ 20314920 w 20321524"/>
              <a:gd name="connsiteY2" fmla="*/ 0 h 13716000"/>
              <a:gd name="connsiteX3" fmla="*/ 20321524 w 20321524"/>
              <a:gd name="connsiteY3" fmla="*/ 6871378 h 13716000"/>
              <a:gd name="connsiteX4" fmla="*/ 12954000 w 20321524"/>
              <a:gd name="connsiteY4" fmla="*/ 13706856 h 13716000"/>
              <a:gd name="connsiteX5" fmla="*/ 0 w 20321524"/>
              <a:gd name="connsiteY5" fmla="*/ 13716000 h 13716000"/>
              <a:gd name="connsiteX6" fmla="*/ 1252728 w 20321524"/>
              <a:gd name="connsiteY6" fmla="*/ 580644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1524" h="13716000">
                <a:moveTo>
                  <a:pt x="1252728" y="5806440"/>
                </a:moveTo>
                <a:cubicBezTo>
                  <a:pt x="4739640" y="3066288"/>
                  <a:pt x="6946391" y="1935480"/>
                  <a:pt x="9793223" y="0"/>
                </a:cubicBezTo>
                <a:lnTo>
                  <a:pt x="20314920" y="0"/>
                </a:lnTo>
                <a:cubicBezTo>
                  <a:pt x="20317121" y="2290459"/>
                  <a:pt x="20319323" y="4580919"/>
                  <a:pt x="20321524" y="6871378"/>
                </a:cubicBezTo>
                <a:cubicBezTo>
                  <a:pt x="19691604" y="8903886"/>
                  <a:pt x="16340921" y="12566086"/>
                  <a:pt x="12954000" y="13706856"/>
                </a:cubicBezTo>
                <a:lnTo>
                  <a:pt x="0" y="13716000"/>
                </a:lnTo>
                <a:cubicBezTo>
                  <a:pt x="15240" y="11216640"/>
                  <a:pt x="30480" y="6870192"/>
                  <a:pt x="1252728" y="5806440"/>
                </a:cubicBezTo>
                <a:close/>
              </a:path>
            </a:pathLst>
          </a:custGeom>
          <a:solidFill>
            <a:schemeClr val="bg1">
              <a:lumMod val="95000"/>
            </a:schemeClr>
          </a:solidFill>
        </p:spPr>
        <p:txBody>
          <a:bodyPr lIns="36000"/>
          <a:lstStyle>
            <a:lvl1pPr algn="r">
              <a:defRPr/>
            </a:lvl1pPr>
          </a:lstStyle>
          <a:p>
            <a:r>
              <a:rPr lang="cs-CZ"/>
              <a:t>Kliknutím na ikonu přidáte obrázek.</a:t>
            </a:r>
          </a:p>
        </p:txBody>
      </p:sp>
      <p:sp>
        <p:nvSpPr>
          <p:cNvPr id="7" name="Zástupný zelený blok">
            <a:extLst>
              <a:ext uri="{FF2B5EF4-FFF2-40B4-BE49-F238E27FC236}">
                <a16:creationId xmlns:a16="http://schemas.microsoft.com/office/drawing/2014/main" id="{D9CAF654-C56F-1E9D-6289-6D3D65CBED24}"/>
              </a:ext>
            </a:extLst>
          </p:cNvPr>
          <p:cNvSpPr>
            <a:spLocks noGrp="1"/>
          </p:cNvSpPr>
          <p:nvPr>
            <p:ph type="body" sz="quarter" idx="14" hasCustomPrompt="1"/>
          </p:nvPr>
        </p:nvSpPr>
        <p:spPr>
          <a:xfrm>
            <a:off x="-1" y="-4572"/>
            <a:ext cx="4887284" cy="6862953"/>
          </a:xfrm>
          <a:custGeom>
            <a:avLst/>
            <a:gdLst>
              <a:gd name="connsiteX0" fmla="*/ 0 w 9772650"/>
              <a:gd name="connsiteY0" fmla="*/ 0 h 13716000"/>
              <a:gd name="connsiteX1" fmla="*/ 4886325 w 9772650"/>
              <a:gd name="connsiteY1" fmla="*/ 0 h 13716000"/>
              <a:gd name="connsiteX2" fmla="*/ 9772650 w 9772650"/>
              <a:gd name="connsiteY2" fmla="*/ 6858000 h 13716000"/>
              <a:gd name="connsiteX3" fmla="*/ 4886325 w 9772650"/>
              <a:gd name="connsiteY3" fmla="*/ 13716000 h 13716000"/>
              <a:gd name="connsiteX4" fmla="*/ 0 w 9772650"/>
              <a:gd name="connsiteY4" fmla="*/ 13716000 h 13716000"/>
              <a:gd name="connsiteX5" fmla="*/ 0 w 9772650"/>
              <a:gd name="connsiteY5" fmla="*/ 0 h 13716000"/>
              <a:gd name="connsiteX0" fmla="*/ 0 w 11171840"/>
              <a:gd name="connsiteY0" fmla="*/ 9144 h 13725144"/>
              <a:gd name="connsiteX1" fmla="*/ 9769221 w 11171840"/>
              <a:gd name="connsiteY1" fmla="*/ 0 h 13725144"/>
              <a:gd name="connsiteX2" fmla="*/ 9772650 w 11171840"/>
              <a:gd name="connsiteY2" fmla="*/ 6867144 h 13725144"/>
              <a:gd name="connsiteX3" fmla="*/ 4886325 w 11171840"/>
              <a:gd name="connsiteY3" fmla="*/ 13725144 h 13725144"/>
              <a:gd name="connsiteX4" fmla="*/ 0 w 11171840"/>
              <a:gd name="connsiteY4" fmla="*/ 13725144 h 13725144"/>
              <a:gd name="connsiteX5" fmla="*/ 0 w 11171840"/>
              <a:gd name="connsiteY5" fmla="*/ 9144 h 13725144"/>
              <a:gd name="connsiteX0" fmla="*/ 0 w 11391457"/>
              <a:gd name="connsiteY0" fmla="*/ 9144 h 13725144"/>
              <a:gd name="connsiteX1" fmla="*/ 9769221 w 11391457"/>
              <a:gd name="connsiteY1" fmla="*/ 0 h 13725144"/>
              <a:gd name="connsiteX2" fmla="*/ 9772650 w 11391457"/>
              <a:gd name="connsiteY2" fmla="*/ 6867144 h 13725144"/>
              <a:gd name="connsiteX3" fmla="*/ 478917 w 11391457"/>
              <a:gd name="connsiteY3" fmla="*/ 13706856 h 13725144"/>
              <a:gd name="connsiteX4" fmla="*/ 0 w 11391457"/>
              <a:gd name="connsiteY4" fmla="*/ 13725144 h 13725144"/>
              <a:gd name="connsiteX5" fmla="*/ 0 w 11391457"/>
              <a:gd name="connsiteY5" fmla="*/ 9144 h 13725144"/>
              <a:gd name="connsiteX0" fmla="*/ 0 w 10743036"/>
              <a:gd name="connsiteY0" fmla="*/ 9144 h 13725144"/>
              <a:gd name="connsiteX1" fmla="*/ 9769221 w 10743036"/>
              <a:gd name="connsiteY1" fmla="*/ 0 h 13725144"/>
              <a:gd name="connsiteX2" fmla="*/ 9772650 w 10743036"/>
              <a:gd name="connsiteY2" fmla="*/ 6867144 h 13725144"/>
              <a:gd name="connsiteX3" fmla="*/ 478917 w 10743036"/>
              <a:gd name="connsiteY3" fmla="*/ 13706856 h 13725144"/>
              <a:gd name="connsiteX4" fmla="*/ 0 w 10743036"/>
              <a:gd name="connsiteY4" fmla="*/ 13725144 h 13725144"/>
              <a:gd name="connsiteX5" fmla="*/ 0 w 10743036"/>
              <a:gd name="connsiteY5" fmla="*/ 9144 h 13725144"/>
              <a:gd name="connsiteX0" fmla="*/ 0 w 10202729"/>
              <a:gd name="connsiteY0" fmla="*/ 9144 h 13725144"/>
              <a:gd name="connsiteX1" fmla="*/ 9769221 w 10202729"/>
              <a:gd name="connsiteY1" fmla="*/ 0 h 13725144"/>
              <a:gd name="connsiteX2" fmla="*/ 8346186 w 10202729"/>
              <a:gd name="connsiteY2" fmla="*/ 7580376 h 13725144"/>
              <a:gd name="connsiteX3" fmla="*/ 478917 w 10202729"/>
              <a:gd name="connsiteY3" fmla="*/ 13706856 h 13725144"/>
              <a:gd name="connsiteX4" fmla="*/ 0 w 10202729"/>
              <a:gd name="connsiteY4" fmla="*/ 13725144 h 13725144"/>
              <a:gd name="connsiteX5" fmla="*/ 0 w 10202729"/>
              <a:gd name="connsiteY5" fmla="*/ 9144 h 13725144"/>
              <a:gd name="connsiteX0" fmla="*/ 0 w 9774978"/>
              <a:gd name="connsiteY0" fmla="*/ 9144 h 13725144"/>
              <a:gd name="connsiteX1" fmla="*/ 9769221 w 9774978"/>
              <a:gd name="connsiteY1" fmla="*/ 0 h 13725144"/>
              <a:gd name="connsiteX2" fmla="*/ 8346186 w 9774978"/>
              <a:gd name="connsiteY2" fmla="*/ 7580376 h 13725144"/>
              <a:gd name="connsiteX3" fmla="*/ 478917 w 9774978"/>
              <a:gd name="connsiteY3" fmla="*/ 13706856 h 13725144"/>
              <a:gd name="connsiteX4" fmla="*/ 0 w 9774978"/>
              <a:gd name="connsiteY4" fmla="*/ 13725144 h 13725144"/>
              <a:gd name="connsiteX5" fmla="*/ 0 w 9774978"/>
              <a:gd name="connsiteY5" fmla="*/ 9144 h 13725144"/>
              <a:gd name="connsiteX0" fmla="*/ 0 w 9774978"/>
              <a:gd name="connsiteY0" fmla="*/ 9144 h 13725144"/>
              <a:gd name="connsiteX1" fmla="*/ 9769221 w 9774978"/>
              <a:gd name="connsiteY1" fmla="*/ 0 h 13725144"/>
              <a:gd name="connsiteX2" fmla="*/ 8346186 w 9774978"/>
              <a:gd name="connsiteY2" fmla="*/ 7580376 h 13725144"/>
              <a:gd name="connsiteX3" fmla="*/ 478917 w 9774978"/>
              <a:gd name="connsiteY3" fmla="*/ 13706856 h 13725144"/>
              <a:gd name="connsiteX4" fmla="*/ 0 w 9774978"/>
              <a:gd name="connsiteY4" fmla="*/ 13725144 h 13725144"/>
              <a:gd name="connsiteX5" fmla="*/ 0 w 9774978"/>
              <a:gd name="connsiteY5" fmla="*/ 9144 h 13725144"/>
              <a:gd name="connsiteX0" fmla="*/ 0 w 9774385"/>
              <a:gd name="connsiteY0" fmla="*/ 9144 h 13725906"/>
              <a:gd name="connsiteX1" fmla="*/ 9769221 w 9774385"/>
              <a:gd name="connsiteY1" fmla="*/ 0 h 13725906"/>
              <a:gd name="connsiteX2" fmla="*/ 8346186 w 9774385"/>
              <a:gd name="connsiteY2" fmla="*/ 7580376 h 13725906"/>
              <a:gd name="connsiteX3" fmla="*/ 539242 w 9774385"/>
              <a:gd name="connsiteY3" fmla="*/ 13725906 h 13725906"/>
              <a:gd name="connsiteX4" fmla="*/ 0 w 9774385"/>
              <a:gd name="connsiteY4" fmla="*/ 13725144 h 13725906"/>
              <a:gd name="connsiteX5" fmla="*/ 0 w 9774385"/>
              <a:gd name="connsiteY5" fmla="*/ 9144 h 13725906"/>
              <a:gd name="connsiteX0" fmla="*/ 0 w 9774567"/>
              <a:gd name="connsiteY0" fmla="*/ 9144 h 13725906"/>
              <a:gd name="connsiteX1" fmla="*/ 9769221 w 9774567"/>
              <a:gd name="connsiteY1" fmla="*/ 0 h 13725906"/>
              <a:gd name="connsiteX2" fmla="*/ 8346186 w 9774567"/>
              <a:gd name="connsiteY2" fmla="*/ 7580376 h 13725906"/>
              <a:gd name="connsiteX3" fmla="*/ 520192 w 9774567"/>
              <a:gd name="connsiteY3" fmla="*/ 13725906 h 13725906"/>
              <a:gd name="connsiteX4" fmla="*/ 0 w 9774567"/>
              <a:gd name="connsiteY4" fmla="*/ 13725144 h 13725906"/>
              <a:gd name="connsiteX5" fmla="*/ 0 w 9774567"/>
              <a:gd name="connsiteY5" fmla="*/ 9144 h 13725906"/>
              <a:gd name="connsiteX0" fmla="*/ 0 w 9774567"/>
              <a:gd name="connsiteY0" fmla="*/ 9144 h 13725906"/>
              <a:gd name="connsiteX1" fmla="*/ 9769221 w 9774567"/>
              <a:gd name="connsiteY1" fmla="*/ 0 h 13725906"/>
              <a:gd name="connsiteX2" fmla="*/ 8346186 w 9774567"/>
              <a:gd name="connsiteY2" fmla="*/ 7580376 h 13725906"/>
              <a:gd name="connsiteX3" fmla="*/ 520192 w 9774567"/>
              <a:gd name="connsiteY3" fmla="*/ 13725906 h 13725906"/>
              <a:gd name="connsiteX4" fmla="*/ 0 w 9774567"/>
              <a:gd name="connsiteY4" fmla="*/ 13725144 h 13725906"/>
              <a:gd name="connsiteX5" fmla="*/ 0 w 9774567"/>
              <a:gd name="connsiteY5" fmla="*/ 9144 h 1372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4567" h="13725906">
                <a:moveTo>
                  <a:pt x="0" y="9144"/>
                </a:moveTo>
                <a:lnTo>
                  <a:pt x="9769221" y="0"/>
                </a:lnTo>
                <a:cubicBezTo>
                  <a:pt x="9779528" y="3319272"/>
                  <a:pt x="9887691" y="5292725"/>
                  <a:pt x="8346186" y="7580376"/>
                </a:cubicBezTo>
                <a:cubicBezTo>
                  <a:pt x="6804681" y="9868027"/>
                  <a:pt x="3266587" y="12083034"/>
                  <a:pt x="520192" y="13725906"/>
                </a:cubicBezTo>
                <a:lnTo>
                  <a:pt x="0" y="13725144"/>
                </a:lnTo>
                <a:lnTo>
                  <a:pt x="0" y="9144"/>
                </a:lnTo>
                <a:close/>
              </a:path>
            </a:pathLst>
          </a:custGeom>
          <a:solidFill>
            <a:srgbClr val="1D4321"/>
          </a:solidFill>
        </p:spPr>
        <p:txBody>
          <a:bodyPr/>
          <a:lstStyle>
            <a:lvl1pPr>
              <a:defRPr/>
            </a:lvl1pPr>
          </a:lstStyle>
          <a:p>
            <a:pPr lvl="0"/>
            <a:r>
              <a:rPr lang="cs-CZ"/>
              <a:t> </a:t>
            </a:r>
          </a:p>
        </p:txBody>
      </p:sp>
      <p:pic>
        <p:nvPicPr>
          <p:cNvPr id="11" name="Logo JRD rgb JRD žlutá 241-232-193 F1E8C1.svg">
            <a:extLst>
              <a:ext uri="{FF2B5EF4-FFF2-40B4-BE49-F238E27FC236}">
                <a16:creationId xmlns:a16="http://schemas.microsoft.com/office/drawing/2014/main" id="{A4A7F670-AF17-DE97-D57A-9D9A608D5DA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70933" y="656886"/>
            <a:ext cx="3682661" cy="1002938"/>
          </a:xfrm>
          <a:prstGeom prst="rect">
            <a:avLst/>
          </a:prstGeom>
        </p:spPr>
      </p:pic>
      <p:sp>
        <p:nvSpPr>
          <p:cNvPr id="15" name="Zástupné logo JRD">
            <a:extLst>
              <a:ext uri="{FF2B5EF4-FFF2-40B4-BE49-F238E27FC236}">
                <a16:creationId xmlns:a16="http://schemas.microsoft.com/office/drawing/2014/main" id="{7975E56B-90CB-D109-EEF9-530AE000F1A1}"/>
              </a:ext>
            </a:extLst>
          </p:cNvPr>
          <p:cNvSpPr>
            <a:spLocks noGrp="1"/>
          </p:cNvSpPr>
          <p:nvPr>
            <p:ph type="pic" sz="quarter" idx="13" hasCustomPrompt="1"/>
          </p:nvPr>
        </p:nvSpPr>
        <p:spPr>
          <a:xfrm>
            <a:off x="570933" y="648793"/>
            <a:ext cx="3682661" cy="1028360"/>
          </a:xfrm>
        </p:spPr>
        <p:txBody>
          <a:bodyPr/>
          <a:lstStyle>
            <a:lvl1pPr>
              <a:defRPr>
                <a:solidFill>
                  <a:schemeClr val="bg2"/>
                </a:solidFill>
              </a:defRPr>
            </a:lvl1pPr>
          </a:lstStyle>
          <a:p>
            <a:r>
              <a:rPr lang="cs-CZ"/>
              <a:t>Logo JR</a:t>
            </a:r>
          </a:p>
        </p:txBody>
      </p:sp>
      <p:sp>
        <p:nvSpPr>
          <p:cNvPr id="3" name="Subtitle 2"/>
          <p:cNvSpPr>
            <a:spLocks noGrp="1"/>
          </p:cNvSpPr>
          <p:nvPr>
            <p:ph type="subTitle" idx="1" hasCustomPrompt="1"/>
          </p:nvPr>
        </p:nvSpPr>
        <p:spPr>
          <a:xfrm>
            <a:off x="677069" y="4933701"/>
            <a:ext cx="8947151" cy="1275507"/>
          </a:xfrm>
        </p:spPr>
        <p:txBody>
          <a:bodyPr anchor="t" anchorCtr="0">
            <a:normAutofit/>
          </a:bodyPr>
          <a:lstStyle>
            <a:lvl1pPr marL="0" indent="0" algn="l">
              <a:spcAft>
                <a:spcPts val="0"/>
              </a:spcAft>
              <a:buNone/>
              <a:defRPr sz="4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PODNÁZEV PREZENTACE</a:t>
            </a:r>
            <a:endParaRPr lang="en-US"/>
          </a:p>
        </p:txBody>
      </p:sp>
      <p:sp>
        <p:nvSpPr>
          <p:cNvPr id="2" name="Title 1"/>
          <p:cNvSpPr>
            <a:spLocks noGrp="1"/>
          </p:cNvSpPr>
          <p:nvPr>
            <p:ph type="ctrTitle" hasCustomPrompt="1"/>
          </p:nvPr>
        </p:nvSpPr>
        <p:spPr>
          <a:xfrm>
            <a:off x="677069" y="3645975"/>
            <a:ext cx="10837862" cy="1188001"/>
          </a:xfrm>
        </p:spPr>
        <p:txBody>
          <a:bodyPr anchor="b">
            <a:normAutofit/>
          </a:bodyPr>
          <a:lstStyle>
            <a:lvl1pPr algn="l">
              <a:defRPr sz="6900" b="1">
                <a:solidFill>
                  <a:schemeClr val="bg2"/>
                </a:solidFill>
              </a:defRPr>
            </a:lvl1pPr>
          </a:lstStyle>
          <a:p>
            <a:r>
              <a:rPr lang="cs-CZ"/>
              <a:t>NÁZEV PREZENTACE</a:t>
            </a:r>
            <a:endParaRPr lang="en-US"/>
          </a:p>
        </p:txBody>
      </p:sp>
      <p:sp>
        <p:nvSpPr>
          <p:cNvPr id="4" name="Zástupný Datum / Autor">
            <a:extLst>
              <a:ext uri="{FF2B5EF4-FFF2-40B4-BE49-F238E27FC236}">
                <a16:creationId xmlns:a16="http://schemas.microsoft.com/office/drawing/2014/main" id="{8AE0EDDB-965A-7891-4B00-ACC930D705E0}"/>
              </a:ext>
            </a:extLst>
          </p:cNvPr>
          <p:cNvSpPr>
            <a:spLocks noGrp="1"/>
          </p:cNvSpPr>
          <p:nvPr>
            <p:ph type="body" sz="quarter" idx="10" hasCustomPrompt="1"/>
          </p:nvPr>
        </p:nvSpPr>
        <p:spPr>
          <a:xfrm>
            <a:off x="2115917" y="6389538"/>
            <a:ext cx="5616575" cy="288131"/>
          </a:xfrm>
        </p:spPr>
        <p:txBody>
          <a:bodyPr anchor="ctr" anchorCtr="0">
            <a:normAutofit/>
          </a:bodyPr>
          <a:lstStyle>
            <a:lvl1pPr algn="l">
              <a:spcAft>
                <a:spcPts val="0"/>
              </a:spcAft>
              <a:defRPr sz="1800">
                <a:solidFill>
                  <a:schemeClr val="bg2"/>
                </a:solidFill>
              </a:defRPr>
            </a:lvl1pPr>
            <a:lvl2pPr algn="r">
              <a:defRPr>
                <a:solidFill>
                  <a:schemeClr val="bg2"/>
                </a:solidFill>
              </a:defRPr>
            </a:lvl2pPr>
            <a:lvl3pPr algn="r">
              <a:defRPr>
                <a:solidFill>
                  <a:schemeClr val="bg2"/>
                </a:solidFill>
              </a:defRPr>
            </a:lvl3pPr>
            <a:lvl4pPr algn="r">
              <a:defRPr>
                <a:solidFill>
                  <a:schemeClr val="bg2"/>
                </a:solidFill>
              </a:defRPr>
            </a:lvl4pPr>
            <a:lvl5pPr algn="r">
              <a:defRPr>
                <a:solidFill>
                  <a:schemeClr val="bg2"/>
                </a:solidFill>
              </a:defRPr>
            </a:lvl5pPr>
          </a:lstStyle>
          <a:p>
            <a:pPr lvl="0"/>
            <a:r>
              <a:rPr lang="cs-CZ"/>
              <a:t>Datum  |  Autor</a:t>
            </a:r>
          </a:p>
        </p:txBody>
      </p:sp>
    </p:spTree>
    <p:extLst>
      <p:ext uri="{BB962C8B-B14F-4D97-AF65-F5344CB8AC3E}">
        <p14:creationId xmlns:p14="http://schemas.microsoft.com/office/powerpoint/2010/main" val="3474058448"/>
      </p:ext>
    </p:extLst>
  </p:cSld>
  <p:clrMapOvr>
    <a:masterClrMapping/>
  </p:clrMapOvr>
  <p:extLst>
    <p:ext uri="{DCECCB84-F9BA-43D5-87BE-67443E8EF086}">
      <p15:sldGuideLst xmlns:p15="http://schemas.microsoft.com/office/powerpoint/2012/main">
        <p15:guide id="1" orient="horz" pos="396">
          <p15:clr>
            <a:srgbClr val="FBAE40"/>
          </p15:clr>
        </p15:guide>
        <p15:guide id="2" pos="5253">
          <p15:clr>
            <a:srgbClr val="FBAE40"/>
          </p15:clr>
        </p15:guide>
        <p15:guide id="3" pos="5662">
          <p15:clr>
            <a:srgbClr val="FBAE40"/>
          </p15:clr>
        </p15:guide>
        <p15:guide id="4" pos="14960">
          <p15:clr>
            <a:srgbClr val="FBAE40"/>
          </p15:clr>
        </p15:guide>
        <p15:guide id="6" pos="400">
          <p15:clr>
            <a:srgbClr val="FBAE40"/>
          </p15:clr>
        </p15:guide>
        <p15:guide id="7" orient="horz" pos="7949">
          <p15:clr>
            <a:srgbClr val="FBAE40"/>
          </p15:clr>
        </p15:guide>
        <p15:guide id="10" pos="853">
          <p15:clr>
            <a:srgbClr val="FBAE40"/>
          </p15:clr>
        </p15:guide>
        <p15:guide id="11" pos="14507">
          <p15:clr>
            <a:srgbClr val="FBAE40"/>
          </p15:clr>
        </p15:guide>
        <p15:guide id="12" orient="horz" pos="4433">
          <p15:clr>
            <a:srgbClr val="FBAE40"/>
          </p15:clr>
        </p15:guide>
        <p15:guide id="13" pos="12125">
          <p15:clr>
            <a:srgbClr val="FBAE40"/>
          </p15:clr>
        </p15:guide>
        <p15:guide id="14" pos="6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8" name="Obdélník pozadí">
            <a:extLst>
              <a:ext uri="{FF2B5EF4-FFF2-40B4-BE49-F238E27FC236}">
                <a16:creationId xmlns:a16="http://schemas.microsoft.com/office/drawing/2014/main" id="{BA139E8E-497C-9177-7C6C-040FA62D827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14" name="Ornament úvodní rgb JRD žlutá 241-232-193 F1E8C1.svg">
            <a:extLst>
              <a:ext uri="{FF2B5EF4-FFF2-40B4-BE49-F238E27FC236}">
                <a16:creationId xmlns:a16="http://schemas.microsoft.com/office/drawing/2014/main" id="{C55FDB44-52C3-2592-27E6-ED20D8D817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6200" y="316800"/>
            <a:ext cx="5125300" cy="5144400"/>
          </a:xfrm>
          <a:prstGeom prst="rect">
            <a:avLst/>
          </a:prstGeom>
        </p:spPr>
      </p:pic>
      <p:pic>
        <p:nvPicPr>
          <p:cNvPr id="7" name="Logo JRD rgb JRD žlutá 241-232-193 F1E8C1.svg">
            <a:extLst>
              <a:ext uri="{FF2B5EF4-FFF2-40B4-BE49-F238E27FC236}">
                <a16:creationId xmlns:a16="http://schemas.microsoft.com/office/drawing/2014/main" id="{A1A63784-E22A-AE6C-FEC0-664D89B9C7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17500" y="317593"/>
            <a:ext cx="1492200" cy="406386"/>
          </a:xfrm>
          <a:prstGeom prst="rect">
            <a:avLst/>
          </a:prstGeom>
        </p:spPr>
      </p:pic>
      <p:sp>
        <p:nvSpPr>
          <p:cNvPr id="12" name="Zástupný Datum / Autor">
            <a:extLst>
              <a:ext uri="{FF2B5EF4-FFF2-40B4-BE49-F238E27FC236}">
                <a16:creationId xmlns:a16="http://schemas.microsoft.com/office/drawing/2014/main" id="{A24A33E1-4E29-B9BA-372E-6FFF174A2DF1}"/>
              </a:ext>
            </a:extLst>
          </p:cNvPr>
          <p:cNvSpPr>
            <a:spLocks noGrp="1"/>
          </p:cNvSpPr>
          <p:nvPr>
            <p:ph type="body" sz="quarter" idx="10" hasCustomPrompt="1"/>
          </p:nvPr>
        </p:nvSpPr>
        <p:spPr>
          <a:xfrm>
            <a:off x="6257925" y="6309519"/>
            <a:ext cx="5616575" cy="288131"/>
          </a:xfrm>
        </p:spPr>
        <p:txBody>
          <a:bodyPr anchor="ctr" anchorCtr="0"/>
          <a:lstStyle>
            <a:lvl1pPr algn="r">
              <a:spcAft>
                <a:spcPts val="0"/>
              </a:spcAft>
              <a:defRPr>
                <a:solidFill>
                  <a:schemeClr val="bg2"/>
                </a:solidFill>
              </a:defRPr>
            </a:lvl1pPr>
            <a:lvl2pPr algn="r">
              <a:defRPr>
                <a:solidFill>
                  <a:schemeClr val="bg2"/>
                </a:solidFill>
              </a:defRPr>
            </a:lvl2pPr>
            <a:lvl3pPr algn="r">
              <a:defRPr>
                <a:solidFill>
                  <a:schemeClr val="bg2"/>
                </a:solidFill>
              </a:defRPr>
            </a:lvl3pPr>
            <a:lvl4pPr algn="r">
              <a:defRPr>
                <a:solidFill>
                  <a:schemeClr val="bg2"/>
                </a:solidFill>
              </a:defRPr>
            </a:lvl4pPr>
            <a:lvl5pPr algn="r">
              <a:defRPr>
                <a:solidFill>
                  <a:schemeClr val="bg2"/>
                </a:solidFill>
              </a:defRPr>
            </a:lvl5pPr>
          </a:lstStyle>
          <a:p>
            <a:pPr lvl="0"/>
            <a:r>
              <a:rPr lang="cs-CZ" dirty="0"/>
              <a:t>Datum  |  Autor</a:t>
            </a:r>
          </a:p>
        </p:txBody>
      </p:sp>
      <p:sp>
        <p:nvSpPr>
          <p:cNvPr id="3" name="Subtitle 2"/>
          <p:cNvSpPr>
            <a:spLocks noGrp="1"/>
          </p:cNvSpPr>
          <p:nvPr>
            <p:ph type="subTitle" idx="1"/>
          </p:nvPr>
        </p:nvSpPr>
        <p:spPr>
          <a:xfrm>
            <a:off x="317500" y="6309519"/>
            <a:ext cx="5616575" cy="288000"/>
          </a:xfrm>
        </p:spPr>
        <p:txBody>
          <a:bodyPr anchor="ctr" anchorCtr="0">
            <a:normAutofit/>
          </a:bodyPr>
          <a:lstStyle>
            <a:lvl1pPr marL="0" indent="0" algn="l">
              <a:spcAft>
                <a:spcPts val="0"/>
              </a:spcAft>
              <a:buNone/>
              <a:defRPr sz="1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 name="Title 1"/>
          <p:cNvSpPr>
            <a:spLocks noGrp="1"/>
          </p:cNvSpPr>
          <p:nvPr>
            <p:ph type="ctrTitle"/>
          </p:nvPr>
        </p:nvSpPr>
        <p:spPr>
          <a:xfrm>
            <a:off x="317500" y="1322387"/>
            <a:ext cx="5616575" cy="4680745"/>
          </a:xfrm>
        </p:spPr>
        <p:txBody>
          <a:bodyPr anchor="b">
            <a:normAutofit/>
          </a:bodyPr>
          <a:lstStyle>
            <a:lvl1pPr algn="l">
              <a:defRPr sz="3600" b="1">
                <a:solidFill>
                  <a:schemeClr val="bg2"/>
                </a:solidFill>
              </a:defRPr>
            </a:lvl1pPr>
          </a:lstStyle>
          <a:p>
            <a:r>
              <a:rPr lang="cs-CZ"/>
              <a:t>Kliknutím lze upravit styl.</a:t>
            </a:r>
            <a:endParaRPr lang="en-US" dirty="0"/>
          </a:p>
        </p:txBody>
      </p:sp>
    </p:spTree>
    <p:extLst>
      <p:ext uri="{BB962C8B-B14F-4D97-AF65-F5344CB8AC3E}">
        <p14:creationId xmlns:p14="http://schemas.microsoft.com/office/powerpoint/2010/main" val="3911092382"/>
      </p:ext>
    </p:extLst>
  </p:cSld>
  <p:clrMapOvr>
    <a:masterClrMapping/>
  </p:clrMapOvr>
  <p:extLst>
    <p:ext uri="{DCECCB84-F9BA-43D5-87BE-67443E8EF086}">
      <p15:sldGuideLst xmlns:p15="http://schemas.microsoft.com/office/powerpoint/2012/main">
        <p15:guide id="1" orient="horz" pos="1666">
          <p15:clr>
            <a:srgbClr val="FBAE40"/>
          </p15:clr>
        </p15:guide>
        <p15:guide id="3" pos="7476">
          <p15:clr>
            <a:srgbClr val="FBAE40"/>
          </p15:clr>
        </p15:guide>
        <p15:guide id="4" pos="7884">
          <p15:clr>
            <a:srgbClr val="FBAE40"/>
          </p15:clr>
        </p15:guide>
        <p15:guide id="5" orient="horz" pos="7563">
          <p15:clr>
            <a:srgbClr val="FBAE40"/>
          </p15:clr>
        </p15:guide>
        <p15:guide id="6" orient="horz" pos="7949">
          <p15:clr>
            <a:srgbClr val="FBAE40"/>
          </p15:clr>
        </p15:guide>
        <p15:guide id="7" orient="horz" pos="8312">
          <p15:clr>
            <a:srgbClr val="FBAE40"/>
          </p15:clr>
        </p15:guide>
        <p15:guide id="8" pos="400">
          <p15:clr>
            <a:srgbClr val="FBAE40"/>
          </p15:clr>
        </p15:guide>
        <p15:guide id="9" pos="149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Úvodní snímek 2">
    <p:spTree>
      <p:nvGrpSpPr>
        <p:cNvPr id="1" name=""/>
        <p:cNvGrpSpPr/>
        <p:nvPr/>
      </p:nvGrpSpPr>
      <p:grpSpPr>
        <a:xfrm>
          <a:off x="0" y="0"/>
          <a:ext cx="0" cy="0"/>
          <a:chOff x="0" y="0"/>
          <a:chExt cx="0" cy="0"/>
        </a:xfrm>
      </p:grpSpPr>
      <p:sp>
        <p:nvSpPr>
          <p:cNvPr id="8" name="Obdélník pozadí">
            <a:extLst>
              <a:ext uri="{FF2B5EF4-FFF2-40B4-BE49-F238E27FC236}">
                <a16:creationId xmlns:a16="http://schemas.microsoft.com/office/drawing/2014/main" id="{BA139E8E-497C-9177-7C6C-040FA62D827A}"/>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14" name="Ornament úvodní rgb JRD zelená.svg">
            <a:extLst>
              <a:ext uri="{FF2B5EF4-FFF2-40B4-BE49-F238E27FC236}">
                <a16:creationId xmlns:a16="http://schemas.microsoft.com/office/drawing/2014/main" id="{C55FDB44-52C3-2592-27E6-ED20D8D817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66200" y="316800"/>
            <a:ext cx="5125300" cy="5144400"/>
          </a:xfrm>
          <a:prstGeom prst="rect">
            <a:avLst/>
          </a:prstGeom>
        </p:spPr>
      </p:pic>
      <p:pic>
        <p:nvPicPr>
          <p:cNvPr id="7" name="Logo JRD rgb JRD zelená.svg">
            <a:extLst>
              <a:ext uri="{FF2B5EF4-FFF2-40B4-BE49-F238E27FC236}">
                <a16:creationId xmlns:a16="http://schemas.microsoft.com/office/drawing/2014/main" id="{A1A63784-E22A-AE6C-FEC0-664D89B9C7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17500" y="317593"/>
            <a:ext cx="1492200" cy="406386"/>
          </a:xfrm>
          <a:prstGeom prst="rect">
            <a:avLst/>
          </a:prstGeom>
        </p:spPr>
      </p:pic>
      <p:sp>
        <p:nvSpPr>
          <p:cNvPr id="12" name="Zástupný Datum / Autor">
            <a:extLst>
              <a:ext uri="{FF2B5EF4-FFF2-40B4-BE49-F238E27FC236}">
                <a16:creationId xmlns:a16="http://schemas.microsoft.com/office/drawing/2014/main" id="{A24A33E1-4E29-B9BA-372E-6FFF174A2DF1}"/>
              </a:ext>
            </a:extLst>
          </p:cNvPr>
          <p:cNvSpPr>
            <a:spLocks noGrp="1"/>
          </p:cNvSpPr>
          <p:nvPr>
            <p:ph type="body" sz="quarter" idx="10" hasCustomPrompt="1"/>
          </p:nvPr>
        </p:nvSpPr>
        <p:spPr>
          <a:xfrm>
            <a:off x="6257925" y="6309519"/>
            <a:ext cx="5616575" cy="288131"/>
          </a:xfrm>
        </p:spPr>
        <p:txBody>
          <a:bodyPr anchor="ctr" anchorCtr="0">
            <a:normAutofit/>
          </a:bodyPr>
          <a:lstStyle>
            <a:lvl1pPr algn="r">
              <a:spcAft>
                <a:spcPts val="0"/>
              </a:spcAft>
              <a:defRPr sz="1800">
                <a:solidFill>
                  <a:schemeClr val="tx1"/>
                </a:solidFill>
              </a:defRPr>
            </a:lvl1pPr>
            <a:lvl2pPr algn="r">
              <a:defRPr>
                <a:solidFill>
                  <a:schemeClr val="bg2"/>
                </a:solidFill>
              </a:defRPr>
            </a:lvl2pPr>
            <a:lvl3pPr algn="r">
              <a:defRPr>
                <a:solidFill>
                  <a:schemeClr val="bg2"/>
                </a:solidFill>
              </a:defRPr>
            </a:lvl3pPr>
            <a:lvl4pPr algn="r">
              <a:defRPr>
                <a:solidFill>
                  <a:schemeClr val="bg2"/>
                </a:solidFill>
              </a:defRPr>
            </a:lvl4pPr>
            <a:lvl5pPr algn="r">
              <a:defRPr>
                <a:solidFill>
                  <a:schemeClr val="bg2"/>
                </a:solidFill>
              </a:defRPr>
            </a:lvl5pPr>
          </a:lstStyle>
          <a:p>
            <a:pPr lvl="0"/>
            <a:r>
              <a:rPr lang="cs-CZ" dirty="0"/>
              <a:t>Datum  |  Autor</a:t>
            </a:r>
          </a:p>
        </p:txBody>
      </p:sp>
      <p:sp>
        <p:nvSpPr>
          <p:cNvPr id="3" name="Subtitle 2"/>
          <p:cNvSpPr>
            <a:spLocks noGrp="1"/>
          </p:cNvSpPr>
          <p:nvPr>
            <p:ph type="subTitle" idx="1"/>
          </p:nvPr>
        </p:nvSpPr>
        <p:spPr>
          <a:xfrm>
            <a:off x="317500" y="6309519"/>
            <a:ext cx="5616575" cy="288000"/>
          </a:xfrm>
        </p:spPr>
        <p:txBody>
          <a:bodyPr anchor="ctr" anchorCtr="0">
            <a:normAutofit/>
          </a:bodyPr>
          <a:lstStyle>
            <a:lvl1pPr marL="0" indent="0" algn="l">
              <a:spcAft>
                <a:spcPts val="0"/>
              </a:spcAft>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 name="Title 1"/>
          <p:cNvSpPr>
            <a:spLocks noGrp="1"/>
          </p:cNvSpPr>
          <p:nvPr>
            <p:ph type="ctrTitle"/>
          </p:nvPr>
        </p:nvSpPr>
        <p:spPr>
          <a:xfrm>
            <a:off x="317500" y="1322387"/>
            <a:ext cx="5616575" cy="4680745"/>
          </a:xfrm>
        </p:spPr>
        <p:txBody>
          <a:bodyPr anchor="b">
            <a:normAutofit/>
          </a:bodyPr>
          <a:lstStyle>
            <a:lvl1pPr algn="l">
              <a:defRPr sz="3600" b="1">
                <a:solidFill>
                  <a:schemeClr val="tx1"/>
                </a:solidFill>
              </a:defRPr>
            </a:lvl1pPr>
          </a:lstStyle>
          <a:p>
            <a:r>
              <a:rPr lang="cs-CZ"/>
              <a:t>Kliknutím lze upravit styl.</a:t>
            </a:r>
            <a:endParaRPr lang="en-US" dirty="0"/>
          </a:p>
        </p:txBody>
      </p:sp>
    </p:spTree>
    <p:extLst>
      <p:ext uri="{BB962C8B-B14F-4D97-AF65-F5344CB8AC3E}">
        <p14:creationId xmlns:p14="http://schemas.microsoft.com/office/powerpoint/2010/main" val="3822645383"/>
      </p:ext>
    </p:extLst>
  </p:cSld>
  <p:clrMapOvr>
    <a:masterClrMapping/>
  </p:clrMapOvr>
  <p:extLst>
    <p:ext uri="{DCECCB84-F9BA-43D5-87BE-67443E8EF086}">
      <p15:sldGuideLst xmlns:p15="http://schemas.microsoft.com/office/powerpoint/2012/main">
        <p15:guide id="1" orient="horz" pos="1666">
          <p15:clr>
            <a:srgbClr val="FBAE40"/>
          </p15:clr>
        </p15:guide>
        <p15:guide id="3" pos="7476">
          <p15:clr>
            <a:srgbClr val="FBAE40"/>
          </p15:clr>
        </p15:guide>
        <p15:guide id="4" pos="7884">
          <p15:clr>
            <a:srgbClr val="FBAE40"/>
          </p15:clr>
        </p15:guide>
        <p15:guide id="5" orient="horz" pos="7563">
          <p15:clr>
            <a:srgbClr val="FBAE40"/>
          </p15:clr>
        </p15:guide>
        <p15:guide id="6" pos="400">
          <p15:clr>
            <a:srgbClr val="FBAE40"/>
          </p15:clr>
        </p15:guide>
        <p15:guide id="7" pos="14960">
          <p15:clr>
            <a:srgbClr val="FBAE40"/>
          </p15:clr>
        </p15:guide>
        <p15:guide id="8" orient="horz" pos="83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Úvodní snímek 3">
    <p:spTree>
      <p:nvGrpSpPr>
        <p:cNvPr id="1" name=""/>
        <p:cNvGrpSpPr/>
        <p:nvPr/>
      </p:nvGrpSpPr>
      <p:grpSpPr>
        <a:xfrm>
          <a:off x="0" y="0"/>
          <a:ext cx="0" cy="0"/>
          <a:chOff x="0" y="0"/>
          <a:chExt cx="0" cy="0"/>
        </a:xfrm>
      </p:grpSpPr>
      <p:sp>
        <p:nvSpPr>
          <p:cNvPr id="8" name="Obdélník pozadí">
            <a:extLst>
              <a:ext uri="{FF2B5EF4-FFF2-40B4-BE49-F238E27FC236}">
                <a16:creationId xmlns:a16="http://schemas.microsoft.com/office/drawing/2014/main" id="{BA139E8E-497C-9177-7C6C-040FA62D827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7" name="Logo JRD rgb JRD žlutá 241-232-193 F1E8C1.svg">
            <a:extLst>
              <a:ext uri="{FF2B5EF4-FFF2-40B4-BE49-F238E27FC236}">
                <a16:creationId xmlns:a16="http://schemas.microsoft.com/office/drawing/2014/main" id="{A1A63784-E22A-AE6C-FEC0-664D89B9C7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12" name="Zástupný Datum / Autor">
            <a:extLst>
              <a:ext uri="{FF2B5EF4-FFF2-40B4-BE49-F238E27FC236}">
                <a16:creationId xmlns:a16="http://schemas.microsoft.com/office/drawing/2014/main" id="{A24A33E1-4E29-B9BA-372E-6FFF174A2DF1}"/>
              </a:ext>
            </a:extLst>
          </p:cNvPr>
          <p:cNvSpPr>
            <a:spLocks noGrp="1"/>
          </p:cNvSpPr>
          <p:nvPr>
            <p:ph type="body" sz="quarter" idx="10" hasCustomPrompt="1"/>
          </p:nvPr>
        </p:nvSpPr>
        <p:spPr>
          <a:xfrm>
            <a:off x="6257925" y="6309519"/>
            <a:ext cx="5616575" cy="288131"/>
          </a:xfrm>
        </p:spPr>
        <p:txBody>
          <a:bodyPr anchor="ctr" anchorCtr="0"/>
          <a:lstStyle>
            <a:lvl1pPr algn="r">
              <a:spcAft>
                <a:spcPts val="0"/>
              </a:spcAft>
              <a:defRPr>
                <a:solidFill>
                  <a:schemeClr val="bg2"/>
                </a:solidFill>
              </a:defRPr>
            </a:lvl1pPr>
            <a:lvl2pPr algn="r">
              <a:defRPr>
                <a:solidFill>
                  <a:schemeClr val="bg2"/>
                </a:solidFill>
              </a:defRPr>
            </a:lvl2pPr>
            <a:lvl3pPr algn="r">
              <a:defRPr>
                <a:solidFill>
                  <a:schemeClr val="bg2"/>
                </a:solidFill>
              </a:defRPr>
            </a:lvl3pPr>
            <a:lvl4pPr algn="r">
              <a:defRPr>
                <a:solidFill>
                  <a:schemeClr val="bg2"/>
                </a:solidFill>
              </a:defRPr>
            </a:lvl4pPr>
            <a:lvl5pPr algn="r">
              <a:defRPr>
                <a:solidFill>
                  <a:schemeClr val="bg2"/>
                </a:solidFill>
              </a:defRPr>
            </a:lvl5pPr>
          </a:lstStyle>
          <a:p>
            <a:pPr lvl="0"/>
            <a:r>
              <a:rPr lang="cs-CZ" dirty="0"/>
              <a:t>Datum  |  Autor</a:t>
            </a:r>
          </a:p>
        </p:txBody>
      </p:sp>
      <p:sp>
        <p:nvSpPr>
          <p:cNvPr id="9" name="Zástupný symbol obrázku">
            <a:extLst>
              <a:ext uri="{FF2B5EF4-FFF2-40B4-BE49-F238E27FC236}">
                <a16:creationId xmlns:a16="http://schemas.microsoft.com/office/drawing/2014/main" id="{2AAD80F1-7D9A-6622-477C-CAE29C57E301}"/>
              </a:ext>
            </a:extLst>
          </p:cNvPr>
          <p:cNvSpPr>
            <a:spLocks noGrp="1"/>
          </p:cNvSpPr>
          <p:nvPr>
            <p:ph type="pic" sz="quarter" idx="11"/>
          </p:nvPr>
        </p:nvSpPr>
        <p:spPr>
          <a:xfrm>
            <a:off x="4494213" y="314325"/>
            <a:ext cx="7380288" cy="5580857"/>
          </a:xfrm>
          <a:prstGeom prst="roundRect">
            <a:avLst>
              <a:gd name="adj" fmla="val 648"/>
            </a:avLst>
          </a:prstGeom>
          <a:solidFill>
            <a:schemeClr val="bg1">
              <a:lumMod val="95000"/>
            </a:schemeClr>
          </a:solidFill>
        </p:spPr>
        <p:txBody>
          <a:bodyPr lIns="36000"/>
          <a:lstStyle/>
          <a:p>
            <a:r>
              <a:rPr lang="cs-CZ"/>
              <a:t>Kliknutím na ikonu přidáte obrázek.</a:t>
            </a:r>
            <a:endParaRPr lang="cs-CZ" dirty="0"/>
          </a:p>
        </p:txBody>
      </p:sp>
      <p:sp>
        <p:nvSpPr>
          <p:cNvPr id="3" name="Subtitle 2"/>
          <p:cNvSpPr>
            <a:spLocks noGrp="1"/>
          </p:cNvSpPr>
          <p:nvPr>
            <p:ph type="subTitle" idx="1"/>
          </p:nvPr>
        </p:nvSpPr>
        <p:spPr>
          <a:xfrm>
            <a:off x="317500" y="6309519"/>
            <a:ext cx="5616575" cy="288000"/>
          </a:xfrm>
        </p:spPr>
        <p:txBody>
          <a:bodyPr anchor="ctr" anchorCtr="0">
            <a:normAutofit/>
          </a:bodyPr>
          <a:lstStyle>
            <a:lvl1pPr marL="0" indent="0" algn="l">
              <a:spcAft>
                <a:spcPts val="0"/>
              </a:spcAft>
              <a:buNone/>
              <a:defRPr sz="1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 name="Title 1"/>
          <p:cNvSpPr>
            <a:spLocks noGrp="1"/>
          </p:cNvSpPr>
          <p:nvPr>
            <p:ph type="ctrTitle"/>
          </p:nvPr>
        </p:nvSpPr>
        <p:spPr>
          <a:xfrm>
            <a:off x="317500" y="1322387"/>
            <a:ext cx="3859213" cy="4680745"/>
          </a:xfrm>
        </p:spPr>
        <p:txBody>
          <a:bodyPr anchor="b">
            <a:normAutofit/>
          </a:bodyPr>
          <a:lstStyle>
            <a:lvl1pPr algn="l">
              <a:defRPr sz="3600" b="1">
                <a:solidFill>
                  <a:schemeClr val="bg2"/>
                </a:solidFill>
              </a:defRPr>
            </a:lvl1pPr>
          </a:lstStyle>
          <a:p>
            <a:r>
              <a:rPr lang="cs-CZ"/>
              <a:t>Kliknutím lze upravit styl.</a:t>
            </a:r>
            <a:endParaRPr lang="en-US" dirty="0"/>
          </a:p>
        </p:txBody>
      </p:sp>
    </p:spTree>
    <p:extLst>
      <p:ext uri="{BB962C8B-B14F-4D97-AF65-F5344CB8AC3E}">
        <p14:creationId xmlns:p14="http://schemas.microsoft.com/office/powerpoint/2010/main" val="2451990900"/>
      </p:ext>
    </p:extLst>
  </p:cSld>
  <p:clrMapOvr>
    <a:masterClrMapping/>
  </p:clrMapOvr>
  <p:extLst>
    <p:ext uri="{DCECCB84-F9BA-43D5-87BE-67443E8EF086}">
      <p15:sldGuideLst xmlns:p15="http://schemas.microsoft.com/office/powerpoint/2012/main">
        <p15:guide id="1" orient="horz" pos="1666">
          <p15:clr>
            <a:srgbClr val="FBAE40"/>
          </p15:clr>
        </p15:guide>
        <p15:guide id="2" pos="400">
          <p15:clr>
            <a:srgbClr val="FBAE40"/>
          </p15:clr>
        </p15:guide>
        <p15:guide id="3" pos="5662">
          <p15:clr>
            <a:srgbClr val="FBAE40"/>
          </p15:clr>
        </p15:guide>
        <p15:guide id="4" pos="14960">
          <p15:clr>
            <a:srgbClr val="FBAE40"/>
          </p15:clr>
        </p15:guide>
        <p15:guide id="5" orient="horz" pos="7563">
          <p15:clr>
            <a:srgbClr val="FBAE40"/>
          </p15:clr>
        </p15:guide>
        <p15:guide id="6" orient="horz" pos="396">
          <p15:clr>
            <a:srgbClr val="FBAE40"/>
          </p15:clr>
        </p15:guide>
        <p15:guide id="7" orient="horz" pos="7427">
          <p15:clr>
            <a:srgbClr val="FBAE40"/>
          </p15:clr>
        </p15:guide>
        <p15:guide id="9" pos="5253">
          <p15:clr>
            <a:srgbClr val="FBAE40"/>
          </p15:clr>
        </p15:guide>
        <p15:guide id="10" orient="horz" pos="7949">
          <p15:clr>
            <a:srgbClr val="FBAE40"/>
          </p15:clr>
        </p15:guide>
        <p15:guide id="11" orient="horz" pos="83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Úvodní snímek 4">
    <p:spTree>
      <p:nvGrpSpPr>
        <p:cNvPr id="1" name=""/>
        <p:cNvGrpSpPr/>
        <p:nvPr/>
      </p:nvGrpSpPr>
      <p:grpSpPr>
        <a:xfrm>
          <a:off x="0" y="0"/>
          <a:ext cx="0" cy="0"/>
          <a:chOff x="0" y="0"/>
          <a:chExt cx="0" cy="0"/>
        </a:xfrm>
      </p:grpSpPr>
      <p:sp>
        <p:nvSpPr>
          <p:cNvPr id="8" name="Obdélník pozadí">
            <a:extLst>
              <a:ext uri="{FF2B5EF4-FFF2-40B4-BE49-F238E27FC236}">
                <a16:creationId xmlns:a16="http://schemas.microsoft.com/office/drawing/2014/main" id="{BA139E8E-497C-9177-7C6C-040FA62D827A}"/>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7" name="Logo JRD rgb JRD zelená.svg">
            <a:extLst>
              <a:ext uri="{FF2B5EF4-FFF2-40B4-BE49-F238E27FC236}">
                <a16:creationId xmlns:a16="http://schemas.microsoft.com/office/drawing/2014/main" id="{A1A63784-E22A-AE6C-FEC0-664D89B9C7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12" name="Zástupný Datum / Autor">
            <a:extLst>
              <a:ext uri="{FF2B5EF4-FFF2-40B4-BE49-F238E27FC236}">
                <a16:creationId xmlns:a16="http://schemas.microsoft.com/office/drawing/2014/main" id="{A24A33E1-4E29-B9BA-372E-6FFF174A2DF1}"/>
              </a:ext>
            </a:extLst>
          </p:cNvPr>
          <p:cNvSpPr>
            <a:spLocks noGrp="1"/>
          </p:cNvSpPr>
          <p:nvPr>
            <p:ph type="body" sz="quarter" idx="10" hasCustomPrompt="1"/>
          </p:nvPr>
        </p:nvSpPr>
        <p:spPr>
          <a:xfrm>
            <a:off x="6257925" y="6309519"/>
            <a:ext cx="5616575" cy="288131"/>
          </a:xfrm>
        </p:spPr>
        <p:txBody>
          <a:bodyPr anchor="ctr" anchorCtr="0">
            <a:normAutofit/>
          </a:bodyPr>
          <a:lstStyle>
            <a:lvl1pPr algn="r">
              <a:spcAft>
                <a:spcPts val="0"/>
              </a:spcAft>
              <a:defRPr sz="1800">
                <a:solidFill>
                  <a:schemeClr val="tx1"/>
                </a:solidFill>
              </a:defRPr>
            </a:lvl1pPr>
            <a:lvl2pPr algn="r">
              <a:defRPr>
                <a:solidFill>
                  <a:schemeClr val="bg2"/>
                </a:solidFill>
              </a:defRPr>
            </a:lvl2pPr>
            <a:lvl3pPr algn="r">
              <a:defRPr>
                <a:solidFill>
                  <a:schemeClr val="bg2"/>
                </a:solidFill>
              </a:defRPr>
            </a:lvl3pPr>
            <a:lvl4pPr algn="r">
              <a:defRPr>
                <a:solidFill>
                  <a:schemeClr val="bg2"/>
                </a:solidFill>
              </a:defRPr>
            </a:lvl4pPr>
            <a:lvl5pPr algn="r">
              <a:defRPr>
                <a:solidFill>
                  <a:schemeClr val="bg2"/>
                </a:solidFill>
              </a:defRPr>
            </a:lvl5pPr>
          </a:lstStyle>
          <a:p>
            <a:pPr lvl="0"/>
            <a:r>
              <a:rPr lang="cs-CZ" dirty="0"/>
              <a:t>Datum  |  Autor</a:t>
            </a:r>
          </a:p>
        </p:txBody>
      </p:sp>
      <p:sp>
        <p:nvSpPr>
          <p:cNvPr id="5" name="Zástupný symbol obrázku">
            <a:extLst>
              <a:ext uri="{FF2B5EF4-FFF2-40B4-BE49-F238E27FC236}">
                <a16:creationId xmlns:a16="http://schemas.microsoft.com/office/drawing/2014/main" id="{3C31DA33-E78E-E870-421A-C9C131092799}"/>
              </a:ext>
            </a:extLst>
          </p:cNvPr>
          <p:cNvSpPr>
            <a:spLocks noGrp="1"/>
          </p:cNvSpPr>
          <p:nvPr>
            <p:ph type="pic" sz="quarter" idx="11"/>
          </p:nvPr>
        </p:nvSpPr>
        <p:spPr>
          <a:xfrm>
            <a:off x="4494213" y="314325"/>
            <a:ext cx="7380288" cy="5580857"/>
          </a:xfrm>
          <a:prstGeom prst="roundRect">
            <a:avLst>
              <a:gd name="adj" fmla="val 648"/>
            </a:avLst>
          </a:prstGeom>
          <a:solidFill>
            <a:schemeClr val="bg1">
              <a:lumMod val="95000"/>
            </a:schemeClr>
          </a:solidFill>
        </p:spPr>
        <p:txBody>
          <a:bodyPr lIns="36000"/>
          <a:lstStyle/>
          <a:p>
            <a:r>
              <a:rPr lang="cs-CZ"/>
              <a:t>Kliknutím na ikonu přidáte obrázek.</a:t>
            </a:r>
            <a:endParaRPr lang="cs-CZ" dirty="0"/>
          </a:p>
        </p:txBody>
      </p:sp>
      <p:sp>
        <p:nvSpPr>
          <p:cNvPr id="3" name="Subtitle 2"/>
          <p:cNvSpPr>
            <a:spLocks noGrp="1"/>
          </p:cNvSpPr>
          <p:nvPr>
            <p:ph type="subTitle" idx="1"/>
          </p:nvPr>
        </p:nvSpPr>
        <p:spPr>
          <a:xfrm>
            <a:off x="317500" y="6309519"/>
            <a:ext cx="5616575" cy="288000"/>
          </a:xfrm>
        </p:spPr>
        <p:txBody>
          <a:bodyPr anchor="ctr" anchorCtr="0">
            <a:normAutofit/>
          </a:bodyPr>
          <a:lstStyle>
            <a:lvl1pPr marL="0" indent="0" algn="l">
              <a:spcAft>
                <a:spcPts val="0"/>
              </a:spcAft>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 name="Title 1"/>
          <p:cNvSpPr>
            <a:spLocks noGrp="1"/>
          </p:cNvSpPr>
          <p:nvPr>
            <p:ph type="ctrTitle"/>
          </p:nvPr>
        </p:nvSpPr>
        <p:spPr>
          <a:xfrm>
            <a:off x="317500" y="1322387"/>
            <a:ext cx="3859213" cy="4680745"/>
          </a:xfrm>
        </p:spPr>
        <p:txBody>
          <a:bodyPr anchor="b">
            <a:normAutofit/>
          </a:bodyPr>
          <a:lstStyle>
            <a:lvl1pPr algn="l">
              <a:defRPr sz="3600" b="1">
                <a:solidFill>
                  <a:schemeClr val="tx1"/>
                </a:solidFill>
              </a:defRPr>
            </a:lvl1pPr>
          </a:lstStyle>
          <a:p>
            <a:r>
              <a:rPr lang="cs-CZ"/>
              <a:t>Kliknutím lze upravit styl.</a:t>
            </a:r>
            <a:endParaRPr lang="en-US" dirty="0"/>
          </a:p>
        </p:txBody>
      </p:sp>
    </p:spTree>
    <p:extLst>
      <p:ext uri="{BB962C8B-B14F-4D97-AF65-F5344CB8AC3E}">
        <p14:creationId xmlns:p14="http://schemas.microsoft.com/office/powerpoint/2010/main" val="3759368521"/>
      </p:ext>
    </p:extLst>
  </p:cSld>
  <p:clrMapOvr>
    <a:masterClrMapping/>
  </p:clrMapOvr>
  <p:extLst>
    <p:ext uri="{DCECCB84-F9BA-43D5-87BE-67443E8EF086}">
      <p15:sldGuideLst xmlns:p15="http://schemas.microsoft.com/office/powerpoint/2012/main">
        <p15:guide id="1" orient="horz" pos="396">
          <p15:clr>
            <a:srgbClr val="FBAE40"/>
          </p15:clr>
        </p15:guide>
        <p15:guide id="2" pos="5253">
          <p15:clr>
            <a:srgbClr val="FBAE40"/>
          </p15:clr>
        </p15:guide>
        <p15:guide id="3" pos="5662">
          <p15:clr>
            <a:srgbClr val="FBAE40"/>
          </p15:clr>
        </p15:guide>
        <p15:guide id="4" pos="14960">
          <p15:clr>
            <a:srgbClr val="FBAE40"/>
          </p15:clr>
        </p15:guide>
        <p15:guide id="5" orient="horz" pos="7563">
          <p15:clr>
            <a:srgbClr val="FBAE40"/>
          </p15:clr>
        </p15:guide>
        <p15:guide id="6" pos="400">
          <p15:clr>
            <a:srgbClr val="FBAE40"/>
          </p15:clr>
        </p15:guide>
        <p15:guide id="7" orient="horz" pos="7949">
          <p15:clr>
            <a:srgbClr val="FBAE40"/>
          </p15:clr>
        </p15:guide>
        <p15:guide id="8" orient="horz" pos="8312">
          <p15:clr>
            <a:srgbClr val="FBAE40"/>
          </p15:clr>
        </p15:guide>
        <p15:guide id="9" orient="horz" pos="74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9" name="Zástupný symbol pro číslo snímku">
            <a:extLst>
              <a:ext uri="{FF2B5EF4-FFF2-40B4-BE49-F238E27FC236}">
                <a16:creationId xmlns:a16="http://schemas.microsoft.com/office/drawing/2014/main" id="{78E7015D-0B24-ACB6-83CE-596F6C42A6BF}"/>
              </a:ext>
            </a:extLst>
          </p:cNvPr>
          <p:cNvSpPr>
            <a:spLocks noGrp="1"/>
          </p:cNvSpPr>
          <p:nvPr>
            <p:ph type="sldNum" sz="quarter" idx="12"/>
          </p:nvPr>
        </p:nvSpPr>
        <p:spPr/>
        <p:txBody>
          <a:bodyPr/>
          <a:lstStyle/>
          <a:p>
            <a:fld id="{A1F02BBF-F98A-4997-9373-57ED7EDBB5B8}" type="slidenum">
              <a:rPr lang="cs-CZ" smtClean="0"/>
              <a:pPr/>
              <a:t>‹#›</a:t>
            </a:fld>
            <a:endParaRPr lang="cs-CZ" dirty="0"/>
          </a:p>
        </p:txBody>
      </p:sp>
      <p:sp>
        <p:nvSpPr>
          <p:cNvPr id="8" name="Zástupný symbol pro zápatí">
            <a:extLst>
              <a:ext uri="{FF2B5EF4-FFF2-40B4-BE49-F238E27FC236}">
                <a16:creationId xmlns:a16="http://schemas.microsoft.com/office/drawing/2014/main" id="{826B42C2-1706-C264-32E4-03756D8B1BB2}"/>
              </a:ext>
            </a:extLst>
          </p:cNvPr>
          <p:cNvSpPr>
            <a:spLocks noGrp="1"/>
          </p:cNvSpPr>
          <p:nvPr>
            <p:ph type="ftr" sz="quarter" idx="11"/>
          </p:nvPr>
        </p:nvSpPr>
        <p:spPr/>
        <p:txBody>
          <a:bodyPr/>
          <a:lstStyle/>
          <a:p>
            <a:endParaRPr lang="cs-CZ" dirty="0"/>
          </a:p>
        </p:txBody>
      </p:sp>
      <p:sp>
        <p:nvSpPr>
          <p:cNvPr id="7" name="Zástupný symbol pro datum">
            <a:extLst>
              <a:ext uri="{FF2B5EF4-FFF2-40B4-BE49-F238E27FC236}">
                <a16:creationId xmlns:a16="http://schemas.microsoft.com/office/drawing/2014/main" id="{FDF8B995-2D9B-63DA-2A92-6B27CEF57E52}"/>
              </a:ext>
            </a:extLst>
          </p:cNvPr>
          <p:cNvSpPr>
            <a:spLocks noGrp="1"/>
          </p:cNvSpPr>
          <p:nvPr>
            <p:ph type="dt" sz="half" idx="10"/>
          </p:nvPr>
        </p:nvSpPr>
        <p:spPr/>
        <p:txBody>
          <a:bodyPr/>
          <a:lstStyle/>
          <a:p>
            <a:fld id="{68E9AEFC-8FB4-4888-948E-FCC6803ED360}" type="datetime1">
              <a:rPr lang="cs-CZ" smtClean="0"/>
              <a:t>08.10.2024</a:t>
            </a:fld>
            <a:endParaRPr lang="cs-CZ" dirty="0"/>
          </a:p>
        </p:txBody>
      </p:sp>
      <p:sp>
        <p:nvSpPr>
          <p:cNvPr id="3" name="Content Placeholde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2" name="Title"/>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428727592"/>
      </p:ext>
    </p:extLst>
  </p:cSld>
  <p:clrMapOvr>
    <a:masterClrMapping/>
  </p:clrMapOvr>
  <p:extLst>
    <p:ext uri="{DCECCB84-F9BA-43D5-87BE-67443E8EF086}">
      <p15:sldGuideLst xmlns:p15="http://schemas.microsoft.com/office/powerpoint/2012/main">
        <p15:guide id="1" pos="7680">
          <p15:clr>
            <a:srgbClr val="FBAE40"/>
          </p15:clr>
        </p15:guide>
        <p15:guide id="2" orient="horz" pos="4320">
          <p15:clr>
            <a:srgbClr val="FBAE40"/>
          </p15:clr>
        </p15:guide>
        <p15:guide id="3" pos="400">
          <p15:clr>
            <a:srgbClr val="FBAE40"/>
          </p15:clr>
        </p15:guide>
        <p15:guide id="4" pos="14960">
          <p15:clr>
            <a:srgbClr val="FBAE40"/>
          </p15:clr>
        </p15:guide>
        <p15:guide id="5" orient="horz" pos="2438">
          <p15:clr>
            <a:srgbClr val="FBAE40"/>
          </p15:clr>
        </p15:guide>
        <p15:guide id="6" orient="horz" pos="2347">
          <p15:clr>
            <a:srgbClr val="FBAE40"/>
          </p15:clr>
        </p15:guide>
        <p15:guide id="7" orient="horz" pos="1666">
          <p15:clr>
            <a:srgbClr val="FBAE40"/>
          </p15:clr>
        </p15:guide>
        <p15:guide id="8" orient="horz" pos="763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dpis a obsah 2">
    <p:spTree>
      <p:nvGrpSpPr>
        <p:cNvPr id="1" name=""/>
        <p:cNvGrpSpPr/>
        <p:nvPr/>
      </p:nvGrpSpPr>
      <p:grpSpPr>
        <a:xfrm>
          <a:off x="0" y="0"/>
          <a:ext cx="0" cy="0"/>
          <a:chOff x="0" y="0"/>
          <a:chExt cx="0" cy="0"/>
        </a:xfrm>
      </p:grpSpPr>
      <p:sp>
        <p:nvSpPr>
          <p:cNvPr id="13" name="Zástupný symbol pro číslo snímku">
            <a:extLst>
              <a:ext uri="{FF2B5EF4-FFF2-40B4-BE49-F238E27FC236}">
                <a16:creationId xmlns:a16="http://schemas.microsoft.com/office/drawing/2014/main" id="{6C57AA99-67EC-C777-62E1-4A3E433D4ED3}"/>
              </a:ext>
            </a:extLst>
          </p:cNvPr>
          <p:cNvSpPr>
            <a:spLocks noGrp="1"/>
          </p:cNvSpPr>
          <p:nvPr>
            <p:ph type="sldNum" sz="quarter" idx="25"/>
          </p:nvPr>
        </p:nvSpPr>
        <p:spPr/>
        <p:txBody>
          <a:bodyPr/>
          <a:lstStyle/>
          <a:p>
            <a:fld id="{A1F02BBF-F98A-4997-9373-57ED7EDBB5B8}" type="slidenum">
              <a:rPr lang="cs-CZ" smtClean="0"/>
              <a:pPr/>
              <a:t>‹#›</a:t>
            </a:fld>
            <a:endParaRPr lang="cs-CZ" dirty="0"/>
          </a:p>
        </p:txBody>
      </p:sp>
      <p:sp>
        <p:nvSpPr>
          <p:cNvPr id="12" name="Zástupný symbol pro zápatí">
            <a:extLst>
              <a:ext uri="{FF2B5EF4-FFF2-40B4-BE49-F238E27FC236}">
                <a16:creationId xmlns:a16="http://schemas.microsoft.com/office/drawing/2014/main" id="{A8CF84DD-577E-702B-99F4-FC04135ECDC2}"/>
              </a:ext>
            </a:extLst>
          </p:cNvPr>
          <p:cNvSpPr>
            <a:spLocks noGrp="1"/>
          </p:cNvSpPr>
          <p:nvPr>
            <p:ph type="ftr" sz="quarter" idx="24"/>
          </p:nvPr>
        </p:nvSpPr>
        <p:spPr/>
        <p:txBody>
          <a:bodyPr/>
          <a:lstStyle/>
          <a:p>
            <a:endParaRPr lang="cs-CZ" dirty="0"/>
          </a:p>
        </p:txBody>
      </p:sp>
      <p:sp>
        <p:nvSpPr>
          <p:cNvPr id="11" name="Zástupný symbol pro datum">
            <a:extLst>
              <a:ext uri="{FF2B5EF4-FFF2-40B4-BE49-F238E27FC236}">
                <a16:creationId xmlns:a16="http://schemas.microsoft.com/office/drawing/2014/main" id="{82A46840-6579-0248-9671-E18012D6FDE9}"/>
              </a:ext>
            </a:extLst>
          </p:cNvPr>
          <p:cNvSpPr>
            <a:spLocks noGrp="1"/>
          </p:cNvSpPr>
          <p:nvPr>
            <p:ph type="dt" sz="half" idx="23"/>
          </p:nvPr>
        </p:nvSpPr>
        <p:spPr/>
        <p:txBody>
          <a:bodyPr/>
          <a:lstStyle/>
          <a:p>
            <a:fld id="{1A6BA708-A7CD-425A-A666-198AE1E2E6B3}" type="datetime1">
              <a:rPr lang="cs-CZ" smtClean="0"/>
              <a:t>08.10.2024</a:t>
            </a:fld>
            <a:endParaRPr lang="cs-CZ" dirty="0"/>
          </a:p>
        </p:txBody>
      </p:sp>
      <p:sp>
        <p:nvSpPr>
          <p:cNvPr id="15" name="Zástupný obsah">
            <a:extLst>
              <a:ext uri="{FF2B5EF4-FFF2-40B4-BE49-F238E27FC236}">
                <a16:creationId xmlns:a16="http://schemas.microsoft.com/office/drawing/2014/main" id="{C59C6383-CF1C-F615-FACC-086A64CCE0DB}"/>
              </a:ext>
            </a:extLst>
          </p:cNvPr>
          <p:cNvSpPr>
            <a:spLocks noGrp="1"/>
          </p:cNvSpPr>
          <p:nvPr>
            <p:ph sz="quarter" idx="26"/>
          </p:nvPr>
        </p:nvSpPr>
        <p:spPr>
          <a:xfrm>
            <a:off x="6203950" y="1736725"/>
            <a:ext cx="5670550" cy="4320382"/>
          </a:xfrm>
        </p:spPr>
        <p:txBody>
          <a:bodyPr/>
          <a:lstStyle>
            <a:lvl1pPr>
              <a:defRPr sz="1200"/>
            </a:lvl1pPr>
            <a:lvl2pPr marL="144000" indent="-144000">
              <a:defRPr sz="1200"/>
            </a:lvl2pPr>
            <a:lvl3pPr marL="288000" indent="-144000">
              <a:defRPr sz="1200"/>
            </a:lvl3pPr>
            <a:lvl4pPr marL="432000" indent="-144000">
              <a:defRPr sz="1200"/>
            </a:lvl4pPr>
            <a:lvl5pPr>
              <a:defRPr sz="18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Zástupný podnadpis">
            <a:extLst>
              <a:ext uri="{FF2B5EF4-FFF2-40B4-BE49-F238E27FC236}">
                <a16:creationId xmlns:a16="http://schemas.microsoft.com/office/drawing/2014/main" id="{2E374D38-DC35-4FAD-6BC3-B5B578B21792}"/>
              </a:ext>
            </a:extLst>
          </p:cNvPr>
          <p:cNvSpPr>
            <a:spLocks noGrp="1"/>
          </p:cNvSpPr>
          <p:nvPr>
            <p:ph type="body" sz="quarter" idx="22" hasCustomPrompt="1"/>
          </p:nvPr>
        </p:nvSpPr>
        <p:spPr>
          <a:xfrm>
            <a:off x="6203950" y="1323181"/>
            <a:ext cx="5670550" cy="377826"/>
          </a:xfrm>
        </p:spPr>
        <p:txBody>
          <a:bodyPr numCol="1" spcCol="0"/>
          <a:lstStyle>
            <a:lvl1pPr>
              <a:spcAft>
                <a:spcPts val="0"/>
              </a:spcAft>
              <a:defRPr sz="1800" b="1"/>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dirty="0"/>
              <a:t>Podnadpis</a:t>
            </a:r>
          </a:p>
        </p:txBody>
      </p:sp>
      <p:sp>
        <p:nvSpPr>
          <p:cNvPr id="2" name="Title"/>
          <p:cNvSpPr>
            <a:spLocks noGrp="1"/>
          </p:cNvSpPr>
          <p:nvPr>
            <p:ph type="title"/>
          </p:nvPr>
        </p:nvSpPr>
        <p:spPr>
          <a:xfrm>
            <a:off x="317500" y="1322387"/>
            <a:ext cx="5130800" cy="4734720"/>
          </a:xfrm>
        </p:spPr>
        <p:txBody>
          <a:bodyPr>
            <a:noAutofit/>
          </a:bodyPr>
          <a:lstStyle>
            <a:lvl1pPr>
              <a:defRPr sz="4500"/>
            </a:lvl1pPr>
          </a:lstStyle>
          <a:p>
            <a:r>
              <a:rPr lang="cs-CZ"/>
              <a:t>Kliknutím lze upravit styl.</a:t>
            </a:r>
            <a:endParaRPr lang="en-US" dirty="0"/>
          </a:p>
        </p:txBody>
      </p:sp>
    </p:spTree>
    <p:extLst>
      <p:ext uri="{BB962C8B-B14F-4D97-AF65-F5344CB8AC3E}">
        <p14:creationId xmlns:p14="http://schemas.microsoft.com/office/powerpoint/2010/main" val="302189422"/>
      </p:ext>
    </p:extLst>
  </p:cSld>
  <p:clrMapOvr>
    <a:masterClrMapping/>
  </p:clrMapOvr>
  <p:extLst>
    <p:ext uri="{DCECCB84-F9BA-43D5-87BE-67443E8EF086}">
      <p15:sldGuideLst xmlns:p15="http://schemas.microsoft.com/office/powerpoint/2012/main">
        <p15:guide id="1" pos="7816">
          <p15:clr>
            <a:srgbClr val="FBAE40"/>
          </p15:clr>
        </p15:guide>
        <p15:guide id="2" pos="14960">
          <p15:clr>
            <a:srgbClr val="FBAE40"/>
          </p15:clr>
        </p15:guide>
        <p15:guide id="3" pos="400">
          <p15:clr>
            <a:srgbClr val="FBAE40"/>
          </p15:clr>
        </p15:guide>
        <p15:guide id="4" pos="6864">
          <p15:clr>
            <a:srgbClr val="FBAE40"/>
          </p15:clr>
        </p15:guide>
        <p15:guide id="5" orient="horz" pos="1666">
          <p15:clr>
            <a:srgbClr val="FBAE40"/>
          </p15:clr>
        </p15:guide>
        <p15:guide id="6" orient="horz" pos="7631">
          <p15:clr>
            <a:srgbClr val="FBAE40"/>
          </p15:clr>
        </p15:guide>
        <p15:guide id="7" orient="horz" pos="2143">
          <p15:clr>
            <a:srgbClr val="FBAE40"/>
          </p15:clr>
        </p15:guide>
        <p15:guide id="8" orient="horz" pos="21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dpis a obsah 3">
    <p:spTree>
      <p:nvGrpSpPr>
        <p:cNvPr id="1" name=""/>
        <p:cNvGrpSpPr/>
        <p:nvPr/>
      </p:nvGrpSpPr>
      <p:grpSpPr>
        <a:xfrm>
          <a:off x="0" y="0"/>
          <a:ext cx="0" cy="0"/>
          <a:chOff x="0" y="0"/>
          <a:chExt cx="0" cy="0"/>
        </a:xfrm>
      </p:grpSpPr>
      <p:sp>
        <p:nvSpPr>
          <p:cNvPr id="3" name="Obdélník pozadí">
            <a:extLst>
              <a:ext uri="{FF2B5EF4-FFF2-40B4-BE49-F238E27FC236}">
                <a16:creationId xmlns:a16="http://schemas.microsoft.com/office/drawing/2014/main" id="{33AB4A05-C55F-73CC-B6E3-351B1C21E43F}"/>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4" name="Logo JRD rgb JRD žlutá 241-232-193 F1E8C1.svg">
            <a:extLst>
              <a:ext uri="{FF2B5EF4-FFF2-40B4-BE49-F238E27FC236}">
                <a16:creationId xmlns:a16="http://schemas.microsoft.com/office/drawing/2014/main" id="{711869CA-DF86-7BDC-7A47-FB8BB390A4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13" name="Zástupný symbol pro číslo snímku">
            <a:extLst>
              <a:ext uri="{FF2B5EF4-FFF2-40B4-BE49-F238E27FC236}">
                <a16:creationId xmlns:a16="http://schemas.microsoft.com/office/drawing/2014/main" id="{6C57AA99-67EC-C777-62E1-4A3E433D4ED3}"/>
              </a:ext>
            </a:extLst>
          </p:cNvPr>
          <p:cNvSpPr>
            <a:spLocks noGrp="1"/>
          </p:cNvSpPr>
          <p:nvPr>
            <p:ph type="sldNum" sz="quarter" idx="25"/>
          </p:nvPr>
        </p:nvSpPr>
        <p:spPr/>
        <p:txBody>
          <a:bodyPr/>
          <a:lstStyle>
            <a:lvl1pPr>
              <a:defRPr>
                <a:solidFill>
                  <a:schemeClr val="bg2"/>
                </a:solidFill>
              </a:defRPr>
            </a:lvl1pPr>
          </a:lstStyle>
          <a:p>
            <a:fld id="{A1F02BBF-F98A-4997-9373-57ED7EDBB5B8}" type="slidenum">
              <a:rPr lang="cs-CZ" smtClean="0"/>
              <a:pPr/>
              <a:t>‹#›</a:t>
            </a:fld>
            <a:endParaRPr lang="cs-CZ" dirty="0"/>
          </a:p>
        </p:txBody>
      </p:sp>
      <p:sp>
        <p:nvSpPr>
          <p:cNvPr id="12" name="Zástupný symbol pro zápatí">
            <a:extLst>
              <a:ext uri="{FF2B5EF4-FFF2-40B4-BE49-F238E27FC236}">
                <a16:creationId xmlns:a16="http://schemas.microsoft.com/office/drawing/2014/main" id="{A8CF84DD-577E-702B-99F4-FC04135ECDC2}"/>
              </a:ext>
            </a:extLst>
          </p:cNvPr>
          <p:cNvSpPr>
            <a:spLocks noGrp="1"/>
          </p:cNvSpPr>
          <p:nvPr>
            <p:ph type="ftr" sz="quarter" idx="24"/>
          </p:nvPr>
        </p:nvSpPr>
        <p:spPr/>
        <p:txBody>
          <a:bodyPr/>
          <a:lstStyle>
            <a:lvl1pPr>
              <a:defRPr>
                <a:solidFill>
                  <a:schemeClr val="bg2"/>
                </a:solidFill>
              </a:defRPr>
            </a:lvl1pPr>
          </a:lstStyle>
          <a:p>
            <a:endParaRPr lang="cs-CZ" dirty="0"/>
          </a:p>
        </p:txBody>
      </p:sp>
      <p:sp>
        <p:nvSpPr>
          <p:cNvPr id="11" name="Zástupný symbol pro datum">
            <a:extLst>
              <a:ext uri="{FF2B5EF4-FFF2-40B4-BE49-F238E27FC236}">
                <a16:creationId xmlns:a16="http://schemas.microsoft.com/office/drawing/2014/main" id="{82A46840-6579-0248-9671-E18012D6FDE9}"/>
              </a:ext>
            </a:extLst>
          </p:cNvPr>
          <p:cNvSpPr>
            <a:spLocks noGrp="1"/>
          </p:cNvSpPr>
          <p:nvPr>
            <p:ph type="dt" sz="half" idx="23"/>
          </p:nvPr>
        </p:nvSpPr>
        <p:spPr/>
        <p:txBody>
          <a:bodyPr/>
          <a:lstStyle>
            <a:lvl1pPr>
              <a:defRPr>
                <a:solidFill>
                  <a:schemeClr val="bg2"/>
                </a:solidFill>
              </a:defRPr>
            </a:lvl1pPr>
          </a:lstStyle>
          <a:p>
            <a:fld id="{27999666-6B8F-4905-B59A-0EF42973016C}" type="datetime1">
              <a:rPr lang="cs-CZ" smtClean="0"/>
              <a:t>08.10.2024</a:t>
            </a:fld>
            <a:endParaRPr lang="cs-CZ" dirty="0"/>
          </a:p>
        </p:txBody>
      </p:sp>
      <p:sp>
        <p:nvSpPr>
          <p:cNvPr id="15" name="Zástupný obsah">
            <a:extLst>
              <a:ext uri="{FF2B5EF4-FFF2-40B4-BE49-F238E27FC236}">
                <a16:creationId xmlns:a16="http://schemas.microsoft.com/office/drawing/2014/main" id="{C59C6383-CF1C-F615-FACC-086A64CCE0DB}"/>
              </a:ext>
            </a:extLst>
          </p:cNvPr>
          <p:cNvSpPr>
            <a:spLocks noGrp="1"/>
          </p:cNvSpPr>
          <p:nvPr>
            <p:ph sz="quarter" idx="26"/>
          </p:nvPr>
        </p:nvSpPr>
        <p:spPr>
          <a:xfrm>
            <a:off x="6203950" y="1736725"/>
            <a:ext cx="5670550" cy="4320382"/>
          </a:xfrm>
        </p:spPr>
        <p:txBody>
          <a:bodyPr/>
          <a:lstStyle>
            <a:lvl1pPr>
              <a:defRPr sz="1200">
                <a:solidFill>
                  <a:schemeClr val="bg2"/>
                </a:solidFill>
              </a:defRPr>
            </a:lvl1pPr>
            <a:lvl2pPr marL="144000" indent="-144000">
              <a:defRPr sz="1200">
                <a:solidFill>
                  <a:schemeClr val="bg2"/>
                </a:solidFill>
              </a:defRPr>
            </a:lvl2pPr>
            <a:lvl3pPr marL="288000" indent="-144000">
              <a:defRPr sz="1200">
                <a:solidFill>
                  <a:schemeClr val="bg2"/>
                </a:solidFill>
              </a:defRPr>
            </a:lvl3pPr>
            <a:lvl4pPr marL="432000" indent="-144000">
              <a:defRPr sz="1200">
                <a:solidFill>
                  <a:schemeClr val="bg2"/>
                </a:solidFill>
              </a:defRPr>
            </a:lvl4pPr>
            <a:lvl5pPr>
              <a:defRPr sz="1800">
                <a:solidFill>
                  <a:schemeClr val="bg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Zástupný podnadpis">
            <a:extLst>
              <a:ext uri="{FF2B5EF4-FFF2-40B4-BE49-F238E27FC236}">
                <a16:creationId xmlns:a16="http://schemas.microsoft.com/office/drawing/2014/main" id="{2E374D38-DC35-4FAD-6BC3-B5B578B21792}"/>
              </a:ext>
            </a:extLst>
          </p:cNvPr>
          <p:cNvSpPr>
            <a:spLocks noGrp="1"/>
          </p:cNvSpPr>
          <p:nvPr>
            <p:ph type="body" sz="quarter" idx="22" hasCustomPrompt="1"/>
          </p:nvPr>
        </p:nvSpPr>
        <p:spPr>
          <a:xfrm>
            <a:off x="6203950" y="1323181"/>
            <a:ext cx="5670550" cy="377826"/>
          </a:xfrm>
        </p:spPr>
        <p:txBody>
          <a:bodyPr numCol="1" spcCol="0"/>
          <a:lstStyle>
            <a:lvl1pPr>
              <a:spcAft>
                <a:spcPts val="0"/>
              </a:spcAft>
              <a:defRPr sz="1800" b="1">
                <a:solidFill>
                  <a:schemeClr val="bg2"/>
                </a:solidFill>
              </a:defRPr>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dirty="0"/>
              <a:t>Podnadpis</a:t>
            </a:r>
          </a:p>
        </p:txBody>
      </p:sp>
      <p:sp>
        <p:nvSpPr>
          <p:cNvPr id="2" name="Title"/>
          <p:cNvSpPr>
            <a:spLocks noGrp="1"/>
          </p:cNvSpPr>
          <p:nvPr>
            <p:ph type="title"/>
          </p:nvPr>
        </p:nvSpPr>
        <p:spPr>
          <a:xfrm>
            <a:off x="317500" y="1322387"/>
            <a:ext cx="5130800" cy="4734720"/>
          </a:xfrm>
        </p:spPr>
        <p:txBody>
          <a:bodyPr>
            <a:noAutofit/>
          </a:bodyPr>
          <a:lstStyle>
            <a:lvl1pPr>
              <a:defRPr sz="4500">
                <a:solidFill>
                  <a:schemeClr val="bg2"/>
                </a:solidFill>
              </a:defRPr>
            </a:lvl1pPr>
          </a:lstStyle>
          <a:p>
            <a:r>
              <a:rPr lang="cs-CZ"/>
              <a:t>Kliknutím lze upravit styl.</a:t>
            </a:r>
            <a:endParaRPr lang="en-US" dirty="0"/>
          </a:p>
        </p:txBody>
      </p:sp>
    </p:spTree>
    <p:extLst>
      <p:ext uri="{BB962C8B-B14F-4D97-AF65-F5344CB8AC3E}">
        <p14:creationId xmlns:p14="http://schemas.microsoft.com/office/powerpoint/2010/main" val="354081150"/>
      </p:ext>
    </p:extLst>
  </p:cSld>
  <p:clrMapOvr>
    <a:masterClrMapping/>
  </p:clrMapOvr>
  <p:extLst>
    <p:ext uri="{DCECCB84-F9BA-43D5-87BE-67443E8EF086}">
      <p15:sldGuideLst xmlns:p15="http://schemas.microsoft.com/office/powerpoint/2012/main">
        <p15:guide id="1" pos="7816">
          <p15:clr>
            <a:srgbClr val="FBAE40"/>
          </p15:clr>
        </p15:guide>
        <p15:guide id="2" pos="14960">
          <p15:clr>
            <a:srgbClr val="FBAE40"/>
          </p15:clr>
        </p15:guide>
        <p15:guide id="3" pos="400">
          <p15:clr>
            <a:srgbClr val="FBAE40"/>
          </p15:clr>
        </p15:guide>
        <p15:guide id="4" pos="6864">
          <p15:clr>
            <a:srgbClr val="FBAE40"/>
          </p15:clr>
        </p15:guide>
        <p15:guide id="5" orient="horz" pos="1666">
          <p15:clr>
            <a:srgbClr val="FBAE40"/>
          </p15:clr>
        </p15:guide>
        <p15:guide id="6" orient="horz" pos="7631">
          <p15:clr>
            <a:srgbClr val="FBAE40"/>
          </p15:clr>
        </p15:guide>
        <p15:guide id="7" orient="horz" pos="2143">
          <p15:clr>
            <a:srgbClr val="FBAE40"/>
          </p15:clr>
        </p15:guide>
        <p15:guide id="8" orient="horz" pos="21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0A5147-08E0-D6AD-DD15-8AA588618F9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FED4413-E1AF-8009-7079-12D85884F4C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54B07D4-07F5-777F-1E14-8E34EC092E15}"/>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5" name="Zástupný symbol pro zápatí 4">
            <a:extLst>
              <a:ext uri="{FF2B5EF4-FFF2-40B4-BE49-F238E27FC236}">
                <a16:creationId xmlns:a16="http://schemas.microsoft.com/office/drawing/2014/main" id="{59DE5F17-4359-DBB7-BD44-F96233D06CE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DA1802A-C3B5-E665-C840-03DC62512730}"/>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3952741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eden obsah výrazný">
    <p:spTree>
      <p:nvGrpSpPr>
        <p:cNvPr id="1" name=""/>
        <p:cNvGrpSpPr/>
        <p:nvPr/>
      </p:nvGrpSpPr>
      <p:grpSpPr>
        <a:xfrm>
          <a:off x="0" y="0"/>
          <a:ext cx="0" cy="0"/>
          <a:chOff x="0" y="0"/>
          <a:chExt cx="0" cy="0"/>
        </a:xfrm>
      </p:grpSpPr>
      <p:sp>
        <p:nvSpPr>
          <p:cNvPr id="14" name="Obdélník pozadí">
            <a:extLst>
              <a:ext uri="{FF2B5EF4-FFF2-40B4-BE49-F238E27FC236}">
                <a16:creationId xmlns:a16="http://schemas.microsoft.com/office/drawing/2014/main" id="{74F8FB15-9C38-86B1-A206-B27AE58B54EC}"/>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15" name="Logo JRD rgb JRD zelená.svg">
            <a:extLst>
              <a:ext uri="{FF2B5EF4-FFF2-40B4-BE49-F238E27FC236}">
                <a16:creationId xmlns:a16="http://schemas.microsoft.com/office/drawing/2014/main" id="{85F34665-F7E3-193C-79B4-F5D8C88A1D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7" name="Zástupný symbol pro číslo snímku">
            <a:extLst>
              <a:ext uri="{FF2B5EF4-FFF2-40B4-BE49-F238E27FC236}">
                <a16:creationId xmlns:a16="http://schemas.microsoft.com/office/drawing/2014/main" id="{566B37DC-0FA8-51D0-C3B3-0595B888A89F}"/>
              </a:ext>
            </a:extLst>
          </p:cNvPr>
          <p:cNvSpPr>
            <a:spLocks noGrp="1"/>
          </p:cNvSpPr>
          <p:nvPr>
            <p:ph type="sldNum" sz="quarter" idx="16"/>
          </p:nvPr>
        </p:nvSpPr>
        <p:spPr/>
        <p:txBody>
          <a:bodyPr/>
          <a:lstStyle/>
          <a:p>
            <a:fld id="{A1F02BBF-F98A-4997-9373-57ED7EDBB5B8}" type="slidenum">
              <a:rPr lang="cs-CZ" smtClean="0"/>
              <a:pPr/>
              <a:t>‹#›</a:t>
            </a:fld>
            <a:endParaRPr lang="cs-CZ" dirty="0"/>
          </a:p>
        </p:txBody>
      </p:sp>
      <p:sp>
        <p:nvSpPr>
          <p:cNvPr id="6" name="Zástupný symbol pro zápatí">
            <a:extLst>
              <a:ext uri="{FF2B5EF4-FFF2-40B4-BE49-F238E27FC236}">
                <a16:creationId xmlns:a16="http://schemas.microsoft.com/office/drawing/2014/main" id="{8CD57DC6-1D54-9344-B97F-68775734C87F}"/>
              </a:ext>
            </a:extLst>
          </p:cNvPr>
          <p:cNvSpPr>
            <a:spLocks noGrp="1"/>
          </p:cNvSpPr>
          <p:nvPr>
            <p:ph type="ftr" sz="quarter" idx="15"/>
          </p:nvPr>
        </p:nvSpPr>
        <p:spPr/>
        <p:txBody>
          <a:bodyPr/>
          <a:lstStyle/>
          <a:p>
            <a:endParaRPr lang="cs-CZ" dirty="0"/>
          </a:p>
        </p:txBody>
      </p:sp>
      <p:sp>
        <p:nvSpPr>
          <p:cNvPr id="2" name="Zástupný symbol pro datum">
            <a:extLst>
              <a:ext uri="{FF2B5EF4-FFF2-40B4-BE49-F238E27FC236}">
                <a16:creationId xmlns:a16="http://schemas.microsoft.com/office/drawing/2014/main" id="{C3F91A1C-6917-CD1E-4F2F-170EFF021543}"/>
              </a:ext>
            </a:extLst>
          </p:cNvPr>
          <p:cNvSpPr>
            <a:spLocks noGrp="1"/>
          </p:cNvSpPr>
          <p:nvPr>
            <p:ph type="dt" sz="half" idx="14"/>
          </p:nvPr>
        </p:nvSpPr>
        <p:spPr/>
        <p:txBody>
          <a:bodyPr/>
          <a:lstStyle/>
          <a:p>
            <a:fld id="{09172B7F-A57E-4D4D-8A20-E45E0EA01DDF}" type="datetime1">
              <a:rPr lang="cs-CZ" smtClean="0"/>
              <a:t>08.10.2024</a:t>
            </a:fld>
            <a:endParaRPr lang="cs-CZ" dirty="0"/>
          </a:p>
        </p:txBody>
      </p:sp>
      <p:sp>
        <p:nvSpPr>
          <p:cNvPr id="9" name="Zástupný obsah">
            <a:extLst>
              <a:ext uri="{FF2B5EF4-FFF2-40B4-BE49-F238E27FC236}">
                <a16:creationId xmlns:a16="http://schemas.microsoft.com/office/drawing/2014/main" id="{C239149B-DF4C-280F-81CD-EF6DC94BE421}"/>
              </a:ext>
            </a:extLst>
          </p:cNvPr>
          <p:cNvSpPr>
            <a:spLocks noGrp="1"/>
          </p:cNvSpPr>
          <p:nvPr>
            <p:ph sz="quarter" idx="13"/>
          </p:nvPr>
        </p:nvSpPr>
        <p:spPr>
          <a:xfrm>
            <a:off x="317501" y="1214437"/>
            <a:ext cx="9810750" cy="4158457"/>
          </a:xfrm>
        </p:spPr>
        <p:txBody>
          <a:bodyPr>
            <a:normAutofit/>
          </a:bodyPr>
          <a:lstStyle>
            <a:lvl1pPr marL="234000" indent="-234000">
              <a:spcBef>
                <a:spcPts val="0"/>
              </a:spcBef>
              <a:spcAft>
                <a:spcPts val="1500"/>
              </a:spcAft>
              <a:buFont typeface="Wingdings 2" panose="05020102010507070707" pitchFamily="18" charset="2"/>
              <a:buChar char=""/>
              <a:defRPr sz="2200" b="1">
                <a:solidFill>
                  <a:schemeClr val="tx1"/>
                </a:solidFill>
              </a:defRPr>
            </a:lvl1pPr>
            <a:lvl2pPr marL="468000">
              <a:spcBef>
                <a:spcPts val="0"/>
              </a:spcBef>
              <a:spcAft>
                <a:spcPts val="1500"/>
              </a:spcAft>
              <a:defRPr sz="2200">
                <a:solidFill>
                  <a:schemeClr val="tx1"/>
                </a:solidFill>
              </a:defRPr>
            </a:lvl2pPr>
            <a:lvl3pPr marL="702000">
              <a:spcBef>
                <a:spcPts val="0"/>
              </a:spcBef>
              <a:spcAft>
                <a:spcPts val="1500"/>
              </a:spcAft>
              <a:defRPr sz="2200">
                <a:solidFill>
                  <a:schemeClr val="tx1"/>
                </a:solidFill>
              </a:defRPr>
            </a:lvl3pPr>
            <a:lvl4pPr marL="936000">
              <a:spcBef>
                <a:spcPts val="0"/>
              </a:spcBef>
              <a:spcAft>
                <a:spcPts val="1500"/>
              </a:spcAft>
              <a:defRPr sz="2200">
                <a:solidFill>
                  <a:schemeClr val="tx1"/>
                </a:solidFill>
              </a:defRPr>
            </a:lvl4pPr>
            <a:lvl5pPr>
              <a:spcBef>
                <a:spcPts val="0"/>
              </a:spcBef>
              <a:spcAft>
                <a:spcPts val="1500"/>
              </a:spcAft>
              <a:defRPr sz="2200">
                <a:solidFill>
                  <a:schemeClr val="tx1"/>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pic>
        <p:nvPicPr>
          <p:cNvPr id="3" name="Ornament úvodní rgb JRD zelená.svg">
            <a:extLst>
              <a:ext uri="{FF2B5EF4-FFF2-40B4-BE49-F238E27FC236}">
                <a16:creationId xmlns:a16="http://schemas.microsoft.com/office/drawing/2014/main" id="{86B1F68E-C6F8-BCC0-EC23-0C878AE3BD9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503" b="15019"/>
          <a:stretch/>
        </p:blipFill>
        <p:spPr>
          <a:xfrm>
            <a:off x="7707495" y="2486255"/>
            <a:ext cx="4484506" cy="4371746"/>
          </a:xfrm>
          <a:prstGeom prst="rect">
            <a:avLst/>
          </a:prstGeom>
        </p:spPr>
      </p:pic>
    </p:spTree>
    <p:extLst>
      <p:ext uri="{BB962C8B-B14F-4D97-AF65-F5344CB8AC3E}">
        <p14:creationId xmlns:p14="http://schemas.microsoft.com/office/powerpoint/2010/main" val="2947267129"/>
      </p:ext>
    </p:extLst>
  </p:cSld>
  <p:clrMapOvr>
    <a:masterClrMapping/>
  </p:clrMapOvr>
  <p:extLst>
    <p:ext uri="{DCECCB84-F9BA-43D5-87BE-67443E8EF086}">
      <p15:sldGuideLst xmlns:p15="http://schemas.microsoft.com/office/powerpoint/2012/main">
        <p15:guide id="1" orient="horz" pos="1530">
          <p15:clr>
            <a:srgbClr val="FBAE40"/>
          </p15:clr>
        </p15:guide>
        <p15:guide id="2" orient="horz" pos="7631">
          <p15:clr>
            <a:srgbClr val="FBAE40"/>
          </p15:clr>
        </p15:guide>
        <p15:guide id="3" pos="400">
          <p15:clr>
            <a:srgbClr val="FBAE40"/>
          </p15:clr>
        </p15:guide>
        <p15:guide id="4" pos="14960">
          <p15:clr>
            <a:srgbClr val="FBAE40"/>
          </p15:clr>
        </p15:guide>
        <p15:guide id="5" orient="horz" pos="6769">
          <p15:clr>
            <a:srgbClr val="FBAE40"/>
          </p15:clr>
        </p15:guide>
        <p15:guide id="6" pos="127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eden obsah výrazný 2">
    <p:spTree>
      <p:nvGrpSpPr>
        <p:cNvPr id="1" name=""/>
        <p:cNvGrpSpPr/>
        <p:nvPr/>
      </p:nvGrpSpPr>
      <p:grpSpPr>
        <a:xfrm>
          <a:off x="0" y="0"/>
          <a:ext cx="0" cy="0"/>
          <a:chOff x="0" y="0"/>
          <a:chExt cx="0" cy="0"/>
        </a:xfrm>
      </p:grpSpPr>
      <p:sp>
        <p:nvSpPr>
          <p:cNvPr id="14" name="Obdélník pozadí">
            <a:extLst>
              <a:ext uri="{FF2B5EF4-FFF2-40B4-BE49-F238E27FC236}">
                <a16:creationId xmlns:a16="http://schemas.microsoft.com/office/drawing/2014/main" id="{74F8FB15-9C38-86B1-A206-B27AE58B54EC}"/>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15" name="Logo JRD rgb JRD zelená.svg">
            <a:extLst>
              <a:ext uri="{FF2B5EF4-FFF2-40B4-BE49-F238E27FC236}">
                <a16:creationId xmlns:a16="http://schemas.microsoft.com/office/drawing/2014/main" id="{85F34665-F7E3-193C-79B4-F5D8C88A1D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9" name="Zástupný symbol pro číslo snímku 8">
            <a:extLst>
              <a:ext uri="{FF2B5EF4-FFF2-40B4-BE49-F238E27FC236}">
                <a16:creationId xmlns:a16="http://schemas.microsoft.com/office/drawing/2014/main" id="{96625861-EFFE-FF75-A96E-067491F779BD}"/>
              </a:ext>
            </a:extLst>
          </p:cNvPr>
          <p:cNvSpPr>
            <a:spLocks noGrp="1"/>
          </p:cNvSpPr>
          <p:nvPr>
            <p:ph type="sldNum" sz="quarter" idx="16"/>
          </p:nvPr>
        </p:nvSpPr>
        <p:spPr/>
        <p:txBody>
          <a:bodyPr/>
          <a:lstStyle>
            <a:lvl1pPr>
              <a:defRPr>
                <a:solidFill>
                  <a:schemeClr val="bg2"/>
                </a:solidFill>
              </a:defRPr>
            </a:lvl1pPr>
          </a:lstStyle>
          <a:p>
            <a:fld id="{A1F02BBF-F98A-4997-9373-57ED7EDBB5B8}" type="slidenum">
              <a:rPr lang="cs-CZ" smtClean="0"/>
              <a:pPr/>
              <a:t>‹#›</a:t>
            </a:fld>
            <a:endParaRPr lang="cs-CZ" dirty="0"/>
          </a:p>
        </p:txBody>
      </p:sp>
      <p:sp>
        <p:nvSpPr>
          <p:cNvPr id="8" name="Zástupný symbol pro zápatí 7">
            <a:extLst>
              <a:ext uri="{FF2B5EF4-FFF2-40B4-BE49-F238E27FC236}">
                <a16:creationId xmlns:a16="http://schemas.microsoft.com/office/drawing/2014/main" id="{F41AF20A-6CA6-86B4-BE80-D8B2561BF9C9}"/>
              </a:ext>
            </a:extLst>
          </p:cNvPr>
          <p:cNvSpPr>
            <a:spLocks noGrp="1"/>
          </p:cNvSpPr>
          <p:nvPr>
            <p:ph type="ftr" sz="quarter" idx="15"/>
          </p:nvPr>
        </p:nvSpPr>
        <p:spPr/>
        <p:txBody>
          <a:bodyPr/>
          <a:lstStyle>
            <a:lvl1pPr>
              <a:defRPr>
                <a:solidFill>
                  <a:schemeClr val="bg2"/>
                </a:solidFill>
              </a:defRPr>
            </a:lvl1pPr>
          </a:lstStyle>
          <a:p>
            <a:endParaRPr lang="cs-CZ" dirty="0"/>
          </a:p>
        </p:txBody>
      </p:sp>
      <p:sp>
        <p:nvSpPr>
          <p:cNvPr id="7" name="Zástupný symbol pro datum 6">
            <a:extLst>
              <a:ext uri="{FF2B5EF4-FFF2-40B4-BE49-F238E27FC236}">
                <a16:creationId xmlns:a16="http://schemas.microsoft.com/office/drawing/2014/main" id="{F01F8112-26E6-5800-D5DF-DAB290838859}"/>
              </a:ext>
            </a:extLst>
          </p:cNvPr>
          <p:cNvSpPr>
            <a:spLocks noGrp="1"/>
          </p:cNvSpPr>
          <p:nvPr>
            <p:ph type="dt" sz="half" idx="14"/>
          </p:nvPr>
        </p:nvSpPr>
        <p:spPr/>
        <p:txBody>
          <a:bodyPr/>
          <a:lstStyle>
            <a:lvl1pPr>
              <a:defRPr>
                <a:solidFill>
                  <a:schemeClr val="bg2"/>
                </a:solidFill>
              </a:defRPr>
            </a:lvl1pPr>
          </a:lstStyle>
          <a:p>
            <a:fld id="{4E594C6F-778E-46BA-A43D-B509D1897DED}" type="datetime1">
              <a:rPr lang="cs-CZ" smtClean="0"/>
              <a:t>08.10.2024</a:t>
            </a:fld>
            <a:endParaRPr lang="cs-CZ" dirty="0"/>
          </a:p>
        </p:txBody>
      </p:sp>
      <p:sp>
        <p:nvSpPr>
          <p:cNvPr id="6" name="Zástupný obsah">
            <a:extLst>
              <a:ext uri="{FF2B5EF4-FFF2-40B4-BE49-F238E27FC236}">
                <a16:creationId xmlns:a16="http://schemas.microsoft.com/office/drawing/2014/main" id="{0202A1B6-09C4-5E06-BF19-893299394580}"/>
              </a:ext>
            </a:extLst>
          </p:cNvPr>
          <p:cNvSpPr>
            <a:spLocks noGrp="1"/>
          </p:cNvSpPr>
          <p:nvPr>
            <p:ph sz="quarter" idx="13"/>
          </p:nvPr>
        </p:nvSpPr>
        <p:spPr>
          <a:xfrm>
            <a:off x="317500" y="1214438"/>
            <a:ext cx="9810750" cy="415845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pic>
        <p:nvPicPr>
          <p:cNvPr id="3" name="Ornament úvodní rgb JRD žlutá 241-232-193 F1E8C1.svg">
            <a:extLst>
              <a:ext uri="{FF2B5EF4-FFF2-40B4-BE49-F238E27FC236}">
                <a16:creationId xmlns:a16="http://schemas.microsoft.com/office/drawing/2014/main" id="{3D91CB24-9877-FC0C-600C-CA87A08C970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5929" b="15433"/>
          <a:stretch/>
        </p:blipFill>
        <p:spPr>
          <a:xfrm>
            <a:off x="7883101" y="2507550"/>
            <a:ext cx="4308900" cy="4350450"/>
          </a:xfrm>
          <a:prstGeom prst="rect">
            <a:avLst/>
          </a:prstGeom>
        </p:spPr>
      </p:pic>
    </p:spTree>
    <p:extLst>
      <p:ext uri="{BB962C8B-B14F-4D97-AF65-F5344CB8AC3E}">
        <p14:creationId xmlns:p14="http://schemas.microsoft.com/office/powerpoint/2010/main" val="3008482501"/>
      </p:ext>
    </p:extLst>
  </p:cSld>
  <p:clrMapOvr>
    <a:masterClrMapping/>
  </p:clrMapOvr>
  <p:extLst>
    <p:ext uri="{DCECCB84-F9BA-43D5-87BE-67443E8EF086}">
      <p15:sldGuideLst xmlns:p15="http://schemas.microsoft.com/office/powerpoint/2012/main">
        <p15:guide id="1" orient="horz" pos="1530">
          <p15:clr>
            <a:srgbClr val="FBAE40"/>
          </p15:clr>
        </p15:guide>
        <p15:guide id="2" orient="horz" pos="7631">
          <p15:clr>
            <a:srgbClr val="FBAE40"/>
          </p15:clr>
        </p15:guide>
        <p15:guide id="3" pos="400">
          <p15:clr>
            <a:srgbClr val="FBAE40"/>
          </p15:clr>
        </p15:guide>
        <p15:guide id="4" pos="14960">
          <p15:clr>
            <a:srgbClr val="FBAE40"/>
          </p15:clr>
        </p15:guide>
        <p15:guide id="5" orient="horz" pos="6769">
          <p15:clr>
            <a:srgbClr val="FBAE40"/>
          </p15:clr>
        </p15:guide>
        <p15:guide id="6" pos="127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sp>
        <p:nvSpPr>
          <p:cNvPr id="7" name="Obdélník pozadí">
            <a:extLst>
              <a:ext uri="{FF2B5EF4-FFF2-40B4-BE49-F238E27FC236}">
                <a16:creationId xmlns:a16="http://schemas.microsoft.com/office/drawing/2014/main" id="{448C2A5E-526B-0E59-D374-AE56216295C3}"/>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9" name="Logo JRD rgb JRD zelená.svg">
            <a:extLst>
              <a:ext uri="{FF2B5EF4-FFF2-40B4-BE49-F238E27FC236}">
                <a16:creationId xmlns:a16="http://schemas.microsoft.com/office/drawing/2014/main" id="{1DAF79E0-6011-C918-C61A-F25E8F2D79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2" name="Title 1"/>
          <p:cNvSpPr>
            <a:spLocks noGrp="1"/>
          </p:cNvSpPr>
          <p:nvPr>
            <p:ph type="title" hasCustomPrompt="1"/>
          </p:nvPr>
        </p:nvSpPr>
        <p:spPr>
          <a:xfrm>
            <a:off x="317500" y="1322388"/>
            <a:ext cx="11557000" cy="2646362"/>
          </a:xfrm>
        </p:spPr>
        <p:txBody>
          <a:bodyPr anchor="b">
            <a:normAutofit/>
          </a:bodyPr>
          <a:lstStyle>
            <a:lvl1pPr algn="ctr">
              <a:defRPr sz="7500" spc="-200" baseline="0">
                <a:solidFill>
                  <a:schemeClr val="bg2"/>
                </a:solidFill>
              </a:defRPr>
            </a:lvl1pPr>
          </a:lstStyle>
          <a:p>
            <a:r>
              <a:rPr lang="cs-CZ" dirty="0"/>
              <a:t>Nadpis kapitoly</a:t>
            </a:r>
            <a:endParaRPr lang="en-US" dirty="0"/>
          </a:p>
        </p:txBody>
      </p:sp>
      <p:pic>
        <p:nvPicPr>
          <p:cNvPr id="3" name="Ornament úvodní rgb JRD žlutá 241-232-193 F1E8C1.svg">
            <a:extLst>
              <a:ext uri="{FF2B5EF4-FFF2-40B4-BE49-F238E27FC236}">
                <a16:creationId xmlns:a16="http://schemas.microsoft.com/office/drawing/2014/main" id="{69CB71CC-008B-61CA-5859-6B35AC6F1CF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 r="15929" b="49995"/>
          <a:stretch/>
        </p:blipFill>
        <p:spPr>
          <a:xfrm>
            <a:off x="7883100" y="4285550"/>
            <a:ext cx="4308900" cy="2572450"/>
          </a:xfrm>
          <a:prstGeom prst="rect">
            <a:avLst/>
          </a:prstGeom>
        </p:spPr>
      </p:pic>
    </p:spTree>
    <p:extLst>
      <p:ext uri="{BB962C8B-B14F-4D97-AF65-F5344CB8AC3E}">
        <p14:creationId xmlns:p14="http://schemas.microsoft.com/office/powerpoint/2010/main" val="4171161346"/>
      </p:ext>
    </p:extLst>
  </p:cSld>
  <p:clrMapOvr>
    <a:masterClrMapping/>
  </p:clrMapOvr>
  <p:extLst>
    <p:ext uri="{DCECCB84-F9BA-43D5-87BE-67443E8EF086}">
      <p15:sldGuideLst xmlns:p15="http://schemas.microsoft.com/office/powerpoint/2012/main">
        <p15:guide id="1" orient="horz" pos="5000">
          <p15:clr>
            <a:srgbClr val="FBAE40"/>
          </p15:clr>
        </p15:guide>
        <p15:guide id="2" orient="horz" pos="1666">
          <p15:clr>
            <a:srgbClr val="FBAE40"/>
          </p15:clr>
        </p15:guide>
        <p15:guide id="3" pos="400">
          <p15:clr>
            <a:srgbClr val="FBAE40"/>
          </p15:clr>
        </p15:guide>
        <p15:guide id="4" pos="14960">
          <p15:clr>
            <a:srgbClr val="FBAE40"/>
          </p15:clr>
        </p15:guide>
        <p15:guide id="5" orient="horz" pos="76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11" name="Zástupný symbol pro číslo snímku">
            <a:extLst>
              <a:ext uri="{FF2B5EF4-FFF2-40B4-BE49-F238E27FC236}">
                <a16:creationId xmlns:a16="http://schemas.microsoft.com/office/drawing/2014/main" id="{C4E8B7B5-C0A2-0DC8-85CC-9273ADCB9BD2}"/>
              </a:ext>
            </a:extLst>
          </p:cNvPr>
          <p:cNvSpPr>
            <a:spLocks noGrp="1"/>
          </p:cNvSpPr>
          <p:nvPr>
            <p:ph type="sldNum" sz="quarter" idx="12"/>
          </p:nvPr>
        </p:nvSpPr>
        <p:spPr/>
        <p:txBody>
          <a:bodyPr/>
          <a:lstStyle/>
          <a:p>
            <a:fld id="{A1F02BBF-F98A-4997-9373-57ED7EDBB5B8}" type="slidenum">
              <a:rPr lang="cs-CZ" smtClean="0"/>
              <a:pPr/>
              <a:t>‹#›</a:t>
            </a:fld>
            <a:endParaRPr lang="cs-CZ" dirty="0"/>
          </a:p>
        </p:txBody>
      </p:sp>
      <p:sp>
        <p:nvSpPr>
          <p:cNvPr id="10" name="Zástupný symbol pro zápatí">
            <a:extLst>
              <a:ext uri="{FF2B5EF4-FFF2-40B4-BE49-F238E27FC236}">
                <a16:creationId xmlns:a16="http://schemas.microsoft.com/office/drawing/2014/main" id="{7721DE60-0825-875E-1010-9024C87A9323}"/>
              </a:ext>
            </a:extLst>
          </p:cNvPr>
          <p:cNvSpPr>
            <a:spLocks noGrp="1"/>
          </p:cNvSpPr>
          <p:nvPr>
            <p:ph type="ftr" sz="quarter" idx="11"/>
          </p:nvPr>
        </p:nvSpPr>
        <p:spPr/>
        <p:txBody>
          <a:bodyPr/>
          <a:lstStyle/>
          <a:p>
            <a:endParaRPr lang="cs-CZ" dirty="0"/>
          </a:p>
        </p:txBody>
      </p:sp>
      <p:sp>
        <p:nvSpPr>
          <p:cNvPr id="9" name="Zástupný symbol pro datum">
            <a:extLst>
              <a:ext uri="{FF2B5EF4-FFF2-40B4-BE49-F238E27FC236}">
                <a16:creationId xmlns:a16="http://schemas.microsoft.com/office/drawing/2014/main" id="{C9B9F7B9-26E2-BB28-1BBB-DC1A0771CCE1}"/>
              </a:ext>
            </a:extLst>
          </p:cNvPr>
          <p:cNvSpPr>
            <a:spLocks noGrp="1"/>
          </p:cNvSpPr>
          <p:nvPr>
            <p:ph type="dt" sz="half" idx="10"/>
          </p:nvPr>
        </p:nvSpPr>
        <p:spPr/>
        <p:txBody>
          <a:bodyPr/>
          <a:lstStyle/>
          <a:p>
            <a:fld id="{5EDB66CA-67A4-4145-9F7B-1C2EC2AF676E}" type="datetime1">
              <a:rPr lang="cs-CZ" smtClean="0"/>
              <a:t>08.10.2024</a:t>
            </a:fld>
            <a:endParaRPr lang="cs-CZ" dirty="0"/>
          </a:p>
        </p:txBody>
      </p:sp>
      <p:sp>
        <p:nvSpPr>
          <p:cNvPr id="4" name="Content Placeholder 2"/>
          <p:cNvSpPr>
            <a:spLocks noGrp="1"/>
          </p:cNvSpPr>
          <p:nvPr>
            <p:ph sz="half" idx="2"/>
          </p:nvPr>
        </p:nvSpPr>
        <p:spPr>
          <a:xfrm>
            <a:off x="6257924" y="1935162"/>
            <a:ext cx="5616575" cy="412194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3" name="Content Placeholder 1"/>
          <p:cNvSpPr>
            <a:spLocks noGrp="1"/>
          </p:cNvSpPr>
          <p:nvPr>
            <p:ph sz="half" idx="1"/>
          </p:nvPr>
        </p:nvSpPr>
        <p:spPr>
          <a:xfrm>
            <a:off x="317500" y="1935162"/>
            <a:ext cx="5616575" cy="412194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Nadpis">
            <a:extLst>
              <a:ext uri="{FF2B5EF4-FFF2-40B4-BE49-F238E27FC236}">
                <a16:creationId xmlns:a16="http://schemas.microsoft.com/office/drawing/2014/main" id="{D6F37CFC-2A7A-64FA-64F6-EEB06625B210}"/>
              </a:ext>
            </a:extLst>
          </p:cNvPr>
          <p:cNvSpPr>
            <a:spLocks noGrp="1"/>
          </p:cNvSpPr>
          <p:nvPr>
            <p:ph type="title"/>
          </p:nvPr>
        </p:nvSpPr>
        <p:spPr/>
        <p:txBody>
          <a:bodyPr/>
          <a:lstStyle/>
          <a:p>
            <a:r>
              <a:rPr lang="cs-CZ"/>
              <a:t>Kliknutím lze upravit styl.</a:t>
            </a:r>
            <a:endParaRPr lang="cs-CZ" dirty="0"/>
          </a:p>
        </p:txBody>
      </p:sp>
    </p:spTree>
    <p:extLst>
      <p:ext uri="{BB962C8B-B14F-4D97-AF65-F5344CB8AC3E}">
        <p14:creationId xmlns:p14="http://schemas.microsoft.com/office/powerpoint/2010/main" val="2415083199"/>
      </p:ext>
    </p:extLst>
  </p:cSld>
  <p:clrMapOvr>
    <a:masterClrMapping/>
  </p:clrMapOvr>
  <p:extLst>
    <p:ext uri="{DCECCB84-F9BA-43D5-87BE-67443E8EF086}">
      <p15:sldGuideLst xmlns:p15="http://schemas.microsoft.com/office/powerpoint/2012/main">
        <p15:guide id="1" pos="7476">
          <p15:clr>
            <a:srgbClr val="FBAE40"/>
          </p15:clr>
        </p15:guide>
        <p15:guide id="2" pos="7884">
          <p15:clr>
            <a:srgbClr val="FBAE40"/>
          </p15:clr>
        </p15:guide>
        <p15:guide id="3" pos="7680">
          <p15:clr>
            <a:srgbClr val="FBAE40"/>
          </p15:clr>
        </p15:guide>
        <p15:guide id="4" pos="400">
          <p15:clr>
            <a:srgbClr val="FBAE40"/>
          </p15:clr>
        </p15:guide>
        <p15:guide id="5" pos="14960">
          <p15:clr>
            <a:srgbClr val="FBAE40"/>
          </p15:clr>
        </p15:guide>
        <p15:guide id="6" orient="horz" pos="2438">
          <p15:clr>
            <a:srgbClr val="FBAE40"/>
          </p15:clr>
        </p15:guide>
        <p15:guide id="7" orient="horz" pos="2347">
          <p15:clr>
            <a:srgbClr val="FBAE40"/>
          </p15:clr>
        </p15:guide>
        <p15:guide id="8" orient="horz" pos="1666">
          <p15:clr>
            <a:srgbClr val="FBAE40"/>
          </p15:clr>
        </p15:guide>
        <p15:guide id="9" orient="horz" pos="763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1" name="Zástupný symbol pro datum">
            <a:extLst>
              <a:ext uri="{FF2B5EF4-FFF2-40B4-BE49-F238E27FC236}">
                <a16:creationId xmlns:a16="http://schemas.microsoft.com/office/drawing/2014/main" id="{C71A8D44-CFE8-EA2C-3189-F684D9073B4B}"/>
              </a:ext>
            </a:extLst>
          </p:cNvPr>
          <p:cNvSpPr>
            <a:spLocks noGrp="1"/>
          </p:cNvSpPr>
          <p:nvPr>
            <p:ph type="dt" sz="half" idx="10"/>
          </p:nvPr>
        </p:nvSpPr>
        <p:spPr/>
        <p:txBody>
          <a:bodyPr/>
          <a:lstStyle/>
          <a:p>
            <a:fld id="{50556C89-9DA9-4AAA-BD1C-7605B8CC1355}" type="datetime1">
              <a:rPr lang="cs-CZ" smtClean="0"/>
              <a:t>08.10.2024</a:t>
            </a:fld>
            <a:endParaRPr lang="cs-CZ" dirty="0"/>
          </a:p>
        </p:txBody>
      </p:sp>
      <p:sp>
        <p:nvSpPr>
          <p:cNvPr id="12" name="Zástupný symbol pro zápatí">
            <a:extLst>
              <a:ext uri="{FF2B5EF4-FFF2-40B4-BE49-F238E27FC236}">
                <a16:creationId xmlns:a16="http://schemas.microsoft.com/office/drawing/2014/main" id="{C540FD9A-31FA-818A-EB07-E90EABC97036}"/>
              </a:ext>
            </a:extLst>
          </p:cNvPr>
          <p:cNvSpPr>
            <a:spLocks noGrp="1"/>
          </p:cNvSpPr>
          <p:nvPr>
            <p:ph type="ftr" sz="quarter" idx="11"/>
          </p:nvPr>
        </p:nvSpPr>
        <p:spPr/>
        <p:txBody>
          <a:bodyPr/>
          <a:lstStyle/>
          <a:p>
            <a:endParaRPr lang="cs-CZ" dirty="0"/>
          </a:p>
        </p:txBody>
      </p:sp>
      <p:sp>
        <p:nvSpPr>
          <p:cNvPr id="13" name="Zástupný symbol pro číslo snímku">
            <a:extLst>
              <a:ext uri="{FF2B5EF4-FFF2-40B4-BE49-F238E27FC236}">
                <a16:creationId xmlns:a16="http://schemas.microsoft.com/office/drawing/2014/main" id="{97313727-FC62-F784-ED97-2F16765589DA}"/>
              </a:ext>
            </a:extLst>
          </p:cNvPr>
          <p:cNvSpPr>
            <a:spLocks noGrp="1"/>
          </p:cNvSpPr>
          <p:nvPr>
            <p:ph type="sldNum" sz="quarter" idx="12"/>
          </p:nvPr>
        </p:nvSpPr>
        <p:spPr/>
        <p:txBody>
          <a:bodyPr/>
          <a:lstStyle/>
          <a:p>
            <a:fld id="{A1F02BBF-F98A-4997-9373-57ED7EDBB5B8}" type="slidenum">
              <a:rPr lang="cs-CZ" smtClean="0"/>
              <a:pPr/>
              <a:t>‹#›</a:t>
            </a:fld>
            <a:endParaRPr lang="cs-CZ" dirty="0"/>
          </a:p>
        </p:txBody>
      </p:sp>
      <p:sp>
        <p:nvSpPr>
          <p:cNvPr id="15" name="Content Placeholder 2">
            <a:extLst>
              <a:ext uri="{FF2B5EF4-FFF2-40B4-BE49-F238E27FC236}">
                <a16:creationId xmlns:a16="http://schemas.microsoft.com/office/drawing/2014/main" id="{EE9E1E38-247A-041D-907C-1AF554A30824}"/>
              </a:ext>
            </a:extLst>
          </p:cNvPr>
          <p:cNvSpPr>
            <a:spLocks noGrp="1"/>
          </p:cNvSpPr>
          <p:nvPr>
            <p:ph sz="quarter" idx="14"/>
          </p:nvPr>
        </p:nvSpPr>
        <p:spPr>
          <a:xfrm>
            <a:off x="6257924" y="2618582"/>
            <a:ext cx="5616574" cy="34385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Zástupný podnadpis 2"/>
          <p:cNvSpPr>
            <a:spLocks noGrp="1"/>
          </p:cNvSpPr>
          <p:nvPr>
            <p:ph type="body" sz="quarter" idx="3"/>
          </p:nvPr>
        </p:nvSpPr>
        <p:spPr>
          <a:xfrm>
            <a:off x="6257925" y="1935162"/>
            <a:ext cx="5581149" cy="609398"/>
          </a:xfrm>
        </p:spPr>
        <p:txBody>
          <a:bodyPr anchor="t" anchorCtr="0">
            <a:normAutofit/>
          </a:bodyPr>
          <a:lstStyle>
            <a:lvl1pPr marL="0" indent="0">
              <a:lnSpc>
                <a:spcPct val="90000"/>
              </a:lnSpc>
              <a:spcAft>
                <a:spcPts val="0"/>
              </a:spcAft>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4" name="Content Placeholder 1">
            <a:extLst>
              <a:ext uri="{FF2B5EF4-FFF2-40B4-BE49-F238E27FC236}">
                <a16:creationId xmlns:a16="http://schemas.microsoft.com/office/drawing/2014/main" id="{F18C6ACC-8B91-2FF5-7907-ECA9F025465B}"/>
              </a:ext>
            </a:extLst>
          </p:cNvPr>
          <p:cNvSpPr>
            <a:spLocks noGrp="1"/>
          </p:cNvSpPr>
          <p:nvPr>
            <p:ph sz="half" idx="13"/>
          </p:nvPr>
        </p:nvSpPr>
        <p:spPr>
          <a:xfrm>
            <a:off x="317499" y="2618582"/>
            <a:ext cx="5616575" cy="3438525"/>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3" name="Zástupný podnadpis 1"/>
          <p:cNvSpPr>
            <a:spLocks noGrp="1"/>
          </p:cNvSpPr>
          <p:nvPr>
            <p:ph type="body" idx="1"/>
          </p:nvPr>
        </p:nvSpPr>
        <p:spPr>
          <a:xfrm>
            <a:off x="317500" y="1935163"/>
            <a:ext cx="5616575" cy="609398"/>
          </a:xfrm>
        </p:spPr>
        <p:txBody>
          <a:bodyPr anchor="t" anchorCtr="0">
            <a:normAutofit/>
          </a:bodyPr>
          <a:lstStyle>
            <a:lvl1pPr marL="0" indent="0">
              <a:lnSpc>
                <a:spcPct val="90000"/>
              </a:lnSpc>
              <a:spcAft>
                <a:spcPts val="0"/>
              </a:spcAft>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Nadpis">
            <a:extLst>
              <a:ext uri="{FF2B5EF4-FFF2-40B4-BE49-F238E27FC236}">
                <a16:creationId xmlns:a16="http://schemas.microsoft.com/office/drawing/2014/main" id="{4C3715CA-B58B-2676-95EF-1771C38CF83D}"/>
              </a:ext>
            </a:extLst>
          </p:cNvPr>
          <p:cNvSpPr>
            <a:spLocks noGrp="1"/>
          </p:cNvSpPr>
          <p:nvPr>
            <p:ph type="title"/>
          </p:nvPr>
        </p:nvSpPr>
        <p:spPr/>
        <p:txBody>
          <a:bodyPr/>
          <a:lstStyle/>
          <a:p>
            <a:r>
              <a:rPr lang="cs-CZ"/>
              <a:t>Kliknutím lze upravit styl.</a:t>
            </a:r>
            <a:endParaRPr lang="cs-CZ" dirty="0"/>
          </a:p>
        </p:txBody>
      </p:sp>
    </p:spTree>
    <p:extLst>
      <p:ext uri="{BB962C8B-B14F-4D97-AF65-F5344CB8AC3E}">
        <p14:creationId xmlns:p14="http://schemas.microsoft.com/office/powerpoint/2010/main" val="3514210904"/>
      </p:ext>
    </p:extLst>
  </p:cSld>
  <p:clrMapOvr>
    <a:masterClrMapping/>
  </p:clrMapOvr>
  <p:extLst>
    <p:ext uri="{DCECCB84-F9BA-43D5-87BE-67443E8EF086}">
      <p15:sldGuideLst xmlns:p15="http://schemas.microsoft.com/office/powerpoint/2012/main">
        <p15:guide id="1" pos="7476">
          <p15:clr>
            <a:srgbClr val="FBAE40"/>
          </p15:clr>
        </p15:guide>
        <p15:guide id="2" pos="7884">
          <p15:clr>
            <a:srgbClr val="FBAE40"/>
          </p15:clr>
        </p15:guide>
        <p15:guide id="3" orient="horz" pos="7631">
          <p15:clr>
            <a:srgbClr val="FBAE40"/>
          </p15:clr>
        </p15:guide>
        <p15:guide id="4" orient="horz" pos="3209">
          <p15:clr>
            <a:srgbClr val="FBAE40"/>
          </p15:clr>
        </p15:guide>
        <p15:guide id="5" orient="horz" pos="2347">
          <p15:clr>
            <a:srgbClr val="FBAE40"/>
          </p15:clr>
        </p15:guide>
        <p15:guide id="6" orient="horz" pos="3299">
          <p15:clr>
            <a:srgbClr val="FBAE40"/>
          </p15:clr>
        </p15:guide>
        <p15:guide id="7" orient="horz" pos="2438">
          <p15:clr>
            <a:srgbClr val="FBAE40"/>
          </p15:clr>
        </p15:guide>
        <p15:guide id="8" orient="horz" pos="1666">
          <p15:clr>
            <a:srgbClr val="FBAE40"/>
          </p15:clr>
        </p15:guide>
        <p15:guide id="9" pos="7680">
          <p15:clr>
            <a:srgbClr val="FBAE40"/>
          </p15:clr>
        </p15:guide>
        <p15:guide id="10" pos="400">
          <p15:clr>
            <a:srgbClr val="FBAE40"/>
          </p15:clr>
        </p15:guide>
        <p15:guide id="11" pos="149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4" name="Zástupný symbol pro číslo snímku">
            <a:extLst>
              <a:ext uri="{FF2B5EF4-FFF2-40B4-BE49-F238E27FC236}">
                <a16:creationId xmlns:a16="http://schemas.microsoft.com/office/drawing/2014/main" id="{B4F6EB9B-094D-430F-FA31-C3AEDF5D237D}"/>
              </a:ext>
            </a:extLst>
          </p:cNvPr>
          <p:cNvSpPr>
            <a:spLocks noGrp="1"/>
          </p:cNvSpPr>
          <p:nvPr>
            <p:ph type="sldNum" sz="quarter" idx="17"/>
          </p:nvPr>
        </p:nvSpPr>
        <p:spPr/>
        <p:txBody>
          <a:bodyPr/>
          <a:lstStyle/>
          <a:p>
            <a:fld id="{A1F02BBF-F98A-4997-9373-57ED7EDBB5B8}" type="slidenum">
              <a:rPr lang="cs-CZ" smtClean="0"/>
              <a:pPr/>
              <a:t>‹#›</a:t>
            </a:fld>
            <a:endParaRPr lang="cs-CZ" dirty="0"/>
          </a:p>
        </p:txBody>
      </p:sp>
      <p:sp>
        <p:nvSpPr>
          <p:cNvPr id="3" name="Zástupný symbol pro zápatí">
            <a:extLst>
              <a:ext uri="{FF2B5EF4-FFF2-40B4-BE49-F238E27FC236}">
                <a16:creationId xmlns:a16="http://schemas.microsoft.com/office/drawing/2014/main" id="{491A83C0-B9FC-B04D-9AAF-FFA1F6B884E9}"/>
              </a:ext>
            </a:extLst>
          </p:cNvPr>
          <p:cNvSpPr>
            <a:spLocks noGrp="1"/>
          </p:cNvSpPr>
          <p:nvPr>
            <p:ph type="ftr" sz="quarter" idx="16"/>
          </p:nvPr>
        </p:nvSpPr>
        <p:spPr/>
        <p:txBody>
          <a:bodyPr/>
          <a:lstStyle/>
          <a:p>
            <a:endParaRPr lang="cs-CZ" dirty="0"/>
          </a:p>
        </p:txBody>
      </p:sp>
      <p:sp>
        <p:nvSpPr>
          <p:cNvPr id="2" name="Zástupný symbol pro datum">
            <a:extLst>
              <a:ext uri="{FF2B5EF4-FFF2-40B4-BE49-F238E27FC236}">
                <a16:creationId xmlns:a16="http://schemas.microsoft.com/office/drawing/2014/main" id="{768D636D-3268-99F3-CB3A-E049AD02ECCE}"/>
              </a:ext>
            </a:extLst>
          </p:cNvPr>
          <p:cNvSpPr>
            <a:spLocks noGrp="1"/>
          </p:cNvSpPr>
          <p:nvPr>
            <p:ph type="dt" sz="half" idx="15"/>
          </p:nvPr>
        </p:nvSpPr>
        <p:spPr/>
        <p:txBody>
          <a:bodyPr/>
          <a:lstStyle/>
          <a:p>
            <a:fld id="{7D8CB491-49C6-4F4F-BA2B-684BC4310701}" type="datetime1">
              <a:rPr lang="cs-CZ" smtClean="0"/>
              <a:t>08.10.2024</a:t>
            </a:fld>
            <a:endParaRPr lang="cs-CZ" dirty="0"/>
          </a:p>
        </p:txBody>
      </p:sp>
      <p:sp>
        <p:nvSpPr>
          <p:cNvPr id="15" name="Zástupný obsah">
            <a:extLst>
              <a:ext uri="{FF2B5EF4-FFF2-40B4-BE49-F238E27FC236}">
                <a16:creationId xmlns:a16="http://schemas.microsoft.com/office/drawing/2014/main" id="{000F6D5B-C41C-64B1-C4FA-00B35533031C}"/>
              </a:ext>
            </a:extLst>
          </p:cNvPr>
          <p:cNvSpPr>
            <a:spLocks noGrp="1"/>
          </p:cNvSpPr>
          <p:nvPr>
            <p:ph sz="quarter" idx="14"/>
          </p:nvPr>
        </p:nvSpPr>
        <p:spPr>
          <a:xfrm>
            <a:off x="10128651" y="1322388"/>
            <a:ext cx="1745850" cy="4734719"/>
          </a:xfrm>
        </p:spPr>
        <p:txBody>
          <a:bodyPr/>
          <a:lstStyle>
            <a:lvl1pPr>
              <a:spcAft>
                <a:spcPts val="0"/>
              </a:spcAft>
              <a:defRPr sz="900"/>
            </a:lvl1pPr>
            <a:lvl2pPr marL="126000" indent="-126000">
              <a:spcAft>
                <a:spcPts val="0"/>
              </a:spcAft>
              <a:defRPr sz="900"/>
            </a:lvl2pPr>
            <a:lvl3pPr marL="252000" indent="-126000">
              <a:spcAft>
                <a:spcPts val="0"/>
              </a:spcAft>
              <a:defRPr sz="900"/>
            </a:lvl3pPr>
            <a:lvl4pPr marL="378000" indent="-126000">
              <a:spcAft>
                <a:spcPts val="0"/>
              </a:spcAft>
              <a:defRPr sz="900"/>
            </a:lvl4pPr>
            <a:lvl5pPr>
              <a:defRPr sz="12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8" name="Zástupný symbol obrázku">
            <a:extLst>
              <a:ext uri="{FF2B5EF4-FFF2-40B4-BE49-F238E27FC236}">
                <a16:creationId xmlns:a16="http://schemas.microsoft.com/office/drawing/2014/main" id="{11EB75CF-1F07-E206-4BB1-D562C86E20C8}"/>
              </a:ext>
            </a:extLst>
          </p:cNvPr>
          <p:cNvSpPr>
            <a:spLocks noGrp="1"/>
          </p:cNvSpPr>
          <p:nvPr>
            <p:ph type="pic" sz="quarter" idx="11"/>
          </p:nvPr>
        </p:nvSpPr>
        <p:spPr>
          <a:xfrm>
            <a:off x="4241800" y="1268413"/>
            <a:ext cx="5670550" cy="4267200"/>
          </a:xfrm>
          <a:prstGeom prst="roundRect">
            <a:avLst>
              <a:gd name="adj" fmla="val 852"/>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12" name="Nadpis">
            <a:extLst>
              <a:ext uri="{FF2B5EF4-FFF2-40B4-BE49-F238E27FC236}">
                <a16:creationId xmlns:a16="http://schemas.microsoft.com/office/drawing/2014/main" id="{52F29B18-D9B6-004D-E5B1-D9A9D8934300}"/>
              </a:ext>
            </a:extLst>
          </p:cNvPr>
          <p:cNvSpPr>
            <a:spLocks noGrp="1"/>
          </p:cNvSpPr>
          <p:nvPr>
            <p:ph type="title"/>
          </p:nvPr>
        </p:nvSpPr>
        <p:spPr>
          <a:xfrm>
            <a:off x="317500" y="1322388"/>
            <a:ext cx="3708000" cy="4734719"/>
          </a:xfrm>
        </p:spPr>
        <p:txBody>
          <a:bodyPr>
            <a:normAutofit/>
          </a:bodyPr>
          <a:lstStyle>
            <a:lvl1pPr>
              <a:defRPr sz="2200"/>
            </a:lvl1pPr>
          </a:lstStyle>
          <a:p>
            <a:r>
              <a:rPr lang="cs-CZ"/>
              <a:t>Kliknutím lze upravit styl.</a:t>
            </a:r>
            <a:endParaRPr lang="cs-CZ" dirty="0"/>
          </a:p>
        </p:txBody>
      </p:sp>
    </p:spTree>
    <p:extLst>
      <p:ext uri="{BB962C8B-B14F-4D97-AF65-F5344CB8AC3E}">
        <p14:creationId xmlns:p14="http://schemas.microsoft.com/office/powerpoint/2010/main" val="3698001026"/>
      </p:ext>
    </p:extLst>
  </p:cSld>
  <p:clrMapOvr>
    <a:masterClrMapping/>
  </p:clrMapOvr>
  <p:extLst>
    <p:ext uri="{DCECCB84-F9BA-43D5-87BE-67443E8EF086}">
      <p15:sldGuideLst xmlns:p15="http://schemas.microsoft.com/office/powerpoint/2012/main">
        <p15:guide id="1" pos="400">
          <p15:clr>
            <a:srgbClr val="FBAE40"/>
          </p15:clr>
        </p15:guide>
        <p15:guide id="2" pos="5344">
          <p15:clr>
            <a:srgbClr val="FBAE40"/>
          </p15:clr>
        </p15:guide>
        <p15:guide id="3" pos="12488">
          <p15:clr>
            <a:srgbClr val="FBAE40"/>
          </p15:clr>
        </p15:guide>
        <p15:guide id="4" pos="12760">
          <p15:clr>
            <a:srgbClr val="FBAE40"/>
          </p15:clr>
        </p15:guide>
        <p15:guide id="5" pos="14960">
          <p15:clr>
            <a:srgbClr val="FBAE40"/>
          </p15:clr>
        </p15:guide>
        <p15:guide id="6" orient="horz" pos="1666">
          <p15:clr>
            <a:srgbClr val="FBAE40"/>
          </p15:clr>
        </p15:guide>
        <p15:guide id="7" orient="horz" pos="1598">
          <p15:clr>
            <a:srgbClr val="FBAE40"/>
          </p15:clr>
        </p15:guide>
        <p15:guide id="8" orient="horz" pos="6974">
          <p15:clr>
            <a:srgbClr val="FBAE40"/>
          </p15:clr>
        </p15:guide>
        <p15:guide id="9" orient="horz" pos="7631">
          <p15:clr>
            <a:srgbClr val="FBAE40"/>
          </p15:clr>
        </p15:guide>
        <p15:guide id="11" pos="50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brázek s titulkem 2">
    <p:spTree>
      <p:nvGrpSpPr>
        <p:cNvPr id="1" name=""/>
        <p:cNvGrpSpPr/>
        <p:nvPr/>
      </p:nvGrpSpPr>
      <p:grpSpPr>
        <a:xfrm>
          <a:off x="0" y="0"/>
          <a:ext cx="0" cy="0"/>
          <a:chOff x="0" y="0"/>
          <a:chExt cx="0" cy="0"/>
        </a:xfrm>
      </p:grpSpPr>
      <p:sp>
        <p:nvSpPr>
          <p:cNvPr id="2" name="Obdélník pozadí">
            <a:extLst>
              <a:ext uri="{FF2B5EF4-FFF2-40B4-BE49-F238E27FC236}">
                <a16:creationId xmlns:a16="http://schemas.microsoft.com/office/drawing/2014/main" id="{954F922F-22D2-5628-AD1E-4A63485A02BE}"/>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3" name="Logo JRD rgb JRD žlutá 241-232-193 F1E8C1.svg">
            <a:extLst>
              <a:ext uri="{FF2B5EF4-FFF2-40B4-BE49-F238E27FC236}">
                <a16:creationId xmlns:a16="http://schemas.microsoft.com/office/drawing/2014/main" id="{EC0B7411-5358-FA5F-7575-990BC0693A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9" name="Zástupný symbol pro číslo snímku">
            <a:extLst>
              <a:ext uri="{FF2B5EF4-FFF2-40B4-BE49-F238E27FC236}">
                <a16:creationId xmlns:a16="http://schemas.microsoft.com/office/drawing/2014/main" id="{8C4DA994-28ED-1627-57D4-0AA0EC4AD0C2}"/>
              </a:ext>
            </a:extLst>
          </p:cNvPr>
          <p:cNvSpPr>
            <a:spLocks noGrp="1"/>
          </p:cNvSpPr>
          <p:nvPr>
            <p:ph type="sldNum" sz="quarter" idx="17"/>
          </p:nvPr>
        </p:nvSpPr>
        <p:spPr/>
        <p:txBody>
          <a:bodyPr/>
          <a:lstStyle>
            <a:lvl1pPr>
              <a:defRPr>
                <a:solidFill>
                  <a:schemeClr val="bg2"/>
                </a:solidFill>
              </a:defRPr>
            </a:lvl1pPr>
          </a:lstStyle>
          <a:p>
            <a:fld id="{A1F02BBF-F98A-4997-9373-57ED7EDBB5B8}" type="slidenum">
              <a:rPr lang="cs-CZ" smtClean="0"/>
              <a:pPr/>
              <a:t>‹#›</a:t>
            </a:fld>
            <a:endParaRPr lang="cs-CZ" dirty="0"/>
          </a:p>
        </p:txBody>
      </p:sp>
      <p:sp>
        <p:nvSpPr>
          <p:cNvPr id="6" name="Zástupný symbol pro zápatí">
            <a:extLst>
              <a:ext uri="{FF2B5EF4-FFF2-40B4-BE49-F238E27FC236}">
                <a16:creationId xmlns:a16="http://schemas.microsoft.com/office/drawing/2014/main" id="{FF747F08-B3A6-5BCB-0F4E-2D42E8779203}"/>
              </a:ext>
            </a:extLst>
          </p:cNvPr>
          <p:cNvSpPr>
            <a:spLocks noGrp="1"/>
          </p:cNvSpPr>
          <p:nvPr>
            <p:ph type="ftr" sz="quarter" idx="16"/>
          </p:nvPr>
        </p:nvSpPr>
        <p:spPr/>
        <p:txBody>
          <a:bodyPr/>
          <a:lstStyle>
            <a:lvl1pPr>
              <a:defRPr>
                <a:solidFill>
                  <a:schemeClr val="bg2"/>
                </a:solidFill>
              </a:defRPr>
            </a:lvl1pPr>
          </a:lstStyle>
          <a:p>
            <a:endParaRPr lang="cs-CZ" dirty="0"/>
          </a:p>
        </p:txBody>
      </p:sp>
      <p:sp>
        <p:nvSpPr>
          <p:cNvPr id="4" name="Zástupný symbol pro datum">
            <a:extLst>
              <a:ext uri="{FF2B5EF4-FFF2-40B4-BE49-F238E27FC236}">
                <a16:creationId xmlns:a16="http://schemas.microsoft.com/office/drawing/2014/main" id="{6C1E456E-7C3B-3D5E-0F29-B864135AB76B}"/>
              </a:ext>
            </a:extLst>
          </p:cNvPr>
          <p:cNvSpPr>
            <a:spLocks noGrp="1"/>
          </p:cNvSpPr>
          <p:nvPr>
            <p:ph type="dt" sz="half" idx="15"/>
          </p:nvPr>
        </p:nvSpPr>
        <p:spPr/>
        <p:txBody>
          <a:bodyPr/>
          <a:lstStyle>
            <a:lvl1pPr>
              <a:defRPr>
                <a:solidFill>
                  <a:schemeClr val="bg2"/>
                </a:solidFill>
              </a:defRPr>
            </a:lvl1pPr>
          </a:lstStyle>
          <a:p>
            <a:fld id="{2D6D8E08-121E-4734-819B-21823EECB024}" type="datetime1">
              <a:rPr lang="cs-CZ" smtClean="0"/>
              <a:t>08.10.2024</a:t>
            </a:fld>
            <a:endParaRPr lang="cs-CZ" dirty="0"/>
          </a:p>
        </p:txBody>
      </p:sp>
      <p:sp>
        <p:nvSpPr>
          <p:cNvPr id="8" name="Zástupný symbol obrázku">
            <a:extLst>
              <a:ext uri="{FF2B5EF4-FFF2-40B4-BE49-F238E27FC236}">
                <a16:creationId xmlns:a16="http://schemas.microsoft.com/office/drawing/2014/main" id="{11EB75CF-1F07-E206-4BB1-D562C86E20C8}"/>
              </a:ext>
            </a:extLst>
          </p:cNvPr>
          <p:cNvSpPr>
            <a:spLocks noGrp="1"/>
          </p:cNvSpPr>
          <p:nvPr>
            <p:ph type="pic" sz="quarter" idx="11"/>
          </p:nvPr>
        </p:nvSpPr>
        <p:spPr>
          <a:xfrm>
            <a:off x="4241800" y="1268413"/>
            <a:ext cx="5670550" cy="4267200"/>
          </a:xfrm>
          <a:prstGeom prst="roundRect">
            <a:avLst>
              <a:gd name="adj" fmla="val 852"/>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15" name="Zástupný obsah">
            <a:extLst>
              <a:ext uri="{FF2B5EF4-FFF2-40B4-BE49-F238E27FC236}">
                <a16:creationId xmlns:a16="http://schemas.microsoft.com/office/drawing/2014/main" id="{000F6D5B-C41C-64B1-C4FA-00B35533031C}"/>
              </a:ext>
            </a:extLst>
          </p:cNvPr>
          <p:cNvSpPr>
            <a:spLocks noGrp="1"/>
          </p:cNvSpPr>
          <p:nvPr>
            <p:ph sz="quarter" idx="14"/>
          </p:nvPr>
        </p:nvSpPr>
        <p:spPr>
          <a:xfrm>
            <a:off x="10128251" y="1322388"/>
            <a:ext cx="1746250" cy="4734719"/>
          </a:xfrm>
        </p:spPr>
        <p:txBody>
          <a:bodyPr/>
          <a:lstStyle>
            <a:lvl1pPr>
              <a:spcAft>
                <a:spcPts val="0"/>
              </a:spcAft>
              <a:defRPr sz="900">
                <a:solidFill>
                  <a:schemeClr val="bg2"/>
                </a:solidFill>
              </a:defRPr>
            </a:lvl1pPr>
            <a:lvl2pPr marL="126000" indent="-126000">
              <a:spcAft>
                <a:spcPts val="0"/>
              </a:spcAft>
              <a:defRPr sz="900">
                <a:solidFill>
                  <a:schemeClr val="bg2"/>
                </a:solidFill>
              </a:defRPr>
            </a:lvl2pPr>
            <a:lvl3pPr marL="252000" indent="-126000">
              <a:spcAft>
                <a:spcPts val="0"/>
              </a:spcAft>
              <a:defRPr sz="900">
                <a:solidFill>
                  <a:schemeClr val="bg2"/>
                </a:solidFill>
              </a:defRPr>
            </a:lvl3pPr>
            <a:lvl4pPr marL="378000" indent="-126000">
              <a:spcAft>
                <a:spcPts val="0"/>
              </a:spcAft>
              <a:defRPr sz="900">
                <a:solidFill>
                  <a:schemeClr val="bg2"/>
                </a:solidFill>
              </a:defRPr>
            </a:lvl4pPr>
            <a:lvl5pPr>
              <a:defRPr sz="1200">
                <a:solidFill>
                  <a:schemeClr val="bg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Nadpis">
            <a:extLst>
              <a:ext uri="{FF2B5EF4-FFF2-40B4-BE49-F238E27FC236}">
                <a16:creationId xmlns:a16="http://schemas.microsoft.com/office/drawing/2014/main" id="{52F29B18-D9B6-004D-E5B1-D9A9D8934300}"/>
              </a:ext>
            </a:extLst>
          </p:cNvPr>
          <p:cNvSpPr>
            <a:spLocks noGrp="1"/>
          </p:cNvSpPr>
          <p:nvPr>
            <p:ph type="title"/>
          </p:nvPr>
        </p:nvSpPr>
        <p:spPr>
          <a:xfrm>
            <a:off x="317500" y="1322388"/>
            <a:ext cx="3708000" cy="4734719"/>
          </a:xfrm>
        </p:spPr>
        <p:txBody>
          <a:bodyPr>
            <a:normAutofit/>
          </a:bodyPr>
          <a:lstStyle>
            <a:lvl1pPr>
              <a:defRPr sz="2200">
                <a:solidFill>
                  <a:schemeClr val="bg2"/>
                </a:solidFill>
              </a:defRPr>
            </a:lvl1pPr>
          </a:lstStyle>
          <a:p>
            <a:r>
              <a:rPr lang="cs-CZ"/>
              <a:t>Kliknutím lze upravit styl.</a:t>
            </a:r>
            <a:endParaRPr lang="cs-CZ" dirty="0"/>
          </a:p>
        </p:txBody>
      </p:sp>
    </p:spTree>
    <p:extLst>
      <p:ext uri="{BB962C8B-B14F-4D97-AF65-F5344CB8AC3E}">
        <p14:creationId xmlns:p14="http://schemas.microsoft.com/office/powerpoint/2010/main" val="1554707036"/>
      </p:ext>
    </p:extLst>
  </p:cSld>
  <p:clrMapOvr>
    <a:masterClrMapping/>
  </p:clrMapOvr>
  <p:extLst>
    <p:ext uri="{DCECCB84-F9BA-43D5-87BE-67443E8EF086}">
      <p15:sldGuideLst xmlns:p15="http://schemas.microsoft.com/office/powerpoint/2012/main">
        <p15:guide id="1" pos="400">
          <p15:clr>
            <a:srgbClr val="FBAE40"/>
          </p15:clr>
        </p15:guide>
        <p15:guide id="2" pos="5344">
          <p15:clr>
            <a:srgbClr val="FBAE40"/>
          </p15:clr>
        </p15:guide>
        <p15:guide id="3" pos="12488">
          <p15:clr>
            <a:srgbClr val="FBAE40"/>
          </p15:clr>
        </p15:guide>
        <p15:guide id="4" pos="12760">
          <p15:clr>
            <a:srgbClr val="FBAE40"/>
          </p15:clr>
        </p15:guide>
        <p15:guide id="5" pos="14960">
          <p15:clr>
            <a:srgbClr val="FBAE40"/>
          </p15:clr>
        </p15:guide>
        <p15:guide id="6" orient="horz" pos="1666">
          <p15:clr>
            <a:srgbClr val="FBAE40"/>
          </p15:clr>
        </p15:guide>
        <p15:guide id="7" orient="horz" pos="1598">
          <p15:clr>
            <a:srgbClr val="FBAE40"/>
          </p15:clr>
        </p15:guide>
        <p15:guide id="8" orient="horz" pos="6974">
          <p15:clr>
            <a:srgbClr val="FBAE40"/>
          </p15:clr>
        </p15:guide>
        <p15:guide id="9" orient="horz" pos="7631">
          <p15:clr>
            <a:srgbClr val="FBAE40"/>
          </p15:clr>
        </p15:guide>
        <p15:guide id="11" pos="50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rázek s titulkem 3">
    <p:spTree>
      <p:nvGrpSpPr>
        <p:cNvPr id="1" name=""/>
        <p:cNvGrpSpPr/>
        <p:nvPr/>
      </p:nvGrpSpPr>
      <p:grpSpPr>
        <a:xfrm>
          <a:off x="0" y="0"/>
          <a:ext cx="0" cy="0"/>
          <a:chOff x="0" y="0"/>
          <a:chExt cx="0" cy="0"/>
        </a:xfrm>
      </p:grpSpPr>
      <p:sp>
        <p:nvSpPr>
          <p:cNvPr id="2" name="Obdélník pozadí">
            <a:extLst>
              <a:ext uri="{FF2B5EF4-FFF2-40B4-BE49-F238E27FC236}">
                <a16:creationId xmlns:a16="http://schemas.microsoft.com/office/drawing/2014/main" id="{954F922F-22D2-5628-AD1E-4A63485A02BE}"/>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3" name="Logo JRD rgb JRD žlutá 241-232-193 F1E8C1.svg">
            <a:extLst>
              <a:ext uri="{FF2B5EF4-FFF2-40B4-BE49-F238E27FC236}">
                <a16:creationId xmlns:a16="http://schemas.microsoft.com/office/drawing/2014/main" id="{EC0B7411-5358-FA5F-7575-990BC0693A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9" name="Zástupný symbol pro číslo snímku">
            <a:extLst>
              <a:ext uri="{FF2B5EF4-FFF2-40B4-BE49-F238E27FC236}">
                <a16:creationId xmlns:a16="http://schemas.microsoft.com/office/drawing/2014/main" id="{DDE29C49-93E2-49D6-ECE7-EC622A23A33D}"/>
              </a:ext>
            </a:extLst>
          </p:cNvPr>
          <p:cNvSpPr>
            <a:spLocks noGrp="1"/>
          </p:cNvSpPr>
          <p:nvPr>
            <p:ph type="sldNum" sz="quarter" idx="17"/>
          </p:nvPr>
        </p:nvSpPr>
        <p:spPr/>
        <p:txBody>
          <a:bodyPr/>
          <a:lstStyle>
            <a:lvl1pPr>
              <a:defRPr>
                <a:solidFill>
                  <a:schemeClr val="bg2"/>
                </a:solidFill>
              </a:defRPr>
            </a:lvl1pPr>
          </a:lstStyle>
          <a:p>
            <a:fld id="{A1F02BBF-F98A-4997-9373-57ED7EDBB5B8}" type="slidenum">
              <a:rPr lang="cs-CZ" smtClean="0"/>
              <a:pPr/>
              <a:t>‹#›</a:t>
            </a:fld>
            <a:endParaRPr lang="cs-CZ" dirty="0"/>
          </a:p>
        </p:txBody>
      </p:sp>
      <p:sp>
        <p:nvSpPr>
          <p:cNvPr id="6" name="Zástupný symbol pro zápatí">
            <a:extLst>
              <a:ext uri="{FF2B5EF4-FFF2-40B4-BE49-F238E27FC236}">
                <a16:creationId xmlns:a16="http://schemas.microsoft.com/office/drawing/2014/main" id="{3E8ADFA7-0633-CDB6-F40F-50F0D459996C}"/>
              </a:ext>
            </a:extLst>
          </p:cNvPr>
          <p:cNvSpPr>
            <a:spLocks noGrp="1"/>
          </p:cNvSpPr>
          <p:nvPr>
            <p:ph type="ftr" sz="quarter" idx="16"/>
          </p:nvPr>
        </p:nvSpPr>
        <p:spPr/>
        <p:txBody>
          <a:bodyPr/>
          <a:lstStyle>
            <a:lvl1pPr>
              <a:defRPr>
                <a:solidFill>
                  <a:schemeClr val="bg2"/>
                </a:solidFill>
              </a:defRPr>
            </a:lvl1pPr>
          </a:lstStyle>
          <a:p>
            <a:endParaRPr lang="cs-CZ" dirty="0"/>
          </a:p>
        </p:txBody>
      </p:sp>
      <p:sp>
        <p:nvSpPr>
          <p:cNvPr id="4" name="Zástupný symbol pro datum">
            <a:extLst>
              <a:ext uri="{FF2B5EF4-FFF2-40B4-BE49-F238E27FC236}">
                <a16:creationId xmlns:a16="http://schemas.microsoft.com/office/drawing/2014/main" id="{AB39491C-7983-16FB-E708-65D5D4DCD4AB}"/>
              </a:ext>
            </a:extLst>
          </p:cNvPr>
          <p:cNvSpPr>
            <a:spLocks noGrp="1"/>
          </p:cNvSpPr>
          <p:nvPr>
            <p:ph type="dt" sz="half" idx="15"/>
          </p:nvPr>
        </p:nvSpPr>
        <p:spPr/>
        <p:txBody>
          <a:bodyPr/>
          <a:lstStyle>
            <a:lvl1pPr>
              <a:defRPr>
                <a:solidFill>
                  <a:schemeClr val="bg2"/>
                </a:solidFill>
              </a:defRPr>
            </a:lvl1pPr>
          </a:lstStyle>
          <a:p>
            <a:fld id="{1400C9E5-FE51-4328-95EA-7EA5DA946250}" type="datetime1">
              <a:rPr lang="cs-CZ" smtClean="0"/>
              <a:t>08.10.2024</a:t>
            </a:fld>
            <a:endParaRPr lang="cs-CZ" dirty="0"/>
          </a:p>
        </p:txBody>
      </p:sp>
      <p:sp>
        <p:nvSpPr>
          <p:cNvPr id="8" name="Zástupný symbol obrázku">
            <a:extLst>
              <a:ext uri="{FF2B5EF4-FFF2-40B4-BE49-F238E27FC236}">
                <a16:creationId xmlns:a16="http://schemas.microsoft.com/office/drawing/2014/main" id="{11EB75CF-1F07-E206-4BB1-D562C86E20C8}"/>
              </a:ext>
            </a:extLst>
          </p:cNvPr>
          <p:cNvSpPr>
            <a:spLocks noGrp="1"/>
          </p:cNvSpPr>
          <p:nvPr>
            <p:ph type="pic" sz="quarter" idx="11"/>
          </p:nvPr>
        </p:nvSpPr>
        <p:spPr>
          <a:xfrm>
            <a:off x="316800" y="1268413"/>
            <a:ext cx="5670550" cy="4267200"/>
          </a:xfrm>
          <a:prstGeom prst="roundRect">
            <a:avLst>
              <a:gd name="adj" fmla="val 852"/>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15" name="Zástupný obsah">
            <a:extLst>
              <a:ext uri="{FF2B5EF4-FFF2-40B4-BE49-F238E27FC236}">
                <a16:creationId xmlns:a16="http://schemas.microsoft.com/office/drawing/2014/main" id="{000F6D5B-C41C-64B1-C4FA-00B35533031C}"/>
              </a:ext>
            </a:extLst>
          </p:cNvPr>
          <p:cNvSpPr>
            <a:spLocks noGrp="1"/>
          </p:cNvSpPr>
          <p:nvPr>
            <p:ph sz="quarter" idx="14"/>
          </p:nvPr>
        </p:nvSpPr>
        <p:spPr>
          <a:xfrm>
            <a:off x="10128251" y="1322388"/>
            <a:ext cx="1746250" cy="4734719"/>
          </a:xfrm>
        </p:spPr>
        <p:txBody>
          <a:bodyPr/>
          <a:lstStyle>
            <a:lvl1pPr>
              <a:spcAft>
                <a:spcPts val="0"/>
              </a:spcAft>
              <a:defRPr sz="900">
                <a:solidFill>
                  <a:schemeClr val="bg2"/>
                </a:solidFill>
              </a:defRPr>
            </a:lvl1pPr>
            <a:lvl2pPr marL="126000" indent="-126000">
              <a:spcAft>
                <a:spcPts val="0"/>
              </a:spcAft>
              <a:defRPr sz="900">
                <a:solidFill>
                  <a:schemeClr val="bg2"/>
                </a:solidFill>
              </a:defRPr>
            </a:lvl2pPr>
            <a:lvl3pPr marL="252000" indent="-126000">
              <a:spcAft>
                <a:spcPts val="0"/>
              </a:spcAft>
              <a:defRPr sz="900">
                <a:solidFill>
                  <a:schemeClr val="bg2"/>
                </a:solidFill>
              </a:defRPr>
            </a:lvl3pPr>
            <a:lvl4pPr marL="378000" indent="-126000">
              <a:spcAft>
                <a:spcPts val="0"/>
              </a:spcAft>
              <a:defRPr sz="900">
                <a:solidFill>
                  <a:schemeClr val="bg2"/>
                </a:solidFill>
              </a:defRPr>
            </a:lvl4pPr>
            <a:lvl5pPr>
              <a:defRPr sz="1200">
                <a:solidFill>
                  <a:schemeClr val="bg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2" name="Nadpis">
            <a:extLst>
              <a:ext uri="{FF2B5EF4-FFF2-40B4-BE49-F238E27FC236}">
                <a16:creationId xmlns:a16="http://schemas.microsoft.com/office/drawing/2014/main" id="{52F29B18-D9B6-004D-E5B1-D9A9D8934300}"/>
              </a:ext>
            </a:extLst>
          </p:cNvPr>
          <p:cNvSpPr>
            <a:spLocks noGrp="1"/>
          </p:cNvSpPr>
          <p:nvPr>
            <p:ph type="title"/>
          </p:nvPr>
        </p:nvSpPr>
        <p:spPr>
          <a:xfrm>
            <a:off x="6203950" y="1322388"/>
            <a:ext cx="3708400" cy="4734719"/>
          </a:xfrm>
        </p:spPr>
        <p:txBody>
          <a:bodyPr>
            <a:normAutofit/>
          </a:bodyPr>
          <a:lstStyle>
            <a:lvl1pPr>
              <a:defRPr sz="2200">
                <a:solidFill>
                  <a:schemeClr val="bg2"/>
                </a:solidFill>
              </a:defRPr>
            </a:lvl1pPr>
          </a:lstStyle>
          <a:p>
            <a:r>
              <a:rPr lang="cs-CZ"/>
              <a:t>Kliknutím lze upravit styl.</a:t>
            </a:r>
            <a:endParaRPr lang="cs-CZ" dirty="0"/>
          </a:p>
        </p:txBody>
      </p:sp>
    </p:spTree>
    <p:extLst>
      <p:ext uri="{BB962C8B-B14F-4D97-AF65-F5344CB8AC3E}">
        <p14:creationId xmlns:p14="http://schemas.microsoft.com/office/powerpoint/2010/main" val="3088259394"/>
      </p:ext>
    </p:extLst>
  </p:cSld>
  <p:clrMapOvr>
    <a:masterClrMapping/>
  </p:clrMapOvr>
  <p:extLst>
    <p:ext uri="{DCECCB84-F9BA-43D5-87BE-67443E8EF086}">
      <p15:sldGuideLst xmlns:p15="http://schemas.microsoft.com/office/powerpoint/2012/main">
        <p15:guide id="1" pos="400">
          <p15:clr>
            <a:srgbClr val="FBAE40"/>
          </p15:clr>
        </p15:guide>
        <p15:guide id="2" pos="7544">
          <p15:clr>
            <a:srgbClr val="FBAE40"/>
          </p15:clr>
        </p15:guide>
        <p15:guide id="3" pos="12488">
          <p15:clr>
            <a:srgbClr val="FBAE40"/>
          </p15:clr>
        </p15:guide>
        <p15:guide id="4" pos="12760">
          <p15:clr>
            <a:srgbClr val="FBAE40"/>
          </p15:clr>
        </p15:guide>
        <p15:guide id="5" pos="14960">
          <p15:clr>
            <a:srgbClr val="FBAE40"/>
          </p15:clr>
        </p15:guide>
        <p15:guide id="6" orient="horz" pos="1666">
          <p15:clr>
            <a:srgbClr val="FBAE40"/>
          </p15:clr>
        </p15:guide>
        <p15:guide id="7" orient="horz" pos="1598">
          <p15:clr>
            <a:srgbClr val="FBAE40"/>
          </p15:clr>
        </p15:guide>
        <p15:guide id="8" orient="horz" pos="6974">
          <p15:clr>
            <a:srgbClr val="FBAE40"/>
          </p15:clr>
        </p15:guide>
        <p15:guide id="9" orient="horz" pos="7631">
          <p15:clr>
            <a:srgbClr val="FBAE40"/>
          </p15:clr>
        </p15:guide>
        <p15:guide id="10" pos="78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lký obrázek">
    <p:spTree>
      <p:nvGrpSpPr>
        <p:cNvPr id="1" name=""/>
        <p:cNvGrpSpPr/>
        <p:nvPr/>
      </p:nvGrpSpPr>
      <p:grpSpPr>
        <a:xfrm>
          <a:off x="0" y="0"/>
          <a:ext cx="0" cy="0"/>
          <a:chOff x="0" y="0"/>
          <a:chExt cx="0" cy="0"/>
        </a:xfrm>
      </p:grpSpPr>
      <p:sp>
        <p:nvSpPr>
          <p:cNvPr id="5" name="Obdélník pozadí">
            <a:extLst>
              <a:ext uri="{FF2B5EF4-FFF2-40B4-BE49-F238E27FC236}">
                <a16:creationId xmlns:a16="http://schemas.microsoft.com/office/drawing/2014/main" id="{09C319B0-714C-4124-511E-7D938A8D1DB9}"/>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6" name="Logo JRD rgb JRD žlutá 241-232-193 F1E8C1.svg">
            <a:extLst>
              <a:ext uri="{FF2B5EF4-FFF2-40B4-BE49-F238E27FC236}">
                <a16:creationId xmlns:a16="http://schemas.microsoft.com/office/drawing/2014/main" id="{E99A7BEC-F551-4610-6D7F-602DA75DA0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10" name="Zástupný symbol pro číslo snímku">
            <a:extLst>
              <a:ext uri="{FF2B5EF4-FFF2-40B4-BE49-F238E27FC236}">
                <a16:creationId xmlns:a16="http://schemas.microsoft.com/office/drawing/2014/main" id="{71F095B2-2E7C-C431-C218-8E9407177D61}"/>
              </a:ext>
            </a:extLst>
          </p:cNvPr>
          <p:cNvSpPr>
            <a:spLocks noGrp="1"/>
          </p:cNvSpPr>
          <p:nvPr>
            <p:ph type="sldNum" sz="quarter" idx="16"/>
          </p:nvPr>
        </p:nvSpPr>
        <p:spPr/>
        <p:txBody>
          <a:bodyPr/>
          <a:lstStyle>
            <a:lvl1pPr>
              <a:defRPr>
                <a:solidFill>
                  <a:schemeClr val="bg2"/>
                </a:solidFill>
              </a:defRPr>
            </a:lvl1pPr>
          </a:lstStyle>
          <a:p>
            <a:fld id="{A1F02BBF-F98A-4997-9373-57ED7EDBB5B8}" type="slidenum">
              <a:rPr lang="cs-CZ" smtClean="0"/>
              <a:pPr/>
              <a:t>‹#›</a:t>
            </a:fld>
            <a:endParaRPr lang="cs-CZ" dirty="0"/>
          </a:p>
        </p:txBody>
      </p:sp>
      <p:sp>
        <p:nvSpPr>
          <p:cNvPr id="8" name="Zástupný symbol pro zápatí">
            <a:extLst>
              <a:ext uri="{FF2B5EF4-FFF2-40B4-BE49-F238E27FC236}">
                <a16:creationId xmlns:a16="http://schemas.microsoft.com/office/drawing/2014/main" id="{42359DEB-5CF8-8E61-DF91-2CF9B17E42C0}"/>
              </a:ext>
            </a:extLst>
          </p:cNvPr>
          <p:cNvSpPr>
            <a:spLocks noGrp="1"/>
          </p:cNvSpPr>
          <p:nvPr>
            <p:ph type="ftr" sz="quarter" idx="15"/>
          </p:nvPr>
        </p:nvSpPr>
        <p:spPr/>
        <p:txBody>
          <a:bodyPr/>
          <a:lstStyle>
            <a:lvl1pPr>
              <a:defRPr>
                <a:solidFill>
                  <a:schemeClr val="bg2"/>
                </a:solidFill>
              </a:defRPr>
            </a:lvl1pPr>
          </a:lstStyle>
          <a:p>
            <a:endParaRPr lang="cs-CZ" dirty="0"/>
          </a:p>
        </p:txBody>
      </p:sp>
      <p:sp>
        <p:nvSpPr>
          <p:cNvPr id="7" name="Zástupný symbol pro datum">
            <a:extLst>
              <a:ext uri="{FF2B5EF4-FFF2-40B4-BE49-F238E27FC236}">
                <a16:creationId xmlns:a16="http://schemas.microsoft.com/office/drawing/2014/main" id="{E7B31605-4491-831E-09C2-7B2CF63456B1}"/>
              </a:ext>
            </a:extLst>
          </p:cNvPr>
          <p:cNvSpPr>
            <a:spLocks noGrp="1"/>
          </p:cNvSpPr>
          <p:nvPr>
            <p:ph type="dt" sz="half" idx="14"/>
          </p:nvPr>
        </p:nvSpPr>
        <p:spPr/>
        <p:txBody>
          <a:bodyPr/>
          <a:lstStyle>
            <a:lvl1pPr>
              <a:defRPr>
                <a:solidFill>
                  <a:schemeClr val="bg2"/>
                </a:solidFill>
              </a:defRPr>
            </a:lvl1pPr>
          </a:lstStyle>
          <a:p>
            <a:fld id="{E13EE7C5-A28B-4261-A6CB-DD63E7E29114}" type="datetime1">
              <a:rPr lang="cs-CZ" smtClean="0"/>
              <a:t>08.10.2024</a:t>
            </a:fld>
            <a:endParaRPr lang="cs-CZ" dirty="0"/>
          </a:p>
        </p:txBody>
      </p:sp>
      <p:sp>
        <p:nvSpPr>
          <p:cNvPr id="9" name="Zástupný symbol obrázku">
            <a:extLst>
              <a:ext uri="{FF2B5EF4-FFF2-40B4-BE49-F238E27FC236}">
                <a16:creationId xmlns:a16="http://schemas.microsoft.com/office/drawing/2014/main" id="{DDBE0B74-F2A2-4AD3-94DC-BA7F25764A46}"/>
              </a:ext>
            </a:extLst>
          </p:cNvPr>
          <p:cNvSpPr>
            <a:spLocks noGrp="1"/>
          </p:cNvSpPr>
          <p:nvPr>
            <p:ph type="pic" sz="quarter" idx="13"/>
          </p:nvPr>
        </p:nvSpPr>
        <p:spPr>
          <a:xfrm>
            <a:off x="317500" y="1268413"/>
            <a:ext cx="11557000" cy="4267200"/>
          </a:xfrm>
          <a:prstGeom prst="roundRect">
            <a:avLst>
              <a:gd name="adj" fmla="val 1279"/>
            </a:avLst>
          </a:prstGeom>
          <a:noFill/>
        </p:spPr>
        <p:txBody>
          <a:bodyPr lIns="36000">
            <a:normAutofit/>
          </a:bodyPr>
          <a:lstStyle>
            <a:lvl1pPr>
              <a:defRPr sz="1800">
                <a:solidFill>
                  <a:schemeClr val="bg2"/>
                </a:solidFill>
              </a:defRPr>
            </a:lvl1pPr>
          </a:lstStyle>
          <a:p>
            <a:r>
              <a:rPr lang="cs-CZ"/>
              <a:t>Kliknutím na ikonu přidáte obrázek.</a:t>
            </a:r>
            <a:endParaRPr lang="cs-CZ" dirty="0"/>
          </a:p>
        </p:txBody>
      </p:sp>
    </p:spTree>
    <p:extLst>
      <p:ext uri="{BB962C8B-B14F-4D97-AF65-F5344CB8AC3E}">
        <p14:creationId xmlns:p14="http://schemas.microsoft.com/office/powerpoint/2010/main" val="234017942"/>
      </p:ext>
    </p:extLst>
  </p:cSld>
  <p:clrMapOvr>
    <a:masterClrMapping/>
  </p:clrMapOvr>
  <p:extLst>
    <p:ext uri="{DCECCB84-F9BA-43D5-87BE-67443E8EF086}">
      <p15:sldGuideLst xmlns:p15="http://schemas.microsoft.com/office/powerpoint/2012/main">
        <p15:guide id="1" pos="400">
          <p15:clr>
            <a:srgbClr val="FBAE40"/>
          </p15:clr>
        </p15:guide>
        <p15:guide id="2" pos="14960">
          <p15:clr>
            <a:srgbClr val="FBAE40"/>
          </p15:clr>
        </p15:guide>
        <p15:guide id="3" orient="horz" pos="7631">
          <p15:clr>
            <a:srgbClr val="FBAE40"/>
          </p15:clr>
        </p15:guide>
        <p15:guide id="4" orient="horz" pos="7949">
          <p15:clr>
            <a:srgbClr val="FBAE40"/>
          </p15:clr>
        </p15:guide>
        <p15:guide id="5" orient="horz" pos="8312">
          <p15:clr>
            <a:srgbClr val="FBAE40"/>
          </p15:clr>
        </p15:guide>
        <p15:guide id="6" orient="horz" pos="1598">
          <p15:clr>
            <a:srgbClr val="FBAE40"/>
          </p15:clr>
        </p15:guide>
        <p15:guide id="7" orient="horz" pos="697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rázek a text ve 3 sloupcích">
    <p:spTree>
      <p:nvGrpSpPr>
        <p:cNvPr id="1" name=""/>
        <p:cNvGrpSpPr/>
        <p:nvPr/>
      </p:nvGrpSpPr>
      <p:grpSpPr>
        <a:xfrm>
          <a:off x="0" y="0"/>
          <a:ext cx="0" cy="0"/>
          <a:chOff x="0" y="0"/>
          <a:chExt cx="0" cy="0"/>
        </a:xfrm>
      </p:grpSpPr>
      <p:sp>
        <p:nvSpPr>
          <p:cNvPr id="14" name="Obdélník pozadí">
            <a:extLst>
              <a:ext uri="{FF2B5EF4-FFF2-40B4-BE49-F238E27FC236}">
                <a16:creationId xmlns:a16="http://schemas.microsoft.com/office/drawing/2014/main" id="{74F8FB15-9C38-86B1-A206-B27AE58B54EC}"/>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15" name="Logo JRD rgb JRD zelená.svg">
            <a:extLst>
              <a:ext uri="{FF2B5EF4-FFF2-40B4-BE49-F238E27FC236}">
                <a16:creationId xmlns:a16="http://schemas.microsoft.com/office/drawing/2014/main" id="{85F34665-F7E3-193C-79B4-F5D8C88A1D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17" name="Zástupný symbol pro číslo snímku">
            <a:extLst>
              <a:ext uri="{FF2B5EF4-FFF2-40B4-BE49-F238E27FC236}">
                <a16:creationId xmlns:a16="http://schemas.microsoft.com/office/drawing/2014/main" id="{AE99A359-268F-BF53-F4A2-626D3204CD57}"/>
              </a:ext>
            </a:extLst>
          </p:cNvPr>
          <p:cNvSpPr>
            <a:spLocks noGrp="1"/>
          </p:cNvSpPr>
          <p:nvPr>
            <p:ph type="sldNum" sz="quarter" idx="18"/>
          </p:nvPr>
        </p:nvSpPr>
        <p:spPr/>
        <p:txBody>
          <a:bodyPr/>
          <a:lstStyle/>
          <a:p>
            <a:fld id="{A1F02BBF-F98A-4997-9373-57ED7EDBB5B8}" type="slidenum">
              <a:rPr lang="cs-CZ" smtClean="0"/>
              <a:pPr/>
              <a:t>‹#›</a:t>
            </a:fld>
            <a:endParaRPr lang="cs-CZ" dirty="0"/>
          </a:p>
        </p:txBody>
      </p:sp>
      <p:sp>
        <p:nvSpPr>
          <p:cNvPr id="16" name="Zástupný symbol pro zápatí">
            <a:extLst>
              <a:ext uri="{FF2B5EF4-FFF2-40B4-BE49-F238E27FC236}">
                <a16:creationId xmlns:a16="http://schemas.microsoft.com/office/drawing/2014/main" id="{5116F9D2-232F-9F1D-CC7A-EA5541E4C0E7}"/>
              </a:ext>
            </a:extLst>
          </p:cNvPr>
          <p:cNvSpPr>
            <a:spLocks noGrp="1"/>
          </p:cNvSpPr>
          <p:nvPr>
            <p:ph type="ftr" sz="quarter" idx="17"/>
          </p:nvPr>
        </p:nvSpPr>
        <p:spPr/>
        <p:txBody>
          <a:bodyPr/>
          <a:lstStyle/>
          <a:p>
            <a:endParaRPr lang="cs-CZ" dirty="0"/>
          </a:p>
        </p:txBody>
      </p:sp>
      <p:sp>
        <p:nvSpPr>
          <p:cNvPr id="12" name="Zástupný symbol pro datum">
            <a:extLst>
              <a:ext uri="{FF2B5EF4-FFF2-40B4-BE49-F238E27FC236}">
                <a16:creationId xmlns:a16="http://schemas.microsoft.com/office/drawing/2014/main" id="{39C8501B-2DCD-E699-DE86-DC9E36E6D5AD}"/>
              </a:ext>
            </a:extLst>
          </p:cNvPr>
          <p:cNvSpPr>
            <a:spLocks noGrp="1"/>
          </p:cNvSpPr>
          <p:nvPr>
            <p:ph type="dt" sz="half" idx="16"/>
          </p:nvPr>
        </p:nvSpPr>
        <p:spPr/>
        <p:txBody>
          <a:bodyPr/>
          <a:lstStyle/>
          <a:p>
            <a:fld id="{E61E3661-624B-41A0-AA76-52DE622DFDF9}" type="datetime1">
              <a:rPr lang="cs-CZ" smtClean="0"/>
              <a:t>08.10.2024</a:t>
            </a:fld>
            <a:endParaRPr lang="cs-CZ" dirty="0"/>
          </a:p>
        </p:txBody>
      </p:sp>
      <p:sp>
        <p:nvSpPr>
          <p:cNvPr id="10" name="Zástupný text">
            <a:extLst>
              <a:ext uri="{FF2B5EF4-FFF2-40B4-BE49-F238E27FC236}">
                <a16:creationId xmlns:a16="http://schemas.microsoft.com/office/drawing/2014/main" id="{82F833BF-D064-9BC4-5718-5A63890C2EB6}"/>
              </a:ext>
            </a:extLst>
          </p:cNvPr>
          <p:cNvSpPr>
            <a:spLocks noGrp="1"/>
          </p:cNvSpPr>
          <p:nvPr>
            <p:ph type="body" sz="quarter" idx="15"/>
          </p:nvPr>
        </p:nvSpPr>
        <p:spPr>
          <a:xfrm>
            <a:off x="6203950" y="1322388"/>
            <a:ext cx="5670550" cy="4213225"/>
          </a:xfrm>
        </p:spPr>
        <p:txBody>
          <a:bodyPr numCol="3" spcCol="432000"/>
          <a:lstStyle>
            <a:lvl1pPr>
              <a:spcAft>
                <a:spcPts val="0"/>
              </a:spcAft>
              <a:defRPr sz="1200"/>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1" name="Zástupný symbol obrázku">
            <a:extLst>
              <a:ext uri="{FF2B5EF4-FFF2-40B4-BE49-F238E27FC236}">
                <a16:creationId xmlns:a16="http://schemas.microsoft.com/office/drawing/2014/main" id="{7F8964A3-2CCB-F9CE-3F03-27C2AA12524D}"/>
              </a:ext>
            </a:extLst>
          </p:cNvPr>
          <p:cNvSpPr>
            <a:spLocks noGrp="1"/>
          </p:cNvSpPr>
          <p:nvPr>
            <p:ph type="pic" sz="quarter" idx="11"/>
          </p:nvPr>
        </p:nvSpPr>
        <p:spPr>
          <a:xfrm>
            <a:off x="317500" y="2528887"/>
            <a:ext cx="5670550" cy="3006725"/>
          </a:xfrm>
          <a:prstGeom prst="roundRect">
            <a:avLst>
              <a:gd name="adj" fmla="val 1195"/>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7" name="Nadpis">
            <a:extLst>
              <a:ext uri="{FF2B5EF4-FFF2-40B4-BE49-F238E27FC236}">
                <a16:creationId xmlns:a16="http://schemas.microsoft.com/office/drawing/2014/main" id="{328D9B97-ACCF-16F1-F470-D7A4CAB58F2D}"/>
              </a:ext>
            </a:extLst>
          </p:cNvPr>
          <p:cNvSpPr>
            <a:spLocks noGrp="1"/>
          </p:cNvSpPr>
          <p:nvPr>
            <p:ph type="title"/>
          </p:nvPr>
        </p:nvSpPr>
        <p:spPr>
          <a:xfrm>
            <a:off x="317500" y="1322388"/>
            <a:ext cx="5670550" cy="1080000"/>
          </a:xfrm>
        </p:spPr>
        <p:txBody>
          <a:bodyPr>
            <a:normAutofit/>
          </a:bodyPr>
          <a:lstStyle>
            <a:lvl1pPr>
              <a:defRPr/>
            </a:lvl1pPr>
          </a:lstStyle>
          <a:p>
            <a:r>
              <a:rPr lang="cs-CZ"/>
              <a:t>Kliknutím lze upravit styl.</a:t>
            </a:r>
            <a:endParaRPr lang="cs-CZ" dirty="0"/>
          </a:p>
        </p:txBody>
      </p:sp>
    </p:spTree>
    <p:extLst>
      <p:ext uri="{BB962C8B-B14F-4D97-AF65-F5344CB8AC3E}">
        <p14:creationId xmlns:p14="http://schemas.microsoft.com/office/powerpoint/2010/main" val="3617617125"/>
      </p:ext>
    </p:extLst>
  </p:cSld>
  <p:clrMapOvr>
    <a:masterClrMapping/>
  </p:clrMapOvr>
  <p:extLst>
    <p:ext uri="{DCECCB84-F9BA-43D5-87BE-67443E8EF086}">
      <p15:sldGuideLst xmlns:p15="http://schemas.microsoft.com/office/powerpoint/2012/main">
        <p15:guide id="1" orient="horz" pos="3027">
          <p15:clr>
            <a:srgbClr val="FBAE40"/>
          </p15:clr>
        </p15:guide>
        <p15:guide id="2" orient="horz" pos="7631">
          <p15:clr>
            <a:srgbClr val="FBAE40"/>
          </p15:clr>
        </p15:guide>
        <p15:guide id="3" pos="400">
          <p15:clr>
            <a:srgbClr val="FBAE40"/>
          </p15:clr>
        </p15:guide>
        <p15:guide id="4" pos="14960">
          <p15:clr>
            <a:srgbClr val="FBAE40"/>
          </p15:clr>
        </p15:guide>
        <p15:guide id="5" orient="horz" pos="3186">
          <p15:clr>
            <a:srgbClr val="FBAE40"/>
          </p15:clr>
        </p15:guide>
        <p15:guide id="6" pos="12760">
          <p15:clr>
            <a:srgbClr val="FBAE40"/>
          </p15:clr>
        </p15:guide>
        <p15:guide id="7" pos="7816">
          <p15:clr>
            <a:srgbClr val="FBAE40"/>
          </p15:clr>
        </p15:guide>
        <p15:guide id="8" pos="7544">
          <p15:clr>
            <a:srgbClr val="FBAE40"/>
          </p15:clr>
        </p15:guide>
        <p15:guide id="9" orient="horz" pos="1666">
          <p15:clr>
            <a:srgbClr val="FBAE40"/>
          </p15:clr>
        </p15:guide>
        <p15:guide id="10" orient="horz" pos="6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72BBFA-3EB2-F874-467F-015C9A69A14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28E8F9F-4AB2-F321-0421-F8EE1239DA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FBDA927-7F21-3505-3AA0-B898EA33A620}"/>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5" name="Zástupný symbol pro zápatí 4">
            <a:extLst>
              <a:ext uri="{FF2B5EF4-FFF2-40B4-BE49-F238E27FC236}">
                <a16:creationId xmlns:a16="http://schemas.microsoft.com/office/drawing/2014/main" id="{C227D5F9-7FCC-DE2C-A7C8-33EE090F39F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42A8DF0-A2DC-20BF-A7E4-F10E8AE0368A}"/>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1317642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va obrázky">
    <p:spTree>
      <p:nvGrpSpPr>
        <p:cNvPr id="1" name=""/>
        <p:cNvGrpSpPr/>
        <p:nvPr/>
      </p:nvGrpSpPr>
      <p:grpSpPr>
        <a:xfrm>
          <a:off x="0" y="0"/>
          <a:ext cx="0" cy="0"/>
          <a:chOff x="0" y="0"/>
          <a:chExt cx="0" cy="0"/>
        </a:xfrm>
      </p:grpSpPr>
      <p:sp>
        <p:nvSpPr>
          <p:cNvPr id="23" name="Zástupný symbol pro číslo snímku">
            <a:extLst>
              <a:ext uri="{FF2B5EF4-FFF2-40B4-BE49-F238E27FC236}">
                <a16:creationId xmlns:a16="http://schemas.microsoft.com/office/drawing/2014/main" id="{ACBECA82-FFDC-4B59-12C9-27CA228370A5}"/>
              </a:ext>
            </a:extLst>
          </p:cNvPr>
          <p:cNvSpPr>
            <a:spLocks noGrp="1"/>
          </p:cNvSpPr>
          <p:nvPr>
            <p:ph type="sldNum" sz="quarter" idx="26"/>
          </p:nvPr>
        </p:nvSpPr>
        <p:spPr/>
        <p:txBody>
          <a:bodyPr/>
          <a:lstStyle/>
          <a:p>
            <a:fld id="{A1F02BBF-F98A-4997-9373-57ED7EDBB5B8}" type="slidenum">
              <a:rPr lang="cs-CZ" smtClean="0"/>
              <a:pPr/>
              <a:t>‹#›</a:t>
            </a:fld>
            <a:endParaRPr lang="cs-CZ" dirty="0"/>
          </a:p>
        </p:txBody>
      </p:sp>
      <p:sp>
        <p:nvSpPr>
          <p:cNvPr id="22" name="Zástupný symbol pro zápatí">
            <a:extLst>
              <a:ext uri="{FF2B5EF4-FFF2-40B4-BE49-F238E27FC236}">
                <a16:creationId xmlns:a16="http://schemas.microsoft.com/office/drawing/2014/main" id="{F1E94AD3-EE57-9E6E-F36D-FD444BC01C5A}"/>
              </a:ext>
            </a:extLst>
          </p:cNvPr>
          <p:cNvSpPr>
            <a:spLocks noGrp="1"/>
          </p:cNvSpPr>
          <p:nvPr>
            <p:ph type="ftr" sz="quarter" idx="25"/>
          </p:nvPr>
        </p:nvSpPr>
        <p:spPr/>
        <p:txBody>
          <a:bodyPr/>
          <a:lstStyle/>
          <a:p>
            <a:endParaRPr lang="cs-CZ" dirty="0"/>
          </a:p>
        </p:txBody>
      </p:sp>
      <p:sp>
        <p:nvSpPr>
          <p:cNvPr id="21" name="Zástupný symbol pro datum">
            <a:extLst>
              <a:ext uri="{FF2B5EF4-FFF2-40B4-BE49-F238E27FC236}">
                <a16:creationId xmlns:a16="http://schemas.microsoft.com/office/drawing/2014/main" id="{B036EEB6-A300-E287-69A9-A1A58722C565}"/>
              </a:ext>
            </a:extLst>
          </p:cNvPr>
          <p:cNvSpPr>
            <a:spLocks noGrp="1"/>
          </p:cNvSpPr>
          <p:nvPr>
            <p:ph type="dt" sz="half" idx="24"/>
          </p:nvPr>
        </p:nvSpPr>
        <p:spPr/>
        <p:txBody>
          <a:bodyPr/>
          <a:lstStyle/>
          <a:p>
            <a:fld id="{E674761C-C680-456F-B205-AF78D3A22E20}" type="datetime1">
              <a:rPr lang="cs-CZ" smtClean="0"/>
              <a:t>08.10.2024</a:t>
            </a:fld>
            <a:endParaRPr lang="cs-CZ" dirty="0"/>
          </a:p>
        </p:txBody>
      </p:sp>
      <p:sp>
        <p:nvSpPr>
          <p:cNvPr id="17" name="Zástupný text 2">
            <a:extLst>
              <a:ext uri="{FF2B5EF4-FFF2-40B4-BE49-F238E27FC236}">
                <a16:creationId xmlns:a16="http://schemas.microsoft.com/office/drawing/2014/main" id="{68F104CB-2EE4-AE49-E030-02E082E169F5}"/>
              </a:ext>
            </a:extLst>
          </p:cNvPr>
          <p:cNvSpPr>
            <a:spLocks noGrp="1"/>
          </p:cNvSpPr>
          <p:nvPr>
            <p:ph type="body" sz="quarter" idx="20"/>
          </p:nvPr>
        </p:nvSpPr>
        <p:spPr>
          <a:xfrm>
            <a:off x="4241801" y="4167000"/>
            <a:ext cx="3708400" cy="1889918"/>
          </a:xfrm>
        </p:spPr>
        <p:txBody>
          <a:bodyPr numCol="1" spcCol="0"/>
          <a:lstStyle>
            <a:lvl1pPr>
              <a:spcAft>
                <a:spcPts val="0"/>
              </a:spcAft>
              <a:defRPr sz="1200"/>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20" name="Zástupný podnadpis 2">
            <a:extLst>
              <a:ext uri="{FF2B5EF4-FFF2-40B4-BE49-F238E27FC236}">
                <a16:creationId xmlns:a16="http://schemas.microsoft.com/office/drawing/2014/main" id="{0E581EF3-446A-46E8-F7C2-6F06CBE8BC48}"/>
              </a:ext>
            </a:extLst>
          </p:cNvPr>
          <p:cNvSpPr>
            <a:spLocks noGrp="1"/>
          </p:cNvSpPr>
          <p:nvPr>
            <p:ph type="body" sz="quarter" idx="23" hasCustomPrompt="1"/>
          </p:nvPr>
        </p:nvSpPr>
        <p:spPr>
          <a:xfrm>
            <a:off x="4241801" y="3717000"/>
            <a:ext cx="3708400" cy="414338"/>
          </a:xfrm>
        </p:spPr>
        <p:txBody>
          <a:bodyPr numCol="1" spcCol="0"/>
          <a:lstStyle>
            <a:lvl1pPr>
              <a:spcAft>
                <a:spcPts val="0"/>
              </a:spcAft>
              <a:defRPr sz="1800" b="1"/>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dirty="0"/>
              <a:t>Podnadpis</a:t>
            </a:r>
          </a:p>
        </p:txBody>
      </p:sp>
      <p:sp>
        <p:nvSpPr>
          <p:cNvPr id="18" name="Zástupný symbol obrázku 1">
            <a:extLst>
              <a:ext uri="{FF2B5EF4-FFF2-40B4-BE49-F238E27FC236}">
                <a16:creationId xmlns:a16="http://schemas.microsoft.com/office/drawing/2014/main" id="{F27A5E76-B619-C4C0-2B7F-3EC87914F393}"/>
              </a:ext>
            </a:extLst>
          </p:cNvPr>
          <p:cNvSpPr>
            <a:spLocks noGrp="1"/>
          </p:cNvSpPr>
          <p:nvPr>
            <p:ph type="pic" sz="quarter" idx="21"/>
          </p:nvPr>
        </p:nvSpPr>
        <p:spPr>
          <a:xfrm>
            <a:off x="4241801" y="1268413"/>
            <a:ext cx="3708400" cy="2142332"/>
          </a:xfrm>
          <a:prstGeom prst="roundRect">
            <a:avLst>
              <a:gd name="adj" fmla="val 1694"/>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16" name="Zástupný text 1">
            <a:extLst>
              <a:ext uri="{FF2B5EF4-FFF2-40B4-BE49-F238E27FC236}">
                <a16:creationId xmlns:a16="http://schemas.microsoft.com/office/drawing/2014/main" id="{36C3F445-12C9-AC50-7335-13C5651F4F55}"/>
              </a:ext>
            </a:extLst>
          </p:cNvPr>
          <p:cNvSpPr>
            <a:spLocks noGrp="1"/>
          </p:cNvSpPr>
          <p:nvPr>
            <p:ph type="body" sz="quarter" idx="15"/>
          </p:nvPr>
        </p:nvSpPr>
        <p:spPr>
          <a:xfrm>
            <a:off x="317501" y="4167188"/>
            <a:ext cx="3708400" cy="1889918"/>
          </a:xfrm>
        </p:spPr>
        <p:txBody>
          <a:bodyPr numCol="1" spcCol="0"/>
          <a:lstStyle>
            <a:lvl1pPr>
              <a:spcAft>
                <a:spcPts val="0"/>
              </a:spcAft>
              <a:defRPr sz="1200"/>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9" name="Zástupný podnadpis 1">
            <a:extLst>
              <a:ext uri="{FF2B5EF4-FFF2-40B4-BE49-F238E27FC236}">
                <a16:creationId xmlns:a16="http://schemas.microsoft.com/office/drawing/2014/main" id="{A7C94D1D-6A94-BE0B-DFF8-C4C996EF086E}"/>
              </a:ext>
            </a:extLst>
          </p:cNvPr>
          <p:cNvSpPr>
            <a:spLocks noGrp="1"/>
          </p:cNvSpPr>
          <p:nvPr>
            <p:ph type="body" sz="quarter" idx="22" hasCustomPrompt="1"/>
          </p:nvPr>
        </p:nvSpPr>
        <p:spPr>
          <a:xfrm>
            <a:off x="317500" y="3717131"/>
            <a:ext cx="3708400" cy="414338"/>
          </a:xfrm>
        </p:spPr>
        <p:txBody>
          <a:bodyPr numCol="1" spcCol="0"/>
          <a:lstStyle>
            <a:lvl1pPr>
              <a:spcAft>
                <a:spcPts val="0"/>
              </a:spcAft>
              <a:defRPr sz="1800" b="1"/>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dirty="0"/>
              <a:t>Podnadpis</a:t>
            </a:r>
          </a:p>
        </p:txBody>
      </p:sp>
      <p:sp>
        <p:nvSpPr>
          <p:cNvPr id="11" name="Zástupný symbol obrázku 1">
            <a:extLst>
              <a:ext uri="{FF2B5EF4-FFF2-40B4-BE49-F238E27FC236}">
                <a16:creationId xmlns:a16="http://schemas.microsoft.com/office/drawing/2014/main" id="{7F8964A3-2CCB-F9CE-3F03-27C2AA12524D}"/>
              </a:ext>
            </a:extLst>
          </p:cNvPr>
          <p:cNvSpPr>
            <a:spLocks noGrp="1"/>
          </p:cNvSpPr>
          <p:nvPr>
            <p:ph type="pic" sz="quarter" idx="11"/>
          </p:nvPr>
        </p:nvSpPr>
        <p:spPr>
          <a:xfrm>
            <a:off x="317500" y="1268413"/>
            <a:ext cx="3708400" cy="2142332"/>
          </a:xfrm>
          <a:prstGeom prst="roundRect">
            <a:avLst>
              <a:gd name="adj" fmla="val 1694"/>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13" name="Nadpis">
            <a:extLst>
              <a:ext uri="{FF2B5EF4-FFF2-40B4-BE49-F238E27FC236}">
                <a16:creationId xmlns:a16="http://schemas.microsoft.com/office/drawing/2014/main" id="{2922930A-FC2A-23F5-1347-393B2E6B3791}"/>
              </a:ext>
            </a:extLst>
          </p:cNvPr>
          <p:cNvSpPr>
            <a:spLocks noGrp="1"/>
          </p:cNvSpPr>
          <p:nvPr>
            <p:ph type="title"/>
          </p:nvPr>
        </p:nvSpPr>
        <p:spPr>
          <a:xfrm>
            <a:off x="8166100" y="1322388"/>
            <a:ext cx="3708400" cy="4734719"/>
          </a:xfrm>
        </p:spPr>
        <p:txBody>
          <a:bodyPr>
            <a:normAutofit/>
          </a:bodyPr>
          <a:lstStyle>
            <a:lvl1pPr>
              <a:defRPr sz="2200"/>
            </a:lvl1pPr>
          </a:lstStyle>
          <a:p>
            <a:r>
              <a:rPr lang="cs-CZ"/>
              <a:t>Kliknutím lze upravit styl.</a:t>
            </a:r>
            <a:endParaRPr lang="cs-CZ" dirty="0"/>
          </a:p>
        </p:txBody>
      </p:sp>
    </p:spTree>
    <p:extLst>
      <p:ext uri="{BB962C8B-B14F-4D97-AF65-F5344CB8AC3E}">
        <p14:creationId xmlns:p14="http://schemas.microsoft.com/office/powerpoint/2010/main" val="733245434"/>
      </p:ext>
    </p:extLst>
  </p:cSld>
  <p:clrMapOvr>
    <a:masterClrMapping/>
  </p:clrMapOvr>
  <p:extLst>
    <p:ext uri="{DCECCB84-F9BA-43D5-87BE-67443E8EF086}">
      <p15:sldGuideLst xmlns:p15="http://schemas.microsoft.com/office/powerpoint/2012/main">
        <p15:guide id="1" orient="horz" pos="4683">
          <p15:clr>
            <a:srgbClr val="FBAE40"/>
          </p15:clr>
        </p15:guide>
        <p15:guide id="2" orient="horz" pos="7631">
          <p15:clr>
            <a:srgbClr val="FBAE40"/>
          </p15:clr>
        </p15:guide>
        <p15:guide id="3" pos="400">
          <p15:clr>
            <a:srgbClr val="FBAE40"/>
          </p15:clr>
        </p15:guide>
        <p15:guide id="4" pos="14960">
          <p15:clr>
            <a:srgbClr val="FBAE40"/>
          </p15:clr>
        </p15:guide>
        <p15:guide id="5" orient="horz" pos="4297">
          <p15:clr>
            <a:srgbClr val="FBAE40"/>
          </p15:clr>
        </p15:guide>
        <p15:guide id="6" pos="12760">
          <p15:clr>
            <a:srgbClr val="FBAE40"/>
          </p15:clr>
        </p15:guide>
        <p15:guide id="7" pos="5344">
          <p15:clr>
            <a:srgbClr val="FBAE40"/>
          </p15:clr>
        </p15:guide>
        <p15:guide id="8" pos="5072">
          <p15:clr>
            <a:srgbClr val="FBAE40"/>
          </p15:clr>
        </p15:guide>
        <p15:guide id="9" orient="horz" pos="1666">
          <p15:clr>
            <a:srgbClr val="FBAE40"/>
          </p15:clr>
        </p15:guide>
        <p15:guide id="11" orient="horz" pos="1598">
          <p15:clr>
            <a:srgbClr val="FBAE40"/>
          </p15:clr>
        </p15:guide>
        <p15:guide id="12" orient="horz" pos="5205">
          <p15:clr>
            <a:srgbClr val="FBAE40"/>
          </p15:clr>
        </p15:guide>
        <p15:guide id="13" orient="horz" pos="5250">
          <p15:clr>
            <a:srgbClr val="FBAE40"/>
          </p15:clr>
        </p15:guide>
        <p15:guide id="15" pos="10016">
          <p15:clr>
            <a:srgbClr val="FBAE40"/>
          </p15:clr>
        </p15:guide>
        <p15:guide id="16" pos="102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va obrázky 2">
    <p:spTree>
      <p:nvGrpSpPr>
        <p:cNvPr id="1" name=""/>
        <p:cNvGrpSpPr/>
        <p:nvPr/>
      </p:nvGrpSpPr>
      <p:grpSpPr>
        <a:xfrm>
          <a:off x="0" y="0"/>
          <a:ext cx="0" cy="0"/>
          <a:chOff x="0" y="0"/>
          <a:chExt cx="0" cy="0"/>
        </a:xfrm>
      </p:grpSpPr>
      <p:sp>
        <p:nvSpPr>
          <p:cNvPr id="14" name="Obdélník pozadí">
            <a:extLst>
              <a:ext uri="{FF2B5EF4-FFF2-40B4-BE49-F238E27FC236}">
                <a16:creationId xmlns:a16="http://schemas.microsoft.com/office/drawing/2014/main" id="{74F8FB15-9C38-86B1-A206-B27AE58B54EC}"/>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sp>
        <p:nvSpPr>
          <p:cNvPr id="17" name="Zástupný symbol pro číslo snímku">
            <a:extLst>
              <a:ext uri="{FF2B5EF4-FFF2-40B4-BE49-F238E27FC236}">
                <a16:creationId xmlns:a16="http://schemas.microsoft.com/office/drawing/2014/main" id="{692CBE6F-8968-1C75-256B-F6DB52E6E667}"/>
              </a:ext>
            </a:extLst>
          </p:cNvPr>
          <p:cNvSpPr>
            <a:spLocks noGrp="1"/>
          </p:cNvSpPr>
          <p:nvPr>
            <p:ph type="sldNum" sz="quarter" idx="22"/>
          </p:nvPr>
        </p:nvSpPr>
        <p:spPr/>
        <p:txBody>
          <a:bodyPr/>
          <a:lstStyle/>
          <a:p>
            <a:fld id="{A1F02BBF-F98A-4997-9373-57ED7EDBB5B8}" type="slidenum">
              <a:rPr lang="cs-CZ" smtClean="0"/>
              <a:pPr/>
              <a:t>‹#›</a:t>
            </a:fld>
            <a:endParaRPr lang="cs-CZ" dirty="0"/>
          </a:p>
        </p:txBody>
      </p:sp>
      <p:sp>
        <p:nvSpPr>
          <p:cNvPr id="16" name="Zástupný symbol pro zápatí">
            <a:extLst>
              <a:ext uri="{FF2B5EF4-FFF2-40B4-BE49-F238E27FC236}">
                <a16:creationId xmlns:a16="http://schemas.microsoft.com/office/drawing/2014/main" id="{6982C207-9EB2-A04E-24D8-090EF0A64885}"/>
              </a:ext>
            </a:extLst>
          </p:cNvPr>
          <p:cNvSpPr>
            <a:spLocks noGrp="1"/>
          </p:cNvSpPr>
          <p:nvPr>
            <p:ph type="ftr" sz="quarter" idx="21"/>
          </p:nvPr>
        </p:nvSpPr>
        <p:spPr/>
        <p:txBody>
          <a:bodyPr/>
          <a:lstStyle/>
          <a:p>
            <a:endParaRPr lang="cs-CZ" dirty="0"/>
          </a:p>
        </p:txBody>
      </p:sp>
      <p:sp>
        <p:nvSpPr>
          <p:cNvPr id="13" name="Zástupný symbol pro datum">
            <a:extLst>
              <a:ext uri="{FF2B5EF4-FFF2-40B4-BE49-F238E27FC236}">
                <a16:creationId xmlns:a16="http://schemas.microsoft.com/office/drawing/2014/main" id="{B15B90C3-BF37-E356-9BF2-6DC57D2E54AC}"/>
              </a:ext>
            </a:extLst>
          </p:cNvPr>
          <p:cNvSpPr>
            <a:spLocks noGrp="1"/>
          </p:cNvSpPr>
          <p:nvPr>
            <p:ph type="dt" sz="half" idx="20"/>
          </p:nvPr>
        </p:nvSpPr>
        <p:spPr/>
        <p:txBody>
          <a:bodyPr/>
          <a:lstStyle/>
          <a:p>
            <a:fld id="{691FF51F-DA98-41ED-9EC3-9791BAF7E933}" type="datetime1">
              <a:rPr lang="cs-CZ" smtClean="0"/>
              <a:t>08.10.2024</a:t>
            </a:fld>
            <a:endParaRPr lang="cs-CZ" dirty="0"/>
          </a:p>
        </p:txBody>
      </p:sp>
      <p:pic>
        <p:nvPicPr>
          <p:cNvPr id="15" name="Logo JRD rgb JRD zelená.svg">
            <a:extLst>
              <a:ext uri="{FF2B5EF4-FFF2-40B4-BE49-F238E27FC236}">
                <a16:creationId xmlns:a16="http://schemas.microsoft.com/office/drawing/2014/main" id="{85F34665-F7E3-193C-79B4-F5D8C88A1D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10" name="Zástupný text 2">
            <a:extLst>
              <a:ext uri="{FF2B5EF4-FFF2-40B4-BE49-F238E27FC236}">
                <a16:creationId xmlns:a16="http://schemas.microsoft.com/office/drawing/2014/main" id="{82F833BF-D064-9BC4-5718-5A63890C2EB6}"/>
              </a:ext>
            </a:extLst>
          </p:cNvPr>
          <p:cNvSpPr>
            <a:spLocks noGrp="1"/>
          </p:cNvSpPr>
          <p:nvPr>
            <p:ph type="body" sz="quarter" idx="15"/>
          </p:nvPr>
        </p:nvSpPr>
        <p:spPr>
          <a:xfrm>
            <a:off x="6203950" y="5264944"/>
            <a:ext cx="5670550" cy="792163"/>
          </a:xfrm>
        </p:spPr>
        <p:txBody>
          <a:bodyPr numCol="1" spcCol="0"/>
          <a:lstStyle>
            <a:lvl1pPr>
              <a:spcAft>
                <a:spcPts val="0"/>
              </a:spcAft>
              <a:defRPr sz="900"/>
            </a:lvl1pPr>
            <a:lvl2pPr marL="144000" indent="-144000">
              <a:spcAft>
                <a:spcPts val="0"/>
              </a:spcAft>
              <a:defRPr sz="900"/>
            </a:lvl2pPr>
            <a:lvl3pPr marL="288000" indent="-144000">
              <a:spcAft>
                <a:spcPts val="0"/>
              </a:spcAft>
              <a:defRPr sz="900"/>
            </a:lvl3pPr>
            <a:lvl4pPr marL="432000" indent="-144000">
              <a:spcAft>
                <a:spcPts val="0"/>
              </a:spcAft>
              <a:defRPr sz="900"/>
            </a:lvl4pPr>
            <a:lvl5pPr>
              <a:spcBef>
                <a:spcPts val="600"/>
              </a:spcBef>
              <a:spcAft>
                <a:spcPts val="300"/>
              </a:spcAft>
              <a:defRPr sz="12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9" name="Zástupný titulek obrázku 2">
            <a:extLst>
              <a:ext uri="{FF2B5EF4-FFF2-40B4-BE49-F238E27FC236}">
                <a16:creationId xmlns:a16="http://schemas.microsoft.com/office/drawing/2014/main" id="{4DD77792-0157-34FD-BB31-2BD488B2EA01}"/>
              </a:ext>
            </a:extLst>
          </p:cNvPr>
          <p:cNvSpPr>
            <a:spLocks noGrp="1"/>
          </p:cNvSpPr>
          <p:nvPr>
            <p:ph type="body" sz="quarter" idx="18" hasCustomPrompt="1"/>
          </p:nvPr>
        </p:nvSpPr>
        <p:spPr>
          <a:xfrm>
            <a:off x="6203948" y="4905375"/>
            <a:ext cx="5670551" cy="323851"/>
          </a:xfrm>
        </p:spPr>
        <p:txBody>
          <a:bodyPr>
            <a:normAutofit/>
          </a:bodyPr>
          <a:lstStyle>
            <a:lvl1pPr>
              <a:spcBef>
                <a:spcPts val="0"/>
              </a:spcBef>
              <a:spcAft>
                <a:spcPts val="0"/>
              </a:spcAft>
              <a:defRPr sz="1200" b="1"/>
            </a:lvl1pPr>
            <a:lvl2pPr marL="144000" indent="-144000">
              <a:spcBef>
                <a:spcPts val="0"/>
              </a:spcBef>
              <a:spcAft>
                <a:spcPts val="0"/>
              </a:spcAft>
              <a:defRPr sz="1200"/>
            </a:lvl2pPr>
            <a:lvl3pPr marL="288000" indent="-144000">
              <a:spcBef>
                <a:spcPts val="0"/>
              </a:spcBef>
              <a:spcAft>
                <a:spcPts val="0"/>
              </a:spcAft>
              <a:defRPr sz="1200"/>
            </a:lvl3pPr>
            <a:lvl4pPr marL="432000" indent="-144000">
              <a:spcBef>
                <a:spcPts val="0"/>
              </a:spcBef>
              <a:spcAft>
                <a:spcPts val="0"/>
              </a:spcAft>
              <a:defRPr sz="1200"/>
            </a:lvl4pPr>
            <a:lvl5pPr marL="576000" indent="-144000">
              <a:spcBef>
                <a:spcPts val="0"/>
              </a:spcBef>
              <a:spcAft>
                <a:spcPts val="0"/>
              </a:spcAft>
              <a:buFont typeface="Wingdings 2" panose="05020102010507070707" pitchFamily="18" charset="2"/>
              <a:buChar char=""/>
              <a:defRPr sz="1200" b="0"/>
            </a:lvl5pPr>
          </a:lstStyle>
          <a:p>
            <a:pPr lvl="0"/>
            <a:r>
              <a:rPr lang="cs-CZ" dirty="0"/>
              <a:t>Podnadpis</a:t>
            </a:r>
          </a:p>
        </p:txBody>
      </p:sp>
      <p:sp>
        <p:nvSpPr>
          <p:cNvPr id="12" name="Zástupný symbol obrázku 2">
            <a:extLst>
              <a:ext uri="{FF2B5EF4-FFF2-40B4-BE49-F238E27FC236}">
                <a16:creationId xmlns:a16="http://schemas.microsoft.com/office/drawing/2014/main" id="{A58D86C4-0739-5CE3-2C15-71BF1EDB8C99}"/>
              </a:ext>
            </a:extLst>
          </p:cNvPr>
          <p:cNvSpPr>
            <a:spLocks noGrp="1"/>
          </p:cNvSpPr>
          <p:nvPr>
            <p:ph type="pic" sz="quarter" idx="19"/>
          </p:nvPr>
        </p:nvSpPr>
        <p:spPr>
          <a:xfrm>
            <a:off x="6203948" y="1269000"/>
            <a:ext cx="5670550" cy="3367088"/>
          </a:xfrm>
          <a:prstGeom prst="roundRect">
            <a:avLst>
              <a:gd name="adj" fmla="val 1101"/>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8" name="Zástupný text 1">
            <a:extLst>
              <a:ext uri="{FF2B5EF4-FFF2-40B4-BE49-F238E27FC236}">
                <a16:creationId xmlns:a16="http://schemas.microsoft.com/office/drawing/2014/main" id="{394E0195-C7F0-0C45-7FDA-F9A311784479}"/>
              </a:ext>
            </a:extLst>
          </p:cNvPr>
          <p:cNvSpPr>
            <a:spLocks noGrp="1"/>
          </p:cNvSpPr>
          <p:nvPr>
            <p:ph type="body" sz="quarter" idx="16"/>
          </p:nvPr>
        </p:nvSpPr>
        <p:spPr>
          <a:xfrm>
            <a:off x="317501" y="5264944"/>
            <a:ext cx="5670550" cy="792163"/>
          </a:xfrm>
        </p:spPr>
        <p:txBody>
          <a:bodyPr numCol="1" spcCol="0"/>
          <a:lstStyle>
            <a:lvl1pPr>
              <a:spcAft>
                <a:spcPts val="0"/>
              </a:spcAft>
              <a:defRPr sz="900"/>
            </a:lvl1pPr>
            <a:lvl2pPr marL="144000" indent="-144000">
              <a:spcAft>
                <a:spcPts val="0"/>
              </a:spcAft>
              <a:defRPr sz="900"/>
            </a:lvl2pPr>
            <a:lvl3pPr marL="288000" indent="-144000">
              <a:spcAft>
                <a:spcPts val="0"/>
              </a:spcAft>
              <a:defRPr sz="900"/>
            </a:lvl3pPr>
            <a:lvl4pPr marL="432000" indent="-144000">
              <a:spcAft>
                <a:spcPts val="0"/>
              </a:spcAft>
              <a:defRPr sz="900"/>
            </a:lvl4pPr>
            <a:lvl5pPr>
              <a:spcBef>
                <a:spcPts val="600"/>
              </a:spcBef>
              <a:spcAft>
                <a:spcPts val="300"/>
              </a:spcAft>
              <a:defRPr sz="12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1" name="Zástupný symbol obrázku 1">
            <a:extLst>
              <a:ext uri="{FF2B5EF4-FFF2-40B4-BE49-F238E27FC236}">
                <a16:creationId xmlns:a16="http://schemas.microsoft.com/office/drawing/2014/main" id="{7F8964A3-2CCB-F9CE-3F03-27C2AA12524D}"/>
              </a:ext>
            </a:extLst>
          </p:cNvPr>
          <p:cNvSpPr>
            <a:spLocks noGrp="1"/>
          </p:cNvSpPr>
          <p:nvPr>
            <p:ph type="pic" sz="quarter" idx="11"/>
          </p:nvPr>
        </p:nvSpPr>
        <p:spPr>
          <a:xfrm>
            <a:off x="317500" y="1268412"/>
            <a:ext cx="5670550" cy="3367088"/>
          </a:xfrm>
          <a:prstGeom prst="roundRect">
            <a:avLst>
              <a:gd name="adj" fmla="val 1101"/>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7" name="Nadpis">
            <a:extLst>
              <a:ext uri="{FF2B5EF4-FFF2-40B4-BE49-F238E27FC236}">
                <a16:creationId xmlns:a16="http://schemas.microsoft.com/office/drawing/2014/main" id="{328D9B97-ACCF-16F1-F470-D7A4CAB58F2D}"/>
              </a:ext>
            </a:extLst>
          </p:cNvPr>
          <p:cNvSpPr>
            <a:spLocks noGrp="1"/>
          </p:cNvSpPr>
          <p:nvPr>
            <p:ph type="title" hasCustomPrompt="1"/>
          </p:nvPr>
        </p:nvSpPr>
        <p:spPr>
          <a:xfrm>
            <a:off x="317500" y="4905375"/>
            <a:ext cx="5670550" cy="323851"/>
          </a:xfrm>
        </p:spPr>
        <p:txBody>
          <a:bodyPr>
            <a:normAutofit/>
          </a:bodyPr>
          <a:lstStyle>
            <a:lvl1pPr>
              <a:lnSpc>
                <a:spcPct val="100000"/>
              </a:lnSpc>
              <a:defRPr sz="1200"/>
            </a:lvl1pPr>
          </a:lstStyle>
          <a:p>
            <a:r>
              <a:rPr lang="cs-CZ" dirty="0"/>
              <a:t>Podnadpis</a:t>
            </a:r>
          </a:p>
        </p:txBody>
      </p:sp>
    </p:spTree>
    <p:extLst>
      <p:ext uri="{BB962C8B-B14F-4D97-AF65-F5344CB8AC3E}">
        <p14:creationId xmlns:p14="http://schemas.microsoft.com/office/powerpoint/2010/main" val="1129752051"/>
      </p:ext>
    </p:extLst>
  </p:cSld>
  <p:clrMapOvr>
    <a:masterClrMapping/>
  </p:clrMapOvr>
  <p:extLst>
    <p:ext uri="{DCECCB84-F9BA-43D5-87BE-67443E8EF086}">
      <p15:sldGuideLst xmlns:p15="http://schemas.microsoft.com/office/powerpoint/2012/main">
        <p15:guide id="1" orient="horz" pos="6180">
          <p15:clr>
            <a:srgbClr val="FBAE40"/>
          </p15:clr>
        </p15:guide>
        <p15:guide id="2" orient="horz" pos="7631">
          <p15:clr>
            <a:srgbClr val="FBAE40"/>
          </p15:clr>
        </p15:guide>
        <p15:guide id="3" pos="400">
          <p15:clr>
            <a:srgbClr val="FBAE40"/>
          </p15:clr>
        </p15:guide>
        <p15:guide id="4" pos="14960">
          <p15:clr>
            <a:srgbClr val="FBAE40"/>
          </p15:clr>
        </p15:guide>
        <p15:guide id="5" orient="horz" pos="5840">
          <p15:clr>
            <a:srgbClr val="FBAE40"/>
          </p15:clr>
        </p15:guide>
        <p15:guide id="6" pos="12760">
          <p15:clr>
            <a:srgbClr val="FBAE40"/>
          </p15:clr>
        </p15:guide>
        <p15:guide id="7" pos="7816">
          <p15:clr>
            <a:srgbClr val="FBAE40"/>
          </p15:clr>
        </p15:guide>
        <p15:guide id="8" pos="7544">
          <p15:clr>
            <a:srgbClr val="FBAE40"/>
          </p15:clr>
        </p15:guide>
        <p15:guide id="9" orient="horz" pos="1666">
          <p15:clr>
            <a:srgbClr val="FBAE40"/>
          </p15:clr>
        </p15:guide>
        <p15:guide id="10" orient="horz" pos="6974">
          <p15:clr>
            <a:srgbClr val="FBAE40"/>
          </p15:clr>
        </p15:guide>
        <p15:guide id="11" orient="horz" pos="1598">
          <p15:clr>
            <a:srgbClr val="FBAE40"/>
          </p15:clr>
        </p15:guide>
        <p15:guide id="12" orient="horz" pos="6633">
          <p15:clr>
            <a:srgbClr val="FBAE40"/>
          </p15:clr>
        </p15:guide>
        <p15:guide id="13" orient="horz" pos="65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ři obrázky">
    <p:spTree>
      <p:nvGrpSpPr>
        <p:cNvPr id="1" name=""/>
        <p:cNvGrpSpPr/>
        <p:nvPr/>
      </p:nvGrpSpPr>
      <p:grpSpPr>
        <a:xfrm>
          <a:off x="0" y="0"/>
          <a:ext cx="0" cy="0"/>
          <a:chOff x="0" y="0"/>
          <a:chExt cx="0" cy="0"/>
        </a:xfrm>
      </p:grpSpPr>
      <p:sp>
        <p:nvSpPr>
          <p:cNvPr id="3" name="Obdélník pozadí">
            <a:extLst>
              <a:ext uri="{FF2B5EF4-FFF2-40B4-BE49-F238E27FC236}">
                <a16:creationId xmlns:a16="http://schemas.microsoft.com/office/drawing/2014/main" id="{33AB4A05-C55F-73CC-B6E3-351B1C21E43F}"/>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4" name="Logo JRD rgb JRD žlutá 241-232-193 F1E8C1.svg">
            <a:extLst>
              <a:ext uri="{FF2B5EF4-FFF2-40B4-BE49-F238E27FC236}">
                <a16:creationId xmlns:a16="http://schemas.microsoft.com/office/drawing/2014/main" id="{711869CA-DF86-7BDC-7A47-FB8BB390A4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13" name="Zástupný symbol pro číslo snímku">
            <a:extLst>
              <a:ext uri="{FF2B5EF4-FFF2-40B4-BE49-F238E27FC236}">
                <a16:creationId xmlns:a16="http://schemas.microsoft.com/office/drawing/2014/main" id="{6C57AA99-67EC-C777-62E1-4A3E433D4ED3}"/>
              </a:ext>
            </a:extLst>
          </p:cNvPr>
          <p:cNvSpPr>
            <a:spLocks noGrp="1"/>
          </p:cNvSpPr>
          <p:nvPr>
            <p:ph type="sldNum" sz="quarter" idx="25"/>
          </p:nvPr>
        </p:nvSpPr>
        <p:spPr/>
        <p:txBody>
          <a:bodyPr/>
          <a:lstStyle>
            <a:lvl1pPr>
              <a:defRPr>
                <a:solidFill>
                  <a:schemeClr val="bg2"/>
                </a:solidFill>
              </a:defRPr>
            </a:lvl1pPr>
          </a:lstStyle>
          <a:p>
            <a:fld id="{A1F02BBF-F98A-4997-9373-57ED7EDBB5B8}" type="slidenum">
              <a:rPr lang="cs-CZ" smtClean="0"/>
              <a:pPr/>
              <a:t>‹#›</a:t>
            </a:fld>
            <a:endParaRPr lang="cs-CZ" dirty="0"/>
          </a:p>
        </p:txBody>
      </p:sp>
      <p:sp>
        <p:nvSpPr>
          <p:cNvPr id="12" name="Zástupný symbol pro zápatí">
            <a:extLst>
              <a:ext uri="{FF2B5EF4-FFF2-40B4-BE49-F238E27FC236}">
                <a16:creationId xmlns:a16="http://schemas.microsoft.com/office/drawing/2014/main" id="{A8CF84DD-577E-702B-99F4-FC04135ECDC2}"/>
              </a:ext>
            </a:extLst>
          </p:cNvPr>
          <p:cNvSpPr>
            <a:spLocks noGrp="1"/>
          </p:cNvSpPr>
          <p:nvPr>
            <p:ph type="ftr" sz="quarter" idx="24"/>
          </p:nvPr>
        </p:nvSpPr>
        <p:spPr/>
        <p:txBody>
          <a:bodyPr/>
          <a:lstStyle>
            <a:lvl1pPr>
              <a:defRPr>
                <a:solidFill>
                  <a:schemeClr val="bg2"/>
                </a:solidFill>
              </a:defRPr>
            </a:lvl1pPr>
          </a:lstStyle>
          <a:p>
            <a:endParaRPr lang="cs-CZ" dirty="0"/>
          </a:p>
        </p:txBody>
      </p:sp>
      <p:sp>
        <p:nvSpPr>
          <p:cNvPr id="16" name="Zástupný symbol obrázku 3">
            <a:extLst>
              <a:ext uri="{FF2B5EF4-FFF2-40B4-BE49-F238E27FC236}">
                <a16:creationId xmlns:a16="http://schemas.microsoft.com/office/drawing/2014/main" id="{64680251-43B5-6D9B-122F-0860A425C28F}"/>
              </a:ext>
            </a:extLst>
          </p:cNvPr>
          <p:cNvSpPr>
            <a:spLocks noGrp="1"/>
          </p:cNvSpPr>
          <p:nvPr>
            <p:ph type="pic" sz="quarter" idx="28"/>
          </p:nvPr>
        </p:nvSpPr>
        <p:spPr>
          <a:xfrm>
            <a:off x="8310563" y="3537000"/>
            <a:ext cx="3563938" cy="2232025"/>
          </a:xfrm>
          <a:prstGeom prst="roundRect">
            <a:avLst>
              <a:gd name="adj" fmla="val 1606"/>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14" name="Zástupný symbol obrázku 2">
            <a:extLst>
              <a:ext uri="{FF2B5EF4-FFF2-40B4-BE49-F238E27FC236}">
                <a16:creationId xmlns:a16="http://schemas.microsoft.com/office/drawing/2014/main" id="{B2EC5BE3-5767-2404-F95D-C8484AC3C236}"/>
              </a:ext>
            </a:extLst>
          </p:cNvPr>
          <p:cNvSpPr>
            <a:spLocks noGrp="1"/>
          </p:cNvSpPr>
          <p:nvPr>
            <p:ph type="pic" sz="quarter" idx="27"/>
          </p:nvPr>
        </p:nvSpPr>
        <p:spPr>
          <a:xfrm>
            <a:off x="4494213" y="3536951"/>
            <a:ext cx="3671887" cy="2232025"/>
          </a:xfrm>
          <a:prstGeom prst="roundRect">
            <a:avLst>
              <a:gd name="adj" fmla="val 1606"/>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9" name="Zástupný symbol obrázku 1">
            <a:extLst>
              <a:ext uri="{FF2B5EF4-FFF2-40B4-BE49-F238E27FC236}">
                <a16:creationId xmlns:a16="http://schemas.microsoft.com/office/drawing/2014/main" id="{6DF01A26-0669-5CF7-149D-969CBAD4D5CD}"/>
              </a:ext>
            </a:extLst>
          </p:cNvPr>
          <p:cNvSpPr>
            <a:spLocks noGrp="1"/>
          </p:cNvSpPr>
          <p:nvPr>
            <p:ph type="pic" sz="quarter" idx="11"/>
          </p:nvPr>
        </p:nvSpPr>
        <p:spPr>
          <a:xfrm>
            <a:off x="4494213" y="315000"/>
            <a:ext cx="7380287" cy="3078282"/>
          </a:xfrm>
          <a:prstGeom prst="roundRect">
            <a:avLst>
              <a:gd name="adj" fmla="val 1179"/>
            </a:avLst>
          </a:prstGeom>
          <a:solidFill>
            <a:schemeClr val="bg1">
              <a:lumMod val="95000"/>
            </a:schemeClr>
          </a:solidFill>
        </p:spPr>
        <p:txBody>
          <a:bodyPr lIns="36000">
            <a:normAutofit/>
          </a:bodyPr>
          <a:lstStyle>
            <a:lvl1pPr>
              <a:defRPr sz="1800"/>
            </a:lvl1pPr>
          </a:lstStyle>
          <a:p>
            <a:r>
              <a:rPr lang="cs-CZ"/>
              <a:t>Kliknutím na ikonu přidáte obrázek.</a:t>
            </a:r>
            <a:endParaRPr lang="cs-CZ" dirty="0"/>
          </a:p>
        </p:txBody>
      </p:sp>
      <p:sp>
        <p:nvSpPr>
          <p:cNvPr id="15" name="Zástupný obsah">
            <a:extLst>
              <a:ext uri="{FF2B5EF4-FFF2-40B4-BE49-F238E27FC236}">
                <a16:creationId xmlns:a16="http://schemas.microsoft.com/office/drawing/2014/main" id="{C59C6383-CF1C-F615-FACC-086A64CCE0DB}"/>
              </a:ext>
            </a:extLst>
          </p:cNvPr>
          <p:cNvSpPr>
            <a:spLocks noGrp="1"/>
          </p:cNvSpPr>
          <p:nvPr>
            <p:ph sz="quarter" idx="26"/>
          </p:nvPr>
        </p:nvSpPr>
        <p:spPr>
          <a:xfrm>
            <a:off x="317500" y="3393282"/>
            <a:ext cx="3852069" cy="2663826"/>
          </a:xfrm>
        </p:spPr>
        <p:txBody>
          <a:bodyPr/>
          <a:lstStyle>
            <a:lvl1pPr>
              <a:defRPr sz="1200">
                <a:solidFill>
                  <a:schemeClr val="bg2"/>
                </a:solidFill>
              </a:defRPr>
            </a:lvl1pPr>
            <a:lvl2pPr marL="144000" indent="-144000">
              <a:defRPr sz="1200">
                <a:solidFill>
                  <a:schemeClr val="bg2"/>
                </a:solidFill>
              </a:defRPr>
            </a:lvl2pPr>
            <a:lvl3pPr marL="288000" indent="-144000">
              <a:defRPr sz="1200">
                <a:solidFill>
                  <a:schemeClr val="bg2"/>
                </a:solidFill>
              </a:defRPr>
            </a:lvl3pPr>
            <a:lvl4pPr marL="432000" indent="-144000">
              <a:defRPr sz="1200">
                <a:solidFill>
                  <a:schemeClr val="bg2"/>
                </a:solidFill>
              </a:defRPr>
            </a:lvl4pPr>
            <a:lvl5pPr>
              <a:defRPr sz="1800">
                <a:solidFill>
                  <a:schemeClr val="bg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Zástupný podnadpis">
            <a:extLst>
              <a:ext uri="{FF2B5EF4-FFF2-40B4-BE49-F238E27FC236}">
                <a16:creationId xmlns:a16="http://schemas.microsoft.com/office/drawing/2014/main" id="{2E374D38-DC35-4FAD-6BC3-B5B578B21792}"/>
              </a:ext>
            </a:extLst>
          </p:cNvPr>
          <p:cNvSpPr>
            <a:spLocks noGrp="1"/>
          </p:cNvSpPr>
          <p:nvPr>
            <p:ph type="body" sz="quarter" idx="22" hasCustomPrompt="1"/>
          </p:nvPr>
        </p:nvSpPr>
        <p:spPr>
          <a:xfrm>
            <a:off x="317500" y="2960687"/>
            <a:ext cx="3852069" cy="396082"/>
          </a:xfrm>
        </p:spPr>
        <p:txBody>
          <a:bodyPr numCol="1" spcCol="0"/>
          <a:lstStyle>
            <a:lvl1pPr>
              <a:spcAft>
                <a:spcPts val="0"/>
              </a:spcAft>
              <a:defRPr sz="1800" b="1">
                <a:solidFill>
                  <a:schemeClr val="bg2"/>
                </a:solidFill>
              </a:defRPr>
            </a:lvl1pPr>
            <a:lvl2pPr marL="144000" indent="-144000">
              <a:spcAft>
                <a:spcPts val="0"/>
              </a:spcAft>
              <a:defRPr sz="1200"/>
            </a:lvl2pPr>
            <a:lvl3pPr marL="288000" indent="-144000">
              <a:spcAft>
                <a:spcPts val="0"/>
              </a:spcAft>
              <a:defRPr sz="1200"/>
            </a:lvl3pPr>
            <a:lvl4pPr marL="432000" indent="-144000">
              <a:spcAft>
                <a:spcPts val="0"/>
              </a:spcAft>
              <a:defRPr sz="1200"/>
            </a:lvl4pPr>
            <a:lvl5pPr>
              <a:defRPr sz="1800"/>
            </a:lvl5pPr>
          </a:lstStyle>
          <a:p>
            <a:pPr lvl="0"/>
            <a:r>
              <a:rPr lang="cs-CZ" dirty="0"/>
              <a:t>Podnadpis</a:t>
            </a:r>
          </a:p>
        </p:txBody>
      </p:sp>
      <p:sp>
        <p:nvSpPr>
          <p:cNvPr id="2" name="Title"/>
          <p:cNvSpPr>
            <a:spLocks noGrp="1"/>
          </p:cNvSpPr>
          <p:nvPr>
            <p:ph type="title"/>
          </p:nvPr>
        </p:nvSpPr>
        <p:spPr>
          <a:xfrm>
            <a:off x="317500" y="1322387"/>
            <a:ext cx="3852069" cy="1512888"/>
          </a:xfrm>
        </p:spPr>
        <p:txBody>
          <a:bodyPr anchor="b" anchorCtr="0">
            <a:noAutofit/>
          </a:bodyPr>
          <a:lstStyle>
            <a:lvl1pPr>
              <a:defRPr sz="3600">
                <a:solidFill>
                  <a:schemeClr val="bg2"/>
                </a:solidFill>
              </a:defRPr>
            </a:lvl1pPr>
          </a:lstStyle>
          <a:p>
            <a:r>
              <a:rPr lang="cs-CZ"/>
              <a:t>Kliknutím lze upravit styl.</a:t>
            </a:r>
            <a:endParaRPr lang="en-US" dirty="0"/>
          </a:p>
        </p:txBody>
      </p:sp>
    </p:spTree>
    <p:extLst>
      <p:ext uri="{BB962C8B-B14F-4D97-AF65-F5344CB8AC3E}">
        <p14:creationId xmlns:p14="http://schemas.microsoft.com/office/powerpoint/2010/main" val="782240660"/>
      </p:ext>
    </p:extLst>
  </p:cSld>
  <p:clrMapOvr>
    <a:masterClrMapping/>
  </p:clrMapOvr>
  <p:extLst>
    <p:ext uri="{DCECCB84-F9BA-43D5-87BE-67443E8EF086}">
      <p15:sldGuideLst xmlns:p15="http://schemas.microsoft.com/office/powerpoint/2012/main">
        <p15:guide id="1" pos="5662">
          <p15:clr>
            <a:srgbClr val="FBAE40"/>
          </p15:clr>
        </p15:guide>
        <p15:guide id="2" pos="14960">
          <p15:clr>
            <a:srgbClr val="FBAE40"/>
          </p15:clr>
        </p15:guide>
        <p15:guide id="3" pos="400">
          <p15:clr>
            <a:srgbClr val="FBAE40"/>
          </p15:clr>
        </p15:guide>
        <p15:guide id="4" pos="5253">
          <p15:clr>
            <a:srgbClr val="FBAE40"/>
          </p15:clr>
        </p15:guide>
        <p15:guide id="5" orient="horz" pos="1666">
          <p15:clr>
            <a:srgbClr val="FBAE40"/>
          </p15:clr>
        </p15:guide>
        <p15:guide id="6" orient="horz" pos="7268">
          <p15:clr>
            <a:srgbClr val="FBAE40"/>
          </p15:clr>
        </p15:guide>
        <p15:guide id="7" orient="horz" pos="2143">
          <p15:clr>
            <a:srgbClr val="FBAE40"/>
          </p15:clr>
        </p15:guide>
        <p15:guide id="8" orient="horz" pos="3572">
          <p15:clr>
            <a:srgbClr val="FBAE40"/>
          </p15:clr>
        </p15:guide>
        <p15:guide id="9" orient="horz" pos="3730">
          <p15:clr>
            <a:srgbClr val="FBAE40"/>
          </p15:clr>
        </p15:guide>
        <p15:guide id="10" orient="horz" pos="4275">
          <p15:clr>
            <a:srgbClr val="FBAE40"/>
          </p15:clr>
        </p15:guide>
        <p15:guide id="11" orient="horz" pos="4229">
          <p15:clr>
            <a:srgbClr val="FBAE40"/>
          </p15:clr>
        </p15:guide>
        <p15:guide id="12" pos="10288">
          <p15:clr>
            <a:srgbClr val="FBAE40"/>
          </p15:clr>
        </p15:guide>
        <p15:guide id="13" pos="10470">
          <p15:clr>
            <a:srgbClr val="FBAE40"/>
          </p15:clr>
        </p15:guide>
        <p15:guide id="14" orient="horz" pos="4456">
          <p15:clr>
            <a:srgbClr val="FBAE40"/>
          </p15:clr>
        </p15:guide>
        <p15:guide id="15" orient="horz" pos="3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Šest obrázků">
    <p:spTree>
      <p:nvGrpSpPr>
        <p:cNvPr id="1" name=""/>
        <p:cNvGrpSpPr/>
        <p:nvPr/>
      </p:nvGrpSpPr>
      <p:grpSpPr>
        <a:xfrm>
          <a:off x="0" y="0"/>
          <a:ext cx="0" cy="0"/>
          <a:chOff x="0" y="0"/>
          <a:chExt cx="0" cy="0"/>
        </a:xfrm>
      </p:grpSpPr>
      <p:sp>
        <p:nvSpPr>
          <p:cNvPr id="9" name="Zástupný symbol pro číslo snímku">
            <a:extLst>
              <a:ext uri="{FF2B5EF4-FFF2-40B4-BE49-F238E27FC236}">
                <a16:creationId xmlns:a16="http://schemas.microsoft.com/office/drawing/2014/main" id="{A675D155-6278-9BDA-25E8-F7C28A5DCC6E}"/>
              </a:ext>
            </a:extLst>
          </p:cNvPr>
          <p:cNvSpPr>
            <a:spLocks noGrp="1"/>
          </p:cNvSpPr>
          <p:nvPr>
            <p:ph type="sldNum" sz="quarter" idx="26"/>
          </p:nvPr>
        </p:nvSpPr>
        <p:spPr/>
        <p:txBody>
          <a:bodyPr/>
          <a:lstStyle/>
          <a:p>
            <a:fld id="{A1F02BBF-F98A-4997-9373-57ED7EDBB5B8}" type="slidenum">
              <a:rPr lang="cs-CZ" smtClean="0"/>
              <a:pPr/>
              <a:t>‹#›</a:t>
            </a:fld>
            <a:endParaRPr lang="cs-CZ" dirty="0"/>
          </a:p>
        </p:txBody>
      </p:sp>
      <p:sp>
        <p:nvSpPr>
          <p:cNvPr id="6" name="Zástupný symbol pro zápatí">
            <a:extLst>
              <a:ext uri="{FF2B5EF4-FFF2-40B4-BE49-F238E27FC236}">
                <a16:creationId xmlns:a16="http://schemas.microsoft.com/office/drawing/2014/main" id="{771D4110-9861-97D5-F85A-FC569AB3A362}"/>
              </a:ext>
            </a:extLst>
          </p:cNvPr>
          <p:cNvSpPr>
            <a:spLocks noGrp="1"/>
          </p:cNvSpPr>
          <p:nvPr>
            <p:ph type="ftr" sz="quarter" idx="25"/>
          </p:nvPr>
        </p:nvSpPr>
        <p:spPr/>
        <p:txBody>
          <a:bodyPr/>
          <a:lstStyle/>
          <a:p>
            <a:endParaRPr lang="cs-CZ" dirty="0"/>
          </a:p>
        </p:txBody>
      </p:sp>
      <p:sp>
        <p:nvSpPr>
          <p:cNvPr id="2" name="Zástupný symbol pro datum">
            <a:extLst>
              <a:ext uri="{FF2B5EF4-FFF2-40B4-BE49-F238E27FC236}">
                <a16:creationId xmlns:a16="http://schemas.microsoft.com/office/drawing/2014/main" id="{FB5E400A-169D-E848-C136-0772D95078B0}"/>
              </a:ext>
            </a:extLst>
          </p:cNvPr>
          <p:cNvSpPr>
            <a:spLocks noGrp="1"/>
          </p:cNvSpPr>
          <p:nvPr>
            <p:ph type="dt" sz="half" idx="24"/>
          </p:nvPr>
        </p:nvSpPr>
        <p:spPr/>
        <p:txBody>
          <a:bodyPr/>
          <a:lstStyle/>
          <a:p>
            <a:fld id="{37D55209-FEE7-4998-AB88-C113AF6D1510}" type="datetime1">
              <a:rPr lang="cs-CZ" smtClean="0"/>
              <a:t>08.10.2024</a:t>
            </a:fld>
            <a:endParaRPr lang="cs-CZ" dirty="0"/>
          </a:p>
        </p:txBody>
      </p:sp>
      <p:sp>
        <p:nvSpPr>
          <p:cNvPr id="23" name="Zástupný titulek obrázku 6">
            <a:extLst>
              <a:ext uri="{FF2B5EF4-FFF2-40B4-BE49-F238E27FC236}">
                <a16:creationId xmlns:a16="http://schemas.microsoft.com/office/drawing/2014/main" id="{5033614B-39BB-F8FB-653E-F3E23C7F3D4A}"/>
              </a:ext>
            </a:extLst>
          </p:cNvPr>
          <p:cNvSpPr>
            <a:spLocks noGrp="1"/>
          </p:cNvSpPr>
          <p:nvPr>
            <p:ph type="body" sz="quarter" idx="23" hasCustomPrompt="1"/>
          </p:nvPr>
        </p:nvSpPr>
        <p:spPr>
          <a:xfrm>
            <a:off x="10128250" y="4148932"/>
            <a:ext cx="1746250" cy="1908175"/>
          </a:xfrm>
        </p:spPr>
        <p:txBody>
          <a:bodyPr>
            <a:normAutofit/>
          </a:bodyPr>
          <a:lstStyle>
            <a:lvl1pPr>
              <a:spcBef>
                <a:spcPts val="0"/>
              </a:spcBef>
              <a:spcAft>
                <a:spcPts val="0"/>
              </a:spcAft>
              <a:defRPr sz="1200" b="1"/>
            </a:lvl1pPr>
            <a:lvl2pPr marL="144000" indent="-144000">
              <a:spcBef>
                <a:spcPts val="0"/>
              </a:spcBef>
              <a:spcAft>
                <a:spcPts val="0"/>
              </a:spcAft>
              <a:defRPr sz="1200"/>
            </a:lvl2pPr>
            <a:lvl3pPr marL="288000" indent="-144000">
              <a:spcBef>
                <a:spcPts val="0"/>
              </a:spcBef>
              <a:spcAft>
                <a:spcPts val="0"/>
              </a:spcAft>
              <a:defRPr sz="1200"/>
            </a:lvl3pPr>
            <a:lvl4pPr marL="432000" indent="-144000">
              <a:spcBef>
                <a:spcPts val="0"/>
              </a:spcBef>
              <a:spcAft>
                <a:spcPts val="0"/>
              </a:spcAft>
              <a:defRPr sz="1200"/>
            </a:lvl4pPr>
            <a:lvl5pPr marL="576000" indent="-144000">
              <a:spcBef>
                <a:spcPts val="0"/>
              </a:spcBef>
              <a:spcAft>
                <a:spcPts val="0"/>
              </a:spcAft>
              <a:buFont typeface="Wingdings 2" panose="05020102010507070707" pitchFamily="18" charset="2"/>
              <a:buChar char=""/>
              <a:defRPr sz="1200" b="0"/>
            </a:lvl5pPr>
          </a:lstStyle>
          <a:p>
            <a:pPr lvl="0"/>
            <a:r>
              <a:rPr lang="cs-CZ" dirty="0"/>
              <a:t>Titulek obrázku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22" name="Zástupný titulek obrázku 5">
            <a:extLst>
              <a:ext uri="{FF2B5EF4-FFF2-40B4-BE49-F238E27FC236}">
                <a16:creationId xmlns:a16="http://schemas.microsoft.com/office/drawing/2014/main" id="{7CC73D95-A56B-7F4F-EF7E-DD9CBE19AAFC}"/>
              </a:ext>
            </a:extLst>
          </p:cNvPr>
          <p:cNvSpPr>
            <a:spLocks noGrp="1"/>
          </p:cNvSpPr>
          <p:nvPr>
            <p:ph type="body" sz="quarter" idx="22" hasCustomPrompt="1"/>
          </p:nvPr>
        </p:nvSpPr>
        <p:spPr>
          <a:xfrm>
            <a:off x="8166099" y="4148932"/>
            <a:ext cx="1746250" cy="1908175"/>
          </a:xfrm>
        </p:spPr>
        <p:txBody>
          <a:bodyPr>
            <a:normAutofit/>
          </a:bodyPr>
          <a:lstStyle>
            <a:lvl1pPr>
              <a:spcBef>
                <a:spcPts val="0"/>
              </a:spcBef>
              <a:spcAft>
                <a:spcPts val="0"/>
              </a:spcAft>
              <a:defRPr sz="1200" b="1"/>
            </a:lvl1pPr>
            <a:lvl2pPr marL="144000" indent="-144000">
              <a:spcBef>
                <a:spcPts val="0"/>
              </a:spcBef>
              <a:spcAft>
                <a:spcPts val="0"/>
              </a:spcAft>
              <a:defRPr sz="1200"/>
            </a:lvl2pPr>
            <a:lvl3pPr marL="288000" indent="-144000">
              <a:spcBef>
                <a:spcPts val="0"/>
              </a:spcBef>
              <a:spcAft>
                <a:spcPts val="0"/>
              </a:spcAft>
              <a:defRPr sz="1200"/>
            </a:lvl3pPr>
            <a:lvl4pPr marL="432000" indent="-144000">
              <a:spcBef>
                <a:spcPts val="0"/>
              </a:spcBef>
              <a:spcAft>
                <a:spcPts val="0"/>
              </a:spcAft>
              <a:defRPr sz="1200"/>
            </a:lvl4pPr>
            <a:lvl5pPr marL="576000" indent="-144000">
              <a:spcBef>
                <a:spcPts val="0"/>
              </a:spcBef>
              <a:spcAft>
                <a:spcPts val="0"/>
              </a:spcAft>
              <a:buFont typeface="Wingdings 2" panose="05020102010507070707" pitchFamily="18" charset="2"/>
              <a:buChar char=""/>
              <a:defRPr sz="1200" b="0"/>
            </a:lvl5pPr>
          </a:lstStyle>
          <a:p>
            <a:pPr lvl="0"/>
            <a:r>
              <a:rPr lang="cs-CZ" dirty="0"/>
              <a:t>Titulek obrázku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21" name="Zástupný titulek obrázku 4">
            <a:extLst>
              <a:ext uri="{FF2B5EF4-FFF2-40B4-BE49-F238E27FC236}">
                <a16:creationId xmlns:a16="http://schemas.microsoft.com/office/drawing/2014/main" id="{D188BADE-F372-4968-6D6E-FBFFEF80690E}"/>
              </a:ext>
            </a:extLst>
          </p:cNvPr>
          <p:cNvSpPr>
            <a:spLocks noGrp="1"/>
          </p:cNvSpPr>
          <p:nvPr>
            <p:ph type="body" sz="quarter" idx="21" hasCustomPrompt="1"/>
          </p:nvPr>
        </p:nvSpPr>
        <p:spPr>
          <a:xfrm>
            <a:off x="6203951" y="4148932"/>
            <a:ext cx="1746250" cy="1908175"/>
          </a:xfrm>
        </p:spPr>
        <p:txBody>
          <a:bodyPr>
            <a:normAutofit/>
          </a:bodyPr>
          <a:lstStyle>
            <a:lvl1pPr>
              <a:spcBef>
                <a:spcPts val="0"/>
              </a:spcBef>
              <a:spcAft>
                <a:spcPts val="0"/>
              </a:spcAft>
              <a:defRPr sz="1200" b="1"/>
            </a:lvl1pPr>
            <a:lvl2pPr marL="144000" indent="-144000">
              <a:spcBef>
                <a:spcPts val="0"/>
              </a:spcBef>
              <a:spcAft>
                <a:spcPts val="0"/>
              </a:spcAft>
              <a:defRPr sz="1200"/>
            </a:lvl2pPr>
            <a:lvl3pPr marL="288000" indent="-144000">
              <a:spcBef>
                <a:spcPts val="0"/>
              </a:spcBef>
              <a:spcAft>
                <a:spcPts val="0"/>
              </a:spcAft>
              <a:defRPr sz="1200"/>
            </a:lvl3pPr>
            <a:lvl4pPr marL="432000" indent="-144000">
              <a:spcBef>
                <a:spcPts val="0"/>
              </a:spcBef>
              <a:spcAft>
                <a:spcPts val="0"/>
              </a:spcAft>
              <a:defRPr sz="1200"/>
            </a:lvl4pPr>
            <a:lvl5pPr marL="576000" indent="-144000">
              <a:spcBef>
                <a:spcPts val="0"/>
              </a:spcBef>
              <a:spcAft>
                <a:spcPts val="0"/>
              </a:spcAft>
              <a:buFont typeface="Wingdings 2" panose="05020102010507070707" pitchFamily="18" charset="2"/>
              <a:buChar char=""/>
              <a:defRPr sz="1200" b="0"/>
            </a:lvl5pPr>
          </a:lstStyle>
          <a:p>
            <a:pPr lvl="0"/>
            <a:r>
              <a:rPr lang="cs-CZ" dirty="0"/>
              <a:t>Titulek obrázku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20" name="Zástupný titulek obrázku 3">
            <a:extLst>
              <a:ext uri="{FF2B5EF4-FFF2-40B4-BE49-F238E27FC236}">
                <a16:creationId xmlns:a16="http://schemas.microsoft.com/office/drawing/2014/main" id="{D3EEF40A-A224-6CC4-4D0C-6FE972E159DF}"/>
              </a:ext>
            </a:extLst>
          </p:cNvPr>
          <p:cNvSpPr>
            <a:spLocks noGrp="1"/>
          </p:cNvSpPr>
          <p:nvPr>
            <p:ph type="body" sz="quarter" idx="20" hasCustomPrompt="1"/>
          </p:nvPr>
        </p:nvSpPr>
        <p:spPr>
          <a:xfrm>
            <a:off x="4241801" y="4148932"/>
            <a:ext cx="1746250" cy="1908175"/>
          </a:xfrm>
        </p:spPr>
        <p:txBody>
          <a:bodyPr>
            <a:normAutofit/>
          </a:bodyPr>
          <a:lstStyle>
            <a:lvl1pPr>
              <a:spcBef>
                <a:spcPts val="0"/>
              </a:spcBef>
              <a:spcAft>
                <a:spcPts val="0"/>
              </a:spcAft>
              <a:defRPr sz="1200" b="1"/>
            </a:lvl1pPr>
            <a:lvl2pPr marL="144000" indent="-144000">
              <a:spcBef>
                <a:spcPts val="0"/>
              </a:spcBef>
              <a:spcAft>
                <a:spcPts val="0"/>
              </a:spcAft>
              <a:defRPr sz="1200"/>
            </a:lvl2pPr>
            <a:lvl3pPr marL="288000" indent="-144000">
              <a:spcBef>
                <a:spcPts val="0"/>
              </a:spcBef>
              <a:spcAft>
                <a:spcPts val="0"/>
              </a:spcAft>
              <a:defRPr sz="1200"/>
            </a:lvl3pPr>
            <a:lvl4pPr marL="432000" indent="-144000">
              <a:spcBef>
                <a:spcPts val="0"/>
              </a:spcBef>
              <a:spcAft>
                <a:spcPts val="0"/>
              </a:spcAft>
              <a:defRPr sz="1200"/>
            </a:lvl4pPr>
            <a:lvl5pPr marL="576000" indent="-144000">
              <a:spcBef>
                <a:spcPts val="0"/>
              </a:spcBef>
              <a:spcAft>
                <a:spcPts val="0"/>
              </a:spcAft>
              <a:buFont typeface="Wingdings 2" panose="05020102010507070707" pitchFamily="18" charset="2"/>
              <a:buChar char=""/>
              <a:defRPr sz="1200" b="0"/>
            </a:lvl5pPr>
          </a:lstStyle>
          <a:p>
            <a:pPr lvl="0"/>
            <a:r>
              <a:rPr lang="cs-CZ" dirty="0"/>
              <a:t>Titulek obrázku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9" name="Zástupný titulek obrázku 2">
            <a:extLst>
              <a:ext uri="{FF2B5EF4-FFF2-40B4-BE49-F238E27FC236}">
                <a16:creationId xmlns:a16="http://schemas.microsoft.com/office/drawing/2014/main" id="{5BC075BE-D6C1-03F2-55AC-F3EF95DD7646}"/>
              </a:ext>
            </a:extLst>
          </p:cNvPr>
          <p:cNvSpPr>
            <a:spLocks noGrp="1"/>
          </p:cNvSpPr>
          <p:nvPr>
            <p:ph type="body" sz="quarter" idx="19" hasCustomPrompt="1"/>
          </p:nvPr>
        </p:nvSpPr>
        <p:spPr>
          <a:xfrm>
            <a:off x="2279651" y="4148932"/>
            <a:ext cx="1746250" cy="1908175"/>
          </a:xfrm>
        </p:spPr>
        <p:txBody>
          <a:bodyPr>
            <a:normAutofit/>
          </a:bodyPr>
          <a:lstStyle>
            <a:lvl1pPr>
              <a:spcBef>
                <a:spcPts val="0"/>
              </a:spcBef>
              <a:spcAft>
                <a:spcPts val="0"/>
              </a:spcAft>
              <a:defRPr sz="1200" b="1"/>
            </a:lvl1pPr>
            <a:lvl2pPr marL="144000" indent="-144000">
              <a:spcBef>
                <a:spcPts val="0"/>
              </a:spcBef>
              <a:spcAft>
                <a:spcPts val="0"/>
              </a:spcAft>
              <a:defRPr sz="1200"/>
            </a:lvl2pPr>
            <a:lvl3pPr marL="288000" indent="-144000">
              <a:spcBef>
                <a:spcPts val="0"/>
              </a:spcBef>
              <a:spcAft>
                <a:spcPts val="0"/>
              </a:spcAft>
              <a:defRPr sz="1200"/>
            </a:lvl3pPr>
            <a:lvl4pPr marL="432000" indent="-144000">
              <a:spcBef>
                <a:spcPts val="0"/>
              </a:spcBef>
              <a:spcAft>
                <a:spcPts val="0"/>
              </a:spcAft>
              <a:defRPr sz="1200"/>
            </a:lvl4pPr>
            <a:lvl5pPr marL="576000" indent="-144000">
              <a:spcBef>
                <a:spcPts val="0"/>
              </a:spcBef>
              <a:spcAft>
                <a:spcPts val="0"/>
              </a:spcAft>
              <a:buFont typeface="Wingdings 2" panose="05020102010507070707" pitchFamily="18" charset="2"/>
              <a:buChar char=""/>
              <a:defRPr sz="1200" b="0"/>
            </a:lvl5pPr>
          </a:lstStyle>
          <a:p>
            <a:pPr lvl="0"/>
            <a:r>
              <a:rPr lang="cs-CZ" dirty="0"/>
              <a:t>Titulek obrázku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8" name="Zástupný titulek obrázku 1">
            <a:extLst>
              <a:ext uri="{FF2B5EF4-FFF2-40B4-BE49-F238E27FC236}">
                <a16:creationId xmlns:a16="http://schemas.microsoft.com/office/drawing/2014/main" id="{A4D51EB7-9DBB-E279-240B-FFA1FA8DACEB}"/>
              </a:ext>
            </a:extLst>
          </p:cNvPr>
          <p:cNvSpPr>
            <a:spLocks noGrp="1"/>
          </p:cNvSpPr>
          <p:nvPr>
            <p:ph type="body" sz="quarter" idx="18" hasCustomPrompt="1"/>
          </p:nvPr>
        </p:nvSpPr>
        <p:spPr>
          <a:xfrm>
            <a:off x="317500" y="4148932"/>
            <a:ext cx="1746250" cy="1908175"/>
          </a:xfrm>
        </p:spPr>
        <p:txBody>
          <a:bodyPr>
            <a:normAutofit/>
          </a:bodyPr>
          <a:lstStyle>
            <a:lvl1pPr>
              <a:spcBef>
                <a:spcPts val="0"/>
              </a:spcBef>
              <a:spcAft>
                <a:spcPts val="0"/>
              </a:spcAft>
              <a:defRPr sz="1200" b="1"/>
            </a:lvl1pPr>
            <a:lvl2pPr marL="144000" indent="-144000">
              <a:spcBef>
                <a:spcPts val="0"/>
              </a:spcBef>
              <a:spcAft>
                <a:spcPts val="0"/>
              </a:spcAft>
              <a:defRPr sz="1200"/>
            </a:lvl2pPr>
            <a:lvl3pPr marL="288000" indent="-144000">
              <a:spcBef>
                <a:spcPts val="0"/>
              </a:spcBef>
              <a:spcAft>
                <a:spcPts val="0"/>
              </a:spcAft>
              <a:defRPr sz="1200"/>
            </a:lvl3pPr>
            <a:lvl4pPr marL="432000" indent="-144000">
              <a:spcBef>
                <a:spcPts val="0"/>
              </a:spcBef>
              <a:spcAft>
                <a:spcPts val="0"/>
              </a:spcAft>
              <a:defRPr sz="1200"/>
            </a:lvl4pPr>
            <a:lvl5pPr marL="576000" indent="-144000">
              <a:spcBef>
                <a:spcPts val="0"/>
              </a:spcBef>
              <a:spcAft>
                <a:spcPts val="0"/>
              </a:spcAft>
              <a:buFont typeface="Wingdings 2" panose="05020102010507070707" pitchFamily="18" charset="2"/>
              <a:buChar char=""/>
              <a:defRPr sz="1200" b="0"/>
            </a:lvl5pPr>
          </a:lstStyle>
          <a:p>
            <a:pPr lvl="0"/>
            <a:r>
              <a:rPr lang="cs-CZ" dirty="0"/>
              <a:t>Titulek obrázku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6" name="Zástupný symbol obrázku 6">
            <a:extLst>
              <a:ext uri="{FF2B5EF4-FFF2-40B4-BE49-F238E27FC236}">
                <a16:creationId xmlns:a16="http://schemas.microsoft.com/office/drawing/2014/main" id="{AD784480-99F4-CD7F-CB0D-B15949B3E2AE}"/>
              </a:ext>
            </a:extLst>
          </p:cNvPr>
          <p:cNvSpPr>
            <a:spLocks noGrp="1"/>
          </p:cNvSpPr>
          <p:nvPr>
            <p:ph type="pic" sz="quarter" idx="17"/>
          </p:nvPr>
        </p:nvSpPr>
        <p:spPr>
          <a:xfrm>
            <a:off x="10128251" y="1935163"/>
            <a:ext cx="1746250" cy="2016125"/>
          </a:xfrm>
          <a:prstGeom prst="roundRect">
            <a:avLst>
              <a:gd name="adj" fmla="val 2081"/>
            </a:avLst>
          </a:prstGeom>
          <a:solidFill>
            <a:schemeClr val="bg1">
              <a:lumMod val="95000"/>
            </a:schemeClr>
          </a:solidFill>
        </p:spPr>
        <p:txBody>
          <a:bodyPr lIns="36000">
            <a:normAutofit/>
          </a:bodyPr>
          <a:lstStyle>
            <a:lvl1pPr>
              <a:defRPr sz="1200"/>
            </a:lvl1pPr>
          </a:lstStyle>
          <a:p>
            <a:r>
              <a:rPr lang="cs-CZ"/>
              <a:t>Kliknutím na ikonu přidáte obrázek.</a:t>
            </a:r>
            <a:endParaRPr lang="cs-CZ" dirty="0"/>
          </a:p>
        </p:txBody>
      </p:sp>
      <p:sp>
        <p:nvSpPr>
          <p:cNvPr id="12" name="Zástupný symbol obrázku 5">
            <a:extLst>
              <a:ext uri="{FF2B5EF4-FFF2-40B4-BE49-F238E27FC236}">
                <a16:creationId xmlns:a16="http://schemas.microsoft.com/office/drawing/2014/main" id="{96565756-11E1-6CB4-D0E0-483183D7467E}"/>
              </a:ext>
            </a:extLst>
          </p:cNvPr>
          <p:cNvSpPr>
            <a:spLocks noGrp="1"/>
          </p:cNvSpPr>
          <p:nvPr>
            <p:ph type="pic" sz="quarter" idx="16"/>
          </p:nvPr>
        </p:nvSpPr>
        <p:spPr>
          <a:xfrm>
            <a:off x="8166101" y="1935163"/>
            <a:ext cx="1746250" cy="2016125"/>
          </a:xfrm>
          <a:prstGeom prst="roundRect">
            <a:avLst>
              <a:gd name="adj" fmla="val 2081"/>
            </a:avLst>
          </a:prstGeom>
          <a:solidFill>
            <a:schemeClr val="bg1">
              <a:lumMod val="95000"/>
            </a:schemeClr>
          </a:solidFill>
        </p:spPr>
        <p:txBody>
          <a:bodyPr lIns="36000">
            <a:normAutofit/>
          </a:bodyPr>
          <a:lstStyle>
            <a:lvl1pPr>
              <a:defRPr sz="1200"/>
            </a:lvl1pPr>
          </a:lstStyle>
          <a:p>
            <a:r>
              <a:rPr lang="cs-CZ"/>
              <a:t>Kliknutím na ikonu přidáte obrázek.</a:t>
            </a:r>
            <a:endParaRPr lang="cs-CZ" dirty="0"/>
          </a:p>
        </p:txBody>
      </p:sp>
      <p:sp>
        <p:nvSpPr>
          <p:cNvPr id="11" name="Zástupný symbol obrázku 4">
            <a:extLst>
              <a:ext uri="{FF2B5EF4-FFF2-40B4-BE49-F238E27FC236}">
                <a16:creationId xmlns:a16="http://schemas.microsoft.com/office/drawing/2014/main" id="{79A6DFA1-689E-E928-5F8E-84E44162CBB0}"/>
              </a:ext>
            </a:extLst>
          </p:cNvPr>
          <p:cNvSpPr>
            <a:spLocks noGrp="1"/>
          </p:cNvSpPr>
          <p:nvPr>
            <p:ph type="pic" sz="quarter" idx="15"/>
          </p:nvPr>
        </p:nvSpPr>
        <p:spPr>
          <a:xfrm>
            <a:off x="6203950" y="1935163"/>
            <a:ext cx="1746250" cy="2016125"/>
          </a:xfrm>
          <a:prstGeom prst="roundRect">
            <a:avLst>
              <a:gd name="adj" fmla="val 2081"/>
            </a:avLst>
          </a:prstGeom>
          <a:solidFill>
            <a:schemeClr val="bg1">
              <a:lumMod val="95000"/>
            </a:schemeClr>
          </a:solidFill>
        </p:spPr>
        <p:txBody>
          <a:bodyPr lIns="36000">
            <a:normAutofit/>
          </a:bodyPr>
          <a:lstStyle>
            <a:lvl1pPr>
              <a:defRPr sz="1200"/>
            </a:lvl1pPr>
          </a:lstStyle>
          <a:p>
            <a:r>
              <a:rPr lang="cs-CZ"/>
              <a:t>Kliknutím na ikonu přidáte obrázek.</a:t>
            </a:r>
            <a:endParaRPr lang="cs-CZ" dirty="0"/>
          </a:p>
        </p:txBody>
      </p:sp>
      <p:sp>
        <p:nvSpPr>
          <p:cNvPr id="10" name="Zástupný symbol obrázku 3">
            <a:extLst>
              <a:ext uri="{FF2B5EF4-FFF2-40B4-BE49-F238E27FC236}">
                <a16:creationId xmlns:a16="http://schemas.microsoft.com/office/drawing/2014/main" id="{E96BED67-BE56-FC93-78B4-2616DA2731BE}"/>
              </a:ext>
            </a:extLst>
          </p:cNvPr>
          <p:cNvSpPr>
            <a:spLocks noGrp="1"/>
          </p:cNvSpPr>
          <p:nvPr>
            <p:ph type="pic" sz="quarter" idx="14"/>
          </p:nvPr>
        </p:nvSpPr>
        <p:spPr>
          <a:xfrm>
            <a:off x="4241801" y="1935163"/>
            <a:ext cx="1746250" cy="2016125"/>
          </a:xfrm>
          <a:prstGeom prst="roundRect">
            <a:avLst>
              <a:gd name="adj" fmla="val 2081"/>
            </a:avLst>
          </a:prstGeom>
          <a:solidFill>
            <a:schemeClr val="bg1">
              <a:lumMod val="95000"/>
            </a:schemeClr>
          </a:solidFill>
        </p:spPr>
        <p:txBody>
          <a:bodyPr lIns="36000">
            <a:normAutofit/>
          </a:bodyPr>
          <a:lstStyle>
            <a:lvl1pPr>
              <a:defRPr sz="1200"/>
            </a:lvl1pPr>
          </a:lstStyle>
          <a:p>
            <a:r>
              <a:rPr lang="cs-CZ"/>
              <a:t>Kliknutím na ikonu přidáte obrázek.</a:t>
            </a:r>
            <a:endParaRPr lang="cs-CZ" dirty="0"/>
          </a:p>
        </p:txBody>
      </p:sp>
      <p:sp>
        <p:nvSpPr>
          <p:cNvPr id="8" name="Zástupný symbol obrázku 2">
            <a:extLst>
              <a:ext uri="{FF2B5EF4-FFF2-40B4-BE49-F238E27FC236}">
                <a16:creationId xmlns:a16="http://schemas.microsoft.com/office/drawing/2014/main" id="{6D6303E8-52D9-CB09-EB5D-001FCA24DFB8}"/>
              </a:ext>
            </a:extLst>
          </p:cNvPr>
          <p:cNvSpPr>
            <a:spLocks noGrp="1"/>
          </p:cNvSpPr>
          <p:nvPr>
            <p:ph type="pic" sz="quarter" idx="13"/>
          </p:nvPr>
        </p:nvSpPr>
        <p:spPr>
          <a:xfrm>
            <a:off x="2279651" y="1935163"/>
            <a:ext cx="1746250" cy="2016125"/>
          </a:xfrm>
          <a:prstGeom prst="roundRect">
            <a:avLst>
              <a:gd name="adj" fmla="val 2081"/>
            </a:avLst>
          </a:prstGeom>
          <a:solidFill>
            <a:schemeClr val="bg1">
              <a:lumMod val="95000"/>
            </a:schemeClr>
          </a:solidFill>
        </p:spPr>
        <p:txBody>
          <a:bodyPr lIns="36000">
            <a:normAutofit/>
          </a:bodyPr>
          <a:lstStyle>
            <a:lvl1pPr>
              <a:defRPr sz="1200"/>
            </a:lvl1pPr>
          </a:lstStyle>
          <a:p>
            <a:r>
              <a:rPr lang="cs-CZ"/>
              <a:t>Kliknutím na ikonu přidáte obrázek.</a:t>
            </a:r>
            <a:endParaRPr lang="cs-CZ" dirty="0"/>
          </a:p>
        </p:txBody>
      </p:sp>
      <p:sp>
        <p:nvSpPr>
          <p:cNvPr id="7" name="Zástupný symbol obrázku 1">
            <a:extLst>
              <a:ext uri="{FF2B5EF4-FFF2-40B4-BE49-F238E27FC236}">
                <a16:creationId xmlns:a16="http://schemas.microsoft.com/office/drawing/2014/main" id="{05AA2F1B-C6F5-A288-0B83-1EE4C1672850}"/>
              </a:ext>
            </a:extLst>
          </p:cNvPr>
          <p:cNvSpPr>
            <a:spLocks noGrp="1"/>
          </p:cNvSpPr>
          <p:nvPr>
            <p:ph type="pic" sz="quarter" idx="11"/>
          </p:nvPr>
        </p:nvSpPr>
        <p:spPr>
          <a:xfrm>
            <a:off x="317501" y="1935163"/>
            <a:ext cx="1746250" cy="2016125"/>
          </a:xfrm>
          <a:prstGeom prst="roundRect">
            <a:avLst>
              <a:gd name="adj" fmla="val 2081"/>
            </a:avLst>
          </a:prstGeom>
          <a:solidFill>
            <a:schemeClr val="bg1">
              <a:lumMod val="95000"/>
            </a:schemeClr>
          </a:solidFill>
        </p:spPr>
        <p:txBody>
          <a:bodyPr lIns="36000">
            <a:normAutofit/>
          </a:bodyPr>
          <a:lstStyle>
            <a:lvl1pPr>
              <a:defRPr sz="1200"/>
            </a:lvl1pPr>
          </a:lstStyle>
          <a:p>
            <a:r>
              <a:rPr lang="cs-CZ"/>
              <a:t>Kliknutím na ikonu přidáte obrázek.</a:t>
            </a:r>
            <a:endParaRPr lang="cs-CZ" dirty="0"/>
          </a:p>
        </p:txBody>
      </p:sp>
    </p:spTree>
    <p:extLst>
      <p:ext uri="{BB962C8B-B14F-4D97-AF65-F5344CB8AC3E}">
        <p14:creationId xmlns:p14="http://schemas.microsoft.com/office/powerpoint/2010/main" val="1827619533"/>
      </p:ext>
    </p:extLst>
  </p:cSld>
  <p:clrMapOvr>
    <a:masterClrMapping/>
  </p:clrMapOvr>
  <p:extLst>
    <p:ext uri="{DCECCB84-F9BA-43D5-87BE-67443E8EF086}">
      <p15:sldGuideLst xmlns:p15="http://schemas.microsoft.com/office/powerpoint/2012/main">
        <p15:guide id="1" orient="horz" pos="4978">
          <p15:clr>
            <a:srgbClr val="FBAE40"/>
          </p15:clr>
        </p15:guide>
        <p15:guide id="2" orient="horz" pos="7631">
          <p15:clr>
            <a:srgbClr val="FBAE40"/>
          </p15:clr>
        </p15:guide>
        <p15:guide id="3" pos="400">
          <p15:clr>
            <a:srgbClr val="FBAE40"/>
          </p15:clr>
        </p15:guide>
        <p15:guide id="4" pos="14960">
          <p15:clr>
            <a:srgbClr val="FBAE40"/>
          </p15:clr>
        </p15:guide>
        <p15:guide id="5" orient="horz" pos="1666">
          <p15:clr>
            <a:srgbClr val="FBAE40"/>
          </p15:clr>
        </p15:guide>
        <p15:guide id="6" pos="12760">
          <p15:clr>
            <a:srgbClr val="FBAE40"/>
          </p15:clr>
        </p15:guide>
        <p15:guide id="7" pos="7680">
          <p15:clr>
            <a:srgbClr val="FBAE40"/>
          </p15:clr>
        </p15:guide>
        <p15:guide id="8" pos="2600">
          <p15:clr>
            <a:srgbClr val="FBAE40"/>
          </p15:clr>
        </p15:guide>
        <p15:guide id="9" orient="horz" pos="2438">
          <p15:clr>
            <a:srgbClr val="FBAE40"/>
          </p15:clr>
        </p15:guide>
        <p15:guide id="11" pos="2872">
          <p15:clr>
            <a:srgbClr val="FBAE40"/>
          </p15:clr>
        </p15:guide>
        <p15:guide id="12" pos="5072">
          <p15:clr>
            <a:srgbClr val="FBAE40"/>
          </p15:clr>
        </p15:guide>
        <p15:guide id="13" pos="5344">
          <p15:clr>
            <a:srgbClr val="FBAE40"/>
          </p15:clr>
        </p15:guide>
        <p15:guide id="14" pos="7544">
          <p15:clr>
            <a:srgbClr val="FBAE40"/>
          </p15:clr>
        </p15:guide>
        <p15:guide id="15" pos="7816">
          <p15:clr>
            <a:srgbClr val="FBAE40"/>
          </p15:clr>
        </p15:guide>
        <p15:guide id="16" pos="10016">
          <p15:clr>
            <a:srgbClr val="FBAE40"/>
          </p15:clr>
        </p15:guide>
        <p15:guide id="17" pos="10288">
          <p15:clr>
            <a:srgbClr val="FBAE40"/>
          </p15:clr>
        </p15:guide>
        <p15:guide id="18" pos="12488">
          <p15:clr>
            <a:srgbClr val="FBAE40"/>
          </p15:clr>
        </p15:guide>
        <p15:guide id="19" orient="horz" pos="52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9" name="Zástupný symbol pro číslo snímku">
            <a:extLst>
              <a:ext uri="{FF2B5EF4-FFF2-40B4-BE49-F238E27FC236}">
                <a16:creationId xmlns:a16="http://schemas.microsoft.com/office/drawing/2014/main" id="{D4193338-57BA-7AFC-9DA2-0534CDE885A9}"/>
              </a:ext>
            </a:extLst>
          </p:cNvPr>
          <p:cNvSpPr>
            <a:spLocks noGrp="1"/>
          </p:cNvSpPr>
          <p:nvPr>
            <p:ph type="sldNum" sz="quarter" idx="12"/>
          </p:nvPr>
        </p:nvSpPr>
        <p:spPr/>
        <p:txBody>
          <a:bodyPr/>
          <a:lstStyle/>
          <a:p>
            <a:fld id="{A1F02BBF-F98A-4997-9373-57ED7EDBB5B8}" type="slidenum">
              <a:rPr lang="cs-CZ" smtClean="0"/>
              <a:pPr/>
              <a:t>‹#›</a:t>
            </a:fld>
            <a:endParaRPr lang="cs-CZ" dirty="0"/>
          </a:p>
        </p:txBody>
      </p:sp>
      <p:sp>
        <p:nvSpPr>
          <p:cNvPr id="8" name="Zástupný symbol pro zápatí">
            <a:extLst>
              <a:ext uri="{FF2B5EF4-FFF2-40B4-BE49-F238E27FC236}">
                <a16:creationId xmlns:a16="http://schemas.microsoft.com/office/drawing/2014/main" id="{7640D715-F30C-54A1-6C8F-2EF4A9F3FD21}"/>
              </a:ext>
            </a:extLst>
          </p:cNvPr>
          <p:cNvSpPr>
            <a:spLocks noGrp="1"/>
          </p:cNvSpPr>
          <p:nvPr>
            <p:ph type="ftr" sz="quarter" idx="11"/>
          </p:nvPr>
        </p:nvSpPr>
        <p:spPr/>
        <p:txBody>
          <a:bodyPr/>
          <a:lstStyle/>
          <a:p>
            <a:endParaRPr lang="cs-CZ" dirty="0"/>
          </a:p>
        </p:txBody>
      </p:sp>
      <p:sp>
        <p:nvSpPr>
          <p:cNvPr id="7" name="Zástupný symbol pro datum">
            <a:extLst>
              <a:ext uri="{FF2B5EF4-FFF2-40B4-BE49-F238E27FC236}">
                <a16:creationId xmlns:a16="http://schemas.microsoft.com/office/drawing/2014/main" id="{02A27F27-DBD1-F38E-C115-5EC4529A26AF}"/>
              </a:ext>
            </a:extLst>
          </p:cNvPr>
          <p:cNvSpPr>
            <a:spLocks noGrp="1"/>
          </p:cNvSpPr>
          <p:nvPr>
            <p:ph type="dt" sz="half" idx="10"/>
          </p:nvPr>
        </p:nvSpPr>
        <p:spPr/>
        <p:txBody>
          <a:bodyPr/>
          <a:lstStyle/>
          <a:p>
            <a:fld id="{7A83BC57-71B0-4DBD-927B-F81D8E9ADFD6}" type="datetime1">
              <a:rPr lang="cs-CZ" smtClean="0"/>
              <a:t>08.10.2024</a:t>
            </a:fld>
            <a:endParaRPr lang="cs-CZ" dirty="0"/>
          </a:p>
        </p:txBody>
      </p:sp>
      <p:sp>
        <p:nvSpPr>
          <p:cNvPr id="6" name="Nadpis">
            <a:extLst>
              <a:ext uri="{FF2B5EF4-FFF2-40B4-BE49-F238E27FC236}">
                <a16:creationId xmlns:a16="http://schemas.microsoft.com/office/drawing/2014/main" id="{DB1B4F69-C388-F233-D9D6-9BE0E1C1C4F1}"/>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2407810746"/>
      </p:ext>
    </p:extLst>
  </p:cSld>
  <p:clrMapOvr>
    <a:masterClrMapping/>
  </p:clrMapOvr>
  <p:extLst>
    <p:ext uri="{DCECCB84-F9BA-43D5-87BE-67443E8EF086}">
      <p15:sldGuideLst xmlns:p15="http://schemas.microsoft.com/office/powerpoint/2012/main">
        <p15:guide id="1" orient="horz" pos="1666">
          <p15:clr>
            <a:srgbClr val="FBAE40"/>
          </p15:clr>
        </p15:guide>
        <p15:guide id="2" pos="7544">
          <p15:clr>
            <a:srgbClr val="FBAE40"/>
          </p15:clr>
        </p15:guide>
        <p15:guide id="3" pos="7816">
          <p15:clr>
            <a:srgbClr val="FBAE40"/>
          </p15:clr>
        </p15:guide>
        <p15:guide id="4" pos="10288">
          <p15:clr>
            <a:srgbClr val="FBAE40"/>
          </p15:clr>
        </p15:guide>
        <p15:guide id="5" pos="400">
          <p15:clr>
            <a:srgbClr val="FBAE40"/>
          </p15:clr>
        </p15:guide>
        <p15:guide id="6" pos="14960">
          <p15:clr>
            <a:srgbClr val="FBAE40"/>
          </p15:clr>
        </p15:guide>
        <p15:guide id="7" orient="horz" pos="2347">
          <p15:clr>
            <a:srgbClr val="FBAE40"/>
          </p15:clr>
        </p15:guide>
        <p15:guide id="8" orient="horz" pos="4456">
          <p15:clr>
            <a:srgbClr val="FBAE40"/>
          </p15:clr>
        </p15:guide>
        <p15:guide id="9" orient="horz" pos="4184">
          <p15:clr>
            <a:srgbClr val="FBAE40"/>
          </p15:clr>
        </p15:guide>
        <p15:guide id="10" orient="horz" pos="7631">
          <p15:clr>
            <a:srgbClr val="FBAE40"/>
          </p15:clr>
        </p15:guide>
        <p15:guide id="11" pos="2600">
          <p15:clr>
            <a:srgbClr val="FBAE40"/>
          </p15:clr>
        </p15:guide>
        <p15:guide id="12" pos="2872">
          <p15:clr>
            <a:srgbClr val="FBAE40"/>
          </p15:clr>
        </p15:guide>
        <p15:guide id="13" pos="5072">
          <p15:clr>
            <a:srgbClr val="FBAE40"/>
          </p15:clr>
        </p15:guide>
        <p15:guide id="14" pos="10016">
          <p15:clr>
            <a:srgbClr val="FBAE40"/>
          </p15:clr>
        </p15:guide>
        <p15:guide id="15" pos="7680">
          <p15:clr>
            <a:srgbClr val="FBAE40"/>
          </p15:clr>
        </p15:guide>
        <p15:guide id="16" orient="horz" pos="4320">
          <p15:clr>
            <a:srgbClr val="FBAE40"/>
          </p15:clr>
        </p15:guide>
        <p15:guide id="17" orient="horz" pos="2438">
          <p15:clr>
            <a:srgbClr val="FBAE40"/>
          </p15:clr>
        </p15:guide>
        <p15:guide id="18" pos="5344">
          <p15:clr>
            <a:srgbClr val="FBAE40"/>
          </p15:clr>
        </p15:guide>
        <p15:guide id="19" pos="12760">
          <p15:clr>
            <a:srgbClr val="FBAE40"/>
          </p15:clr>
        </p15:guide>
        <p15:guide id="20" pos="124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Jenom nadpis 2">
    <p:spTree>
      <p:nvGrpSpPr>
        <p:cNvPr id="1" name=""/>
        <p:cNvGrpSpPr/>
        <p:nvPr/>
      </p:nvGrpSpPr>
      <p:grpSpPr>
        <a:xfrm>
          <a:off x="0" y="0"/>
          <a:ext cx="0" cy="0"/>
          <a:chOff x="0" y="0"/>
          <a:chExt cx="0" cy="0"/>
        </a:xfrm>
      </p:grpSpPr>
      <p:sp>
        <p:nvSpPr>
          <p:cNvPr id="2" name="Obdélník pozadí">
            <a:extLst>
              <a:ext uri="{FF2B5EF4-FFF2-40B4-BE49-F238E27FC236}">
                <a16:creationId xmlns:a16="http://schemas.microsoft.com/office/drawing/2014/main" id="{270D07E7-895E-0A05-D92E-A5F374DDD59C}"/>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3" name="Logo JRD rgb JRD zelená.svg">
            <a:extLst>
              <a:ext uri="{FF2B5EF4-FFF2-40B4-BE49-F238E27FC236}">
                <a16:creationId xmlns:a16="http://schemas.microsoft.com/office/drawing/2014/main" id="{EA3A1FA8-50C5-8CA9-4B54-A6585E2CAF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9" name="Zástupný symbol pro číslo snímku">
            <a:extLst>
              <a:ext uri="{FF2B5EF4-FFF2-40B4-BE49-F238E27FC236}">
                <a16:creationId xmlns:a16="http://schemas.microsoft.com/office/drawing/2014/main" id="{D4193338-57BA-7AFC-9DA2-0534CDE885A9}"/>
              </a:ext>
            </a:extLst>
          </p:cNvPr>
          <p:cNvSpPr>
            <a:spLocks noGrp="1"/>
          </p:cNvSpPr>
          <p:nvPr>
            <p:ph type="sldNum" sz="quarter" idx="12"/>
          </p:nvPr>
        </p:nvSpPr>
        <p:spPr/>
        <p:txBody>
          <a:bodyPr/>
          <a:lstStyle/>
          <a:p>
            <a:fld id="{A1F02BBF-F98A-4997-9373-57ED7EDBB5B8}" type="slidenum">
              <a:rPr lang="cs-CZ" smtClean="0"/>
              <a:pPr/>
              <a:t>‹#›</a:t>
            </a:fld>
            <a:endParaRPr lang="cs-CZ" dirty="0"/>
          </a:p>
        </p:txBody>
      </p:sp>
      <p:sp>
        <p:nvSpPr>
          <p:cNvPr id="8" name="Zástupný symbol pro zápatí">
            <a:extLst>
              <a:ext uri="{FF2B5EF4-FFF2-40B4-BE49-F238E27FC236}">
                <a16:creationId xmlns:a16="http://schemas.microsoft.com/office/drawing/2014/main" id="{7640D715-F30C-54A1-6C8F-2EF4A9F3FD21}"/>
              </a:ext>
            </a:extLst>
          </p:cNvPr>
          <p:cNvSpPr>
            <a:spLocks noGrp="1"/>
          </p:cNvSpPr>
          <p:nvPr>
            <p:ph type="ftr" sz="quarter" idx="11"/>
          </p:nvPr>
        </p:nvSpPr>
        <p:spPr/>
        <p:txBody>
          <a:bodyPr/>
          <a:lstStyle/>
          <a:p>
            <a:endParaRPr lang="cs-CZ" dirty="0"/>
          </a:p>
        </p:txBody>
      </p:sp>
      <p:sp>
        <p:nvSpPr>
          <p:cNvPr id="7" name="Zástupný symbol pro datum">
            <a:extLst>
              <a:ext uri="{FF2B5EF4-FFF2-40B4-BE49-F238E27FC236}">
                <a16:creationId xmlns:a16="http://schemas.microsoft.com/office/drawing/2014/main" id="{02A27F27-DBD1-F38E-C115-5EC4529A26AF}"/>
              </a:ext>
            </a:extLst>
          </p:cNvPr>
          <p:cNvSpPr>
            <a:spLocks noGrp="1"/>
          </p:cNvSpPr>
          <p:nvPr>
            <p:ph type="dt" sz="half" idx="10"/>
          </p:nvPr>
        </p:nvSpPr>
        <p:spPr/>
        <p:txBody>
          <a:bodyPr/>
          <a:lstStyle/>
          <a:p>
            <a:fld id="{B83275A7-FDE2-45E0-838C-9C0B871D1F81}" type="datetime1">
              <a:rPr lang="cs-CZ" smtClean="0"/>
              <a:t>08.10.2024</a:t>
            </a:fld>
            <a:endParaRPr lang="cs-CZ" dirty="0"/>
          </a:p>
        </p:txBody>
      </p:sp>
      <p:sp>
        <p:nvSpPr>
          <p:cNvPr id="6" name="Nadpis">
            <a:extLst>
              <a:ext uri="{FF2B5EF4-FFF2-40B4-BE49-F238E27FC236}">
                <a16:creationId xmlns:a16="http://schemas.microsoft.com/office/drawing/2014/main" id="{DB1B4F69-C388-F233-D9D6-9BE0E1C1C4F1}"/>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803603013"/>
      </p:ext>
    </p:extLst>
  </p:cSld>
  <p:clrMapOvr>
    <a:masterClrMapping/>
  </p:clrMapOvr>
  <p:extLst>
    <p:ext uri="{DCECCB84-F9BA-43D5-87BE-67443E8EF086}">
      <p15:sldGuideLst xmlns:p15="http://schemas.microsoft.com/office/powerpoint/2012/main">
        <p15:guide id="1" orient="horz" pos="1666">
          <p15:clr>
            <a:srgbClr val="FBAE40"/>
          </p15:clr>
        </p15:guide>
        <p15:guide id="2" pos="7544">
          <p15:clr>
            <a:srgbClr val="FBAE40"/>
          </p15:clr>
        </p15:guide>
        <p15:guide id="3" pos="7816">
          <p15:clr>
            <a:srgbClr val="FBAE40"/>
          </p15:clr>
        </p15:guide>
        <p15:guide id="4" pos="10288">
          <p15:clr>
            <a:srgbClr val="FBAE40"/>
          </p15:clr>
        </p15:guide>
        <p15:guide id="5" pos="400">
          <p15:clr>
            <a:srgbClr val="FBAE40"/>
          </p15:clr>
        </p15:guide>
        <p15:guide id="6" pos="14960">
          <p15:clr>
            <a:srgbClr val="FBAE40"/>
          </p15:clr>
        </p15:guide>
        <p15:guide id="7" orient="horz" pos="2347">
          <p15:clr>
            <a:srgbClr val="FBAE40"/>
          </p15:clr>
        </p15:guide>
        <p15:guide id="8" orient="horz" pos="4456">
          <p15:clr>
            <a:srgbClr val="FBAE40"/>
          </p15:clr>
        </p15:guide>
        <p15:guide id="9" orient="horz" pos="4184">
          <p15:clr>
            <a:srgbClr val="FBAE40"/>
          </p15:clr>
        </p15:guide>
        <p15:guide id="10" orient="horz" pos="7631">
          <p15:clr>
            <a:srgbClr val="FBAE40"/>
          </p15:clr>
        </p15:guide>
        <p15:guide id="11" pos="2600">
          <p15:clr>
            <a:srgbClr val="FBAE40"/>
          </p15:clr>
        </p15:guide>
        <p15:guide id="12" pos="2872">
          <p15:clr>
            <a:srgbClr val="FBAE40"/>
          </p15:clr>
        </p15:guide>
        <p15:guide id="13" pos="5072">
          <p15:clr>
            <a:srgbClr val="FBAE40"/>
          </p15:clr>
        </p15:guide>
        <p15:guide id="14" pos="10016">
          <p15:clr>
            <a:srgbClr val="FBAE40"/>
          </p15:clr>
        </p15:guide>
        <p15:guide id="15" pos="7680">
          <p15:clr>
            <a:srgbClr val="FBAE40"/>
          </p15:clr>
        </p15:guide>
        <p15:guide id="16" orient="horz" pos="4320">
          <p15:clr>
            <a:srgbClr val="FBAE40"/>
          </p15:clr>
        </p15:guide>
        <p15:guide id="17" orient="horz" pos="2438">
          <p15:clr>
            <a:srgbClr val="FBAE40"/>
          </p15:clr>
        </p15:guide>
        <p15:guide id="18" pos="5344">
          <p15:clr>
            <a:srgbClr val="FBAE40"/>
          </p15:clr>
        </p15:guide>
        <p15:guide id="19" pos="12488">
          <p15:clr>
            <a:srgbClr val="FBAE40"/>
          </p15:clr>
        </p15:guide>
        <p15:guide id="20" pos="127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enom nadpis 3">
    <p:spTree>
      <p:nvGrpSpPr>
        <p:cNvPr id="1" name=""/>
        <p:cNvGrpSpPr/>
        <p:nvPr/>
      </p:nvGrpSpPr>
      <p:grpSpPr>
        <a:xfrm>
          <a:off x="0" y="0"/>
          <a:ext cx="0" cy="0"/>
          <a:chOff x="0" y="0"/>
          <a:chExt cx="0" cy="0"/>
        </a:xfrm>
      </p:grpSpPr>
      <p:sp>
        <p:nvSpPr>
          <p:cNvPr id="2" name="Obdélník pozadí">
            <a:extLst>
              <a:ext uri="{FF2B5EF4-FFF2-40B4-BE49-F238E27FC236}">
                <a16:creationId xmlns:a16="http://schemas.microsoft.com/office/drawing/2014/main" id="{270D07E7-895E-0A05-D92E-A5F374DDD59C}"/>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4" name="Logo JRD rgb JRD žlutá 241-232-193 F1E8C1.svg">
            <a:extLst>
              <a:ext uri="{FF2B5EF4-FFF2-40B4-BE49-F238E27FC236}">
                <a16:creationId xmlns:a16="http://schemas.microsoft.com/office/drawing/2014/main" id="{02D0C9F4-75E0-F4EC-0380-32087BD02C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7500" y="317593"/>
            <a:ext cx="1492200" cy="406386"/>
          </a:xfrm>
          <a:prstGeom prst="rect">
            <a:avLst/>
          </a:prstGeom>
        </p:spPr>
      </p:pic>
      <p:sp>
        <p:nvSpPr>
          <p:cNvPr id="9" name="Zástupný symbol pro číslo snímku">
            <a:extLst>
              <a:ext uri="{FF2B5EF4-FFF2-40B4-BE49-F238E27FC236}">
                <a16:creationId xmlns:a16="http://schemas.microsoft.com/office/drawing/2014/main" id="{D4193338-57BA-7AFC-9DA2-0534CDE885A9}"/>
              </a:ext>
            </a:extLst>
          </p:cNvPr>
          <p:cNvSpPr>
            <a:spLocks noGrp="1"/>
          </p:cNvSpPr>
          <p:nvPr>
            <p:ph type="sldNum" sz="quarter" idx="12"/>
          </p:nvPr>
        </p:nvSpPr>
        <p:spPr/>
        <p:txBody>
          <a:bodyPr/>
          <a:lstStyle>
            <a:lvl1pPr>
              <a:defRPr>
                <a:solidFill>
                  <a:schemeClr val="bg2"/>
                </a:solidFill>
              </a:defRPr>
            </a:lvl1pPr>
          </a:lstStyle>
          <a:p>
            <a:fld id="{A1F02BBF-F98A-4997-9373-57ED7EDBB5B8}" type="slidenum">
              <a:rPr lang="cs-CZ" smtClean="0"/>
              <a:pPr/>
              <a:t>‹#›</a:t>
            </a:fld>
            <a:endParaRPr lang="cs-CZ" dirty="0"/>
          </a:p>
        </p:txBody>
      </p:sp>
      <p:sp>
        <p:nvSpPr>
          <p:cNvPr id="8" name="Zástupný symbol pro zápatí">
            <a:extLst>
              <a:ext uri="{FF2B5EF4-FFF2-40B4-BE49-F238E27FC236}">
                <a16:creationId xmlns:a16="http://schemas.microsoft.com/office/drawing/2014/main" id="{7640D715-F30C-54A1-6C8F-2EF4A9F3FD21}"/>
              </a:ext>
            </a:extLst>
          </p:cNvPr>
          <p:cNvSpPr>
            <a:spLocks noGrp="1"/>
          </p:cNvSpPr>
          <p:nvPr>
            <p:ph type="ftr" sz="quarter" idx="11"/>
          </p:nvPr>
        </p:nvSpPr>
        <p:spPr/>
        <p:txBody>
          <a:bodyPr/>
          <a:lstStyle>
            <a:lvl1pPr>
              <a:defRPr>
                <a:solidFill>
                  <a:schemeClr val="bg2"/>
                </a:solidFill>
              </a:defRPr>
            </a:lvl1pPr>
          </a:lstStyle>
          <a:p>
            <a:endParaRPr lang="cs-CZ" dirty="0"/>
          </a:p>
        </p:txBody>
      </p:sp>
      <p:sp>
        <p:nvSpPr>
          <p:cNvPr id="7" name="Zástupný symbol pro datum">
            <a:extLst>
              <a:ext uri="{FF2B5EF4-FFF2-40B4-BE49-F238E27FC236}">
                <a16:creationId xmlns:a16="http://schemas.microsoft.com/office/drawing/2014/main" id="{02A27F27-DBD1-F38E-C115-5EC4529A26AF}"/>
              </a:ext>
            </a:extLst>
          </p:cNvPr>
          <p:cNvSpPr>
            <a:spLocks noGrp="1"/>
          </p:cNvSpPr>
          <p:nvPr>
            <p:ph type="dt" sz="half" idx="10"/>
          </p:nvPr>
        </p:nvSpPr>
        <p:spPr/>
        <p:txBody>
          <a:bodyPr/>
          <a:lstStyle>
            <a:lvl1pPr>
              <a:defRPr>
                <a:solidFill>
                  <a:schemeClr val="bg2"/>
                </a:solidFill>
              </a:defRPr>
            </a:lvl1pPr>
          </a:lstStyle>
          <a:p>
            <a:fld id="{00E99BD0-BC30-4CC6-8E7F-112E909EDE2E}" type="datetime1">
              <a:rPr lang="cs-CZ" smtClean="0"/>
              <a:t>08.10.2024</a:t>
            </a:fld>
            <a:endParaRPr lang="cs-CZ" dirty="0"/>
          </a:p>
        </p:txBody>
      </p:sp>
      <p:sp>
        <p:nvSpPr>
          <p:cNvPr id="6" name="Nadpis">
            <a:extLst>
              <a:ext uri="{FF2B5EF4-FFF2-40B4-BE49-F238E27FC236}">
                <a16:creationId xmlns:a16="http://schemas.microsoft.com/office/drawing/2014/main" id="{DB1B4F69-C388-F233-D9D6-9BE0E1C1C4F1}"/>
              </a:ext>
            </a:extLst>
          </p:cNvPr>
          <p:cNvSpPr>
            <a:spLocks noGrp="1"/>
          </p:cNvSpPr>
          <p:nvPr>
            <p:ph type="title"/>
          </p:nvPr>
        </p:nvSpPr>
        <p:spPr/>
        <p:txBody>
          <a:bodyPr/>
          <a:lstStyle>
            <a:lvl1pPr>
              <a:defRPr>
                <a:solidFill>
                  <a:schemeClr val="bg2"/>
                </a:solidFill>
              </a:defRPr>
            </a:lvl1pPr>
          </a:lstStyle>
          <a:p>
            <a:r>
              <a:rPr lang="cs-CZ"/>
              <a:t>Kliknutím lze upravit styl.</a:t>
            </a:r>
            <a:endParaRPr lang="cs-CZ" dirty="0"/>
          </a:p>
        </p:txBody>
      </p:sp>
    </p:spTree>
    <p:extLst>
      <p:ext uri="{BB962C8B-B14F-4D97-AF65-F5344CB8AC3E}">
        <p14:creationId xmlns:p14="http://schemas.microsoft.com/office/powerpoint/2010/main" val="3078520415"/>
      </p:ext>
    </p:extLst>
  </p:cSld>
  <p:clrMapOvr>
    <a:masterClrMapping/>
  </p:clrMapOvr>
  <p:extLst>
    <p:ext uri="{DCECCB84-F9BA-43D5-87BE-67443E8EF086}">
      <p15:sldGuideLst xmlns:p15="http://schemas.microsoft.com/office/powerpoint/2012/main">
        <p15:guide id="1" orient="horz" pos="1666">
          <p15:clr>
            <a:srgbClr val="FBAE40"/>
          </p15:clr>
        </p15:guide>
        <p15:guide id="2" pos="7544">
          <p15:clr>
            <a:srgbClr val="FBAE40"/>
          </p15:clr>
        </p15:guide>
        <p15:guide id="3" pos="7816">
          <p15:clr>
            <a:srgbClr val="FBAE40"/>
          </p15:clr>
        </p15:guide>
        <p15:guide id="4" pos="10288">
          <p15:clr>
            <a:srgbClr val="FBAE40"/>
          </p15:clr>
        </p15:guide>
        <p15:guide id="5" pos="400">
          <p15:clr>
            <a:srgbClr val="FBAE40"/>
          </p15:clr>
        </p15:guide>
        <p15:guide id="6" pos="14960">
          <p15:clr>
            <a:srgbClr val="FBAE40"/>
          </p15:clr>
        </p15:guide>
        <p15:guide id="7" orient="horz" pos="2347">
          <p15:clr>
            <a:srgbClr val="FBAE40"/>
          </p15:clr>
        </p15:guide>
        <p15:guide id="8" orient="horz" pos="4456">
          <p15:clr>
            <a:srgbClr val="FBAE40"/>
          </p15:clr>
        </p15:guide>
        <p15:guide id="9" orient="horz" pos="4184">
          <p15:clr>
            <a:srgbClr val="FBAE40"/>
          </p15:clr>
        </p15:guide>
        <p15:guide id="10" orient="horz" pos="7631">
          <p15:clr>
            <a:srgbClr val="FBAE40"/>
          </p15:clr>
        </p15:guide>
        <p15:guide id="11" pos="2600">
          <p15:clr>
            <a:srgbClr val="FBAE40"/>
          </p15:clr>
        </p15:guide>
        <p15:guide id="12" pos="2872">
          <p15:clr>
            <a:srgbClr val="FBAE40"/>
          </p15:clr>
        </p15:guide>
        <p15:guide id="13" pos="5072">
          <p15:clr>
            <a:srgbClr val="FBAE40"/>
          </p15:clr>
        </p15:guide>
        <p15:guide id="14" pos="10016">
          <p15:clr>
            <a:srgbClr val="FBAE40"/>
          </p15:clr>
        </p15:guide>
        <p15:guide id="15" pos="7680">
          <p15:clr>
            <a:srgbClr val="FBAE40"/>
          </p15:clr>
        </p15:guide>
        <p15:guide id="16" orient="horz" pos="4320">
          <p15:clr>
            <a:srgbClr val="FBAE40"/>
          </p15:clr>
        </p15:guide>
        <p15:guide id="17" orient="horz" pos="2438">
          <p15:clr>
            <a:srgbClr val="FBAE40"/>
          </p15:clr>
        </p15:guide>
        <p15:guide id="18" pos="5344">
          <p15:clr>
            <a:srgbClr val="FBAE40"/>
          </p15:clr>
        </p15:guide>
        <p15:guide id="19" pos="12488">
          <p15:clr>
            <a:srgbClr val="FBAE40"/>
          </p15:clr>
        </p15:guide>
        <p15:guide id="20" pos="127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Zástupný symbol pro číslo snímku">
            <a:extLst>
              <a:ext uri="{FF2B5EF4-FFF2-40B4-BE49-F238E27FC236}">
                <a16:creationId xmlns:a16="http://schemas.microsoft.com/office/drawing/2014/main" id="{43DACFD9-714E-92D4-4F2D-E69D31744AAB}"/>
              </a:ext>
            </a:extLst>
          </p:cNvPr>
          <p:cNvSpPr>
            <a:spLocks noGrp="1"/>
          </p:cNvSpPr>
          <p:nvPr>
            <p:ph type="sldNum" sz="quarter" idx="12"/>
          </p:nvPr>
        </p:nvSpPr>
        <p:spPr/>
        <p:txBody>
          <a:bodyPr/>
          <a:lstStyle/>
          <a:p>
            <a:fld id="{A1F02BBF-F98A-4997-9373-57ED7EDBB5B8}" type="slidenum">
              <a:rPr lang="cs-CZ" smtClean="0"/>
              <a:pPr/>
              <a:t>‹#›</a:t>
            </a:fld>
            <a:endParaRPr lang="cs-CZ" dirty="0"/>
          </a:p>
        </p:txBody>
      </p:sp>
      <p:sp>
        <p:nvSpPr>
          <p:cNvPr id="6" name="Zástupný symbol pro zápatí">
            <a:extLst>
              <a:ext uri="{FF2B5EF4-FFF2-40B4-BE49-F238E27FC236}">
                <a16:creationId xmlns:a16="http://schemas.microsoft.com/office/drawing/2014/main" id="{C97A4A7F-4F60-2637-A25E-7FA82A1D25D4}"/>
              </a:ext>
            </a:extLst>
          </p:cNvPr>
          <p:cNvSpPr>
            <a:spLocks noGrp="1"/>
          </p:cNvSpPr>
          <p:nvPr>
            <p:ph type="ftr" sz="quarter" idx="11"/>
          </p:nvPr>
        </p:nvSpPr>
        <p:spPr/>
        <p:txBody>
          <a:bodyPr/>
          <a:lstStyle/>
          <a:p>
            <a:endParaRPr lang="cs-CZ" dirty="0"/>
          </a:p>
        </p:txBody>
      </p:sp>
      <p:sp>
        <p:nvSpPr>
          <p:cNvPr id="5" name="Zástupný symbol pro datum">
            <a:extLst>
              <a:ext uri="{FF2B5EF4-FFF2-40B4-BE49-F238E27FC236}">
                <a16:creationId xmlns:a16="http://schemas.microsoft.com/office/drawing/2014/main" id="{57597715-099A-C69C-C558-212E67B1A91D}"/>
              </a:ext>
            </a:extLst>
          </p:cNvPr>
          <p:cNvSpPr>
            <a:spLocks noGrp="1"/>
          </p:cNvSpPr>
          <p:nvPr>
            <p:ph type="dt" sz="half" idx="10"/>
          </p:nvPr>
        </p:nvSpPr>
        <p:spPr/>
        <p:txBody>
          <a:bodyPr/>
          <a:lstStyle/>
          <a:p>
            <a:fld id="{4E0B364C-B527-48B0-9CEE-A3D46E5BC41A}" type="datetime1">
              <a:rPr lang="cs-CZ" smtClean="0"/>
              <a:t>08.10.2024</a:t>
            </a:fld>
            <a:endParaRPr lang="cs-CZ" dirty="0"/>
          </a:p>
        </p:txBody>
      </p:sp>
    </p:spTree>
    <p:extLst>
      <p:ext uri="{BB962C8B-B14F-4D97-AF65-F5344CB8AC3E}">
        <p14:creationId xmlns:p14="http://schemas.microsoft.com/office/powerpoint/2010/main" val="327247825"/>
      </p:ext>
    </p:extLst>
  </p:cSld>
  <p:clrMapOvr>
    <a:masterClrMapping/>
  </p:clrMapOvr>
  <p:extLst>
    <p:ext uri="{DCECCB84-F9BA-43D5-87BE-67443E8EF086}">
      <p15:sldGuideLst xmlns:p15="http://schemas.microsoft.com/office/powerpoint/2012/main">
        <p15:guide id="1" pos="5344">
          <p15:clr>
            <a:srgbClr val="FBAE40"/>
          </p15:clr>
        </p15:guide>
        <p15:guide id="2" pos="5072">
          <p15:clr>
            <a:srgbClr val="FBAE40"/>
          </p15:clr>
        </p15:guide>
        <p15:guide id="3" pos="10016">
          <p15:clr>
            <a:srgbClr val="FBAE40"/>
          </p15:clr>
        </p15:guide>
        <p15:guide id="4" pos="10288">
          <p15:clr>
            <a:srgbClr val="FBAE40"/>
          </p15:clr>
        </p15:guide>
        <p15:guide id="5" pos="2600">
          <p15:clr>
            <a:srgbClr val="FBAE40"/>
          </p15:clr>
        </p15:guide>
        <p15:guide id="6" pos="2872">
          <p15:clr>
            <a:srgbClr val="FBAE40"/>
          </p15:clr>
        </p15:guide>
        <p15:guide id="7" pos="12760">
          <p15:clr>
            <a:srgbClr val="FBAE40"/>
          </p15:clr>
        </p15:guide>
        <p15:guide id="8" pos="12488">
          <p15:clr>
            <a:srgbClr val="FBAE40"/>
          </p15:clr>
        </p15:guide>
        <p15:guide id="9" pos="7680">
          <p15:clr>
            <a:srgbClr val="FBAE40"/>
          </p15:clr>
        </p15:guide>
        <p15:guide id="10" pos="7544">
          <p15:clr>
            <a:srgbClr val="FBAE40"/>
          </p15:clr>
        </p15:guide>
        <p15:guide id="11" pos="7816">
          <p15:clr>
            <a:srgbClr val="FBAE40"/>
          </p15:clr>
        </p15:guide>
        <p15:guide id="12" orient="horz" pos="4320">
          <p15:clr>
            <a:srgbClr val="FBAE40"/>
          </p15:clr>
        </p15:guide>
        <p15:guide id="13" orient="horz" pos="2438">
          <p15:clr>
            <a:srgbClr val="FBAE40"/>
          </p15:clr>
        </p15:guide>
        <p15:guide id="14" orient="horz" pos="2347">
          <p15:clr>
            <a:srgbClr val="FBAE40"/>
          </p15:clr>
        </p15:guide>
        <p15:guide id="15" orient="horz" pos="1666">
          <p15:clr>
            <a:srgbClr val="FBAE40"/>
          </p15:clr>
        </p15:guide>
        <p15:guide id="16" orient="horz" pos="7631">
          <p15:clr>
            <a:srgbClr val="FBAE40"/>
          </p15:clr>
        </p15:guide>
        <p15:guide id="17" orient="horz" pos="4184">
          <p15:clr>
            <a:srgbClr val="FBAE40"/>
          </p15:clr>
        </p15:guide>
        <p15:guide id="18" orient="horz" pos="4456">
          <p15:clr>
            <a:srgbClr val="FBAE40"/>
          </p15:clr>
        </p15:guide>
        <p15:guide id="19" pos="400">
          <p15:clr>
            <a:srgbClr val="FBAE40"/>
          </p15:clr>
        </p15:guide>
        <p15:guide id="20" pos="149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Závěrečný snímek">
    <p:spTree>
      <p:nvGrpSpPr>
        <p:cNvPr id="1" name=""/>
        <p:cNvGrpSpPr/>
        <p:nvPr/>
      </p:nvGrpSpPr>
      <p:grpSpPr>
        <a:xfrm>
          <a:off x="0" y="0"/>
          <a:ext cx="0" cy="0"/>
          <a:chOff x="0" y="0"/>
          <a:chExt cx="0" cy="0"/>
        </a:xfrm>
      </p:grpSpPr>
      <p:sp>
        <p:nvSpPr>
          <p:cNvPr id="8" name="Obdélník pozadí">
            <a:extLst>
              <a:ext uri="{FF2B5EF4-FFF2-40B4-BE49-F238E27FC236}">
                <a16:creationId xmlns:a16="http://schemas.microsoft.com/office/drawing/2014/main" id="{BA139E8E-497C-9177-7C6C-040FA62D827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900"/>
          </a:p>
        </p:txBody>
      </p:sp>
      <p:pic>
        <p:nvPicPr>
          <p:cNvPr id="5" name="Ornament závěrečný svg">
            <a:extLst>
              <a:ext uri="{FF2B5EF4-FFF2-40B4-BE49-F238E27FC236}">
                <a16:creationId xmlns:a16="http://schemas.microsoft.com/office/drawing/2014/main" id="{6C77F601-9D4C-9D07-9173-DF1949A9135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0080" b="9574"/>
          <a:stretch/>
        </p:blipFill>
        <p:spPr>
          <a:xfrm>
            <a:off x="5785200" y="0"/>
            <a:ext cx="6198472" cy="6858000"/>
          </a:xfrm>
          <a:prstGeom prst="rect">
            <a:avLst/>
          </a:prstGeom>
        </p:spPr>
      </p:pic>
      <p:pic>
        <p:nvPicPr>
          <p:cNvPr id="7" name="Logo JRD rgb JRD žlutá 241-232-193 F1E8C1.svg">
            <a:extLst>
              <a:ext uri="{FF2B5EF4-FFF2-40B4-BE49-F238E27FC236}">
                <a16:creationId xmlns:a16="http://schemas.microsoft.com/office/drawing/2014/main" id="{A1A63784-E22A-AE6C-FEC0-664D89B9C7E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17500" y="317593"/>
            <a:ext cx="1492200" cy="406386"/>
          </a:xfrm>
          <a:prstGeom prst="rect">
            <a:avLst/>
          </a:prstGeom>
        </p:spPr>
      </p:pic>
      <p:sp>
        <p:nvSpPr>
          <p:cNvPr id="3" name="Subtitle 2"/>
          <p:cNvSpPr>
            <a:spLocks noGrp="1"/>
          </p:cNvSpPr>
          <p:nvPr>
            <p:ph type="subTitle" idx="1" hasCustomPrompt="1"/>
          </p:nvPr>
        </p:nvSpPr>
        <p:spPr>
          <a:xfrm>
            <a:off x="317500" y="5679282"/>
            <a:ext cx="5256213" cy="918369"/>
          </a:xfrm>
        </p:spPr>
        <p:txBody>
          <a:bodyPr anchor="t" anchorCtr="0">
            <a:normAutofit/>
          </a:bodyPr>
          <a:lstStyle>
            <a:lvl1pPr marL="0" indent="0" algn="l">
              <a:spcAft>
                <a:spcPts val="0"/>
              </a:spcAft>
              <a:buNone/>
              <a:defRPr sz="18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Jméno Příjmení</a:t>
            </a:r>
            <a:br>
              <a:rPr lang="cs-CZ" dirty="0"/>
            </a:br>
            <a:r>
              <a:rPr lang="cs-CZ" dirty="0"/>
              <a:t>kontakt</a:t>
            </a:r>
            <a:endParaRPr lang="en-US" dirty="0"/>
          </a:p>
        </p:txBody>
      </p:sp>
      <p:sp>
        <p:nvSpPr>
          <p:cNvPr id="2" name="Title 1"/>
          <p:cNvSpPr>
            <a:spLocks noGrp="1"/>
          </p:cNvSpPr>
          <p:nvPr>
            <p:ph type="ctrTitle" hasCustomPrompt="1"/>
          </p:nvPr>
        </p:nvSpPr>
        <p:spPr>
          <a:xfrm>
            <a:off x="317500" y="1322387"/>
            <a:ext cx="5256213" cy="4284663"/>
          </a:xfrm>
        </p:spPr>
        <p:txBody>
          <a:bodyPr anchor="b">
            <a:normAutofit/>
          </a:bodyPr>
          <a:lstStyle>
            <a:lvl1pPr algn="l">
              <a:defRPr sz="3600" b="1">
                <a:solidFill>
                  <a:schemeClr val="bg2"/>
                </a:solidFill>
              </a:defRPr>
            </a:lvl1pPr>
          </a:lstStyle>
          <a:p>
            <a:r>
              <a:rPr lang="cs-CZ" dirty="0"/>
              <a:t>Děkuji za pozornost</a:t>
            </a:r>
            <a:endParaRPr lang="en-US" dirty="0"/>
          </a:p>
        </p:txBody>
      </p:sp>
    </p:spTree>
    <p:extLst>
      <p:ext uri="{BB962C8B-B14F-4D97-AF65-F5344CB8AC3E}">
        <p14:creationId xmlns:p14="http://schemas.microsoft.com/office/powerpoint/2010/main" val="2397420530"/>
      </p:ext>
    </p:extLst>
  </p:cSld>
  <p:clrMapOvr>
    <a:masterClrMapping/>
  </p:clrMapOvr>
  <p:extLst>
    <p:ext uri="{DCECCB84-F9BA-43D5-87BE-67443E8EF086}">
      <p15:sldGuideLst xmlns:p15="http://schemas.microsoft.com/office/powerpoint/2012/main">
        <p15:guide id="1" orient="horz" pos="1666">
          <p15:clr>
            <a:srgbClr val="FBAE40"/>
          </p15:clr>
        </p15:guide>
        <p15:guide id="3" pos="7022">
          <p15:clr>
            <a:srgbClr val="FBAE40"/>
          </p15:clr>
        </p15:guide>
        <p15:guide id="5" orient="horz" pos="7064">
          <p15:clr>
            <a:srgbClr val="FBAE40"/>
          </p15:clr>
        </p15:guide>
        <p15:guide id="7" orient="horz" pos="8312">
          <p15:clr>
            <a:srgbClr val="FBAE40"/>
          </p15:clr>
        </p15:guide>
        <p15:guide id="8" pos="400">
          <p15:clr>
            <a:srgbClr val="FBAE40"/>
          </p15:clr>
        </p15:guide>
        <p15:guide id="9" pos="14960">
          <p15:clr>
            <a:srgbClr val="FBAE40"/>
          </p15:clr>
        </p15:guide>
        <p15:guide id="10" orient="horz" pos="715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362AD3-894C-74FF-3C19-FF7D09AAB16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1E13DF-C6C8-DA96-D60E-AF548AEC0DE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828E1F19-6023-E251-0A38-C91FB3F0E85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B75CD99-922A-9555-6FAC-FFCA95362833}"/>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6" name="Zástupný symbol pro zápatí 5">
            <a:extLst>
              <a:ext uri="{FF2B5EF4-FFF2-40B4-BE49-F238E27FC236}">
                <a16:creationId xmlns:a16="http://schemas.microsoft.com/office/drawing/2014/main" id="{A4D77D7E-A7EE-8FC0-7C2B-21B4F43269D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2A1D670-5CCB-0BFB-9E9C-DE22BF16A9C6}"/>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303674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9028E4-FD54-D12D-32D7-B39F4EA7654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C4D8755-58CE-EA4A-E785-28A4E38E64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C65F121-A0B1-0A62-1542-C577F7FB13D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9DAE8A1-0DBC-345B-957A-A3156B608D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99BFF5C-9802-5172-7A21-E5D7F403F07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07C2AE8-9DCF-C02F-FB81-6B65E6D927C5}"/>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8" name="Zástupný symbol pro zápatí 7">
            <a:extLst>
              <a:ext uri="{FF2B5EF4-FFF2-40B4-BE49-F238E27FC236}">
                <a16:creationId xmlns:a16="http://schemas.microsoft.com/office/drawing/2014/main" id="{42A4817A-458F-623D-8879-A5E7CAD7E66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33BC99F-06EF-7B28-46BF-FED33717F223}"/>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392675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987A45-D94A-A1F0-1083-3919F84AE64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83481FD-00E6-832B-E08B-F3C7582BB245}"/>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4" name="Zástupný symbol pro zápatí 3">
            <a:extLst>
              <a:ext uri="{FF2B5EF4-FFF2-40B4-BE49-F238E27FC236}">
                <a16:creationId xmlns:a16="http://schemas.microsoft.com/office/drawing/2014/main" id="{4EE9787B-217C-2095-AE50-C820338E5F9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42943B2-E89E-D10A-C682-DE9212BE2DC9}"/>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2592898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0E870E1-7A58-8CB7-68E8-053A710B2A2A}"/>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3" name="Zástupný symbol pro zápatí 2">
            <a:extLst>
              <a:ext uri="{FF2B5EF4-FFF2-40B4-BE49-F238E27FC236}">
                <a16:creationId xmlns:a16="http://schemas.microsoft.com/office/drawing/2014/main" id="{043F8C34-70D0-5C2C-E656-E929815A475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464CED8-2878-5963-D9D5-67EE8B078BF3}"/>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4289557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583F53-E8BA-606E-2646-2CCEB72B467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F65CF1A-6DF4-1905-16B1-CAC32ACE3B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09C1764-011A-017B-B134-7670D0364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B3CCA04-9F57-5B22-1AC1-DC277124679C}"/>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6" name="Zástupný symbol pro zápatí 5">
            <a:extLst>
              <a:ext uri="{FF2B5EF4-FFF2-40B4-BE49-F238E27FC236}">
                <a16:creationId xmlns:a16="http://schemas.microsoft.com/office/drawing/2014/main" id="{6246A3BD-8511-97B2-9F82-C4EBCA7B0FA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E6C5389-D9CB-F767-248A-8B92A1278FD2}"/>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4734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0C40AA-89CB-5207-F1D7-DE67E8709B2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91B6ADE9-0B95-5CD4-0423-BF353696D2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5A016B3-D18C-179F-D9CE-2E92F5C6A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4F6CA44-BA73-C3D8-B173-EC53E3F39B2B}"/>
              </a:ext>
            </a:extLst>
          </p:cNvPr>
          <p:cNvSpPr>
            <a:spLocks noGrp="1"/>
          </p:cNvSpPr>
          <p:nvPr>
            <p:ph type="dt" sz="half" idx="10"/>
          </p:nvPr>
        </p:nvSpPr>
        <p:spPr/>
        <p:txBody>
          <a:bodyPr/>
          <a:lstStyle/>
          <a:p>
            <a:fld id="{FC64448B-6E8B-491F-9153-47C3B87D687D}" type="datetimeFigureOut">
              <a:rPr lang="cs-CZ" smtClean="0"/>
              <a:t>08.10.2024</a:t>
            </a:fld>
            <a:endParaRPr lang="cs-CZ"/>
          </a:p>
        </p:txBody>
      </p:sp>
      <p:sp>
        <p:nvSpPr>
          <p:cNvPr id="6" name="Zástupný symbol pro zápatí 5">
            <a:extLst>
              <a:ext uri="{FF2B5EF4-FFF2-40B4-BE49-F238E27FC236}">
                <a16:creationId xmlns:a16="http://schemas.microsoft.com/office/drawing/2014/main" id="{9DE86495-57FD-4EFB-315F-E57F6E274D0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F7482D3-DD72-4D82-38A3-99D855E15B5F}"/>
              </a:ext>
            </a:extLst>
          </p:cNvPr>
          <p:cNvSpPr>
            <a:spLocks noGrp="1"/>
          </p:cNvSpPr>
          <p:nvPr>
            <p:ph type="sldNum" sz="quarter" idx="12"/>
          </p:nvPr>
        </p:nvSpPr>
        <p:spPr/>
        <p:txBody>
          <a:bodyPr/>
          <a:lstStyle/>
          <a:p>
            <a:fld id="{83FF6604-1531-4B7A-8CA9-43080A19FA83}" type="slidenum">
              <a:rPr lang="cs-CZ" smtClean="0"/>
              <a:t>‹#›</a:t>
            </a:fld>
            <a:endParaRPr lang="cs-CZ"/>
          </a:p>
        </p:txBody>
      </p:sp>
    </p:spTree>
    <p:extLst>
      <p:ext uri="{BB962C8B-B14F-4D97-AF65-F5344CB8AC3E}">
        <p14:creationId xmlns:p14="http://schemas.microsoft.com/office/powerpoint/2010/main" val="309228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6.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5.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F512641-7CFA-54E7-E247-D00898E53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3E15CB6-271D-3C49-544D-FC438A0D5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82E0716-3FF2-E4AF-DD3A-1726C4FF1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64448B-6E8B-491F-9153-47C3B87D687D}" type="datetimeFigureOut">
              <a:rPr lang="cs-CZ" smtClean="0"/>
              <a:t>08.10.2024</a:t>
            </a:fld>
            <a:endParaRPr lang="cs-CZ"/>
          </a:p>
        </p:txBody>
      </p:sp>
      <p:sp>
        <p:nvSpPr>
          <p:cNvPr id="5" name="Zástupný symbol pro zápatí 4">
            <a:extLst>
              <a:ext uri="{FF2B5EF4-FFF2-40B4-BE49-F238E27FC236}">
                <a16:creationId xmlns:a16="http://schemas.microsoft.com/office/drawing/2014/main" id="{DA2951C4-D3FE-88C7-594B-CB39B772DD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F213F36C-168B-1332-AF56-27FCCB7FE2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FF6604-1531-4B7A-8CA9-43080A19FA83}" type="slidenum">
              <a:rPr lang="cs-CZ" smtClean="0"/>
              <a:t>‹#›</a:t>
            </a:fld>
            <a:endParaRPr lang="cs-CZ"/>
          </a:p>
        </p:txBody>
      </p:sp>
    </p:spTree>
    <p:extLst>
      <p:ext uri="{BB962C8B-B14F-4D97-AF65-F5344CB8AC3E}">
        <p14:creationId xmlns:p14="http://schemas.microsoft.com/office/powerpoint/2010/main" val="3333463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Logo JRD rgb JRD zelená 29-67-33 1d4321.svg">
            <a:extLst>
              <a:ext uri="{FF2B5EF4-FFF2-40B4-BE49-F238E27FC236}">
                <a16:creationId xmlns:a16="http://schemas.microsoft.com/office/drawing/2014/main" id="{49A4DFD8-77B0-BA60-2626-079690D21EB3}"/>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17500" y="317594"/>
            <a:ext cx="1492200" cy="406387"/>
          </a:xfrm>
          <a:prstGeom prst="rect">
            <a:avLst/>
          </a:prstGeom>
        </p:spPr>
      </p:pic>
      <p:sp>
        <p:nvSpPr>
          <p:cNvPr id="6" name="Slide Number Placeholder 5"/>
          <p:cNvSpPr>
            <a:spLocks noGrp="1"/>
          </p:cNvSpPr>
          <p:nvPr>
            <p:ph type="sldNum" sz="quarter" idx="4"/>
          </p:nvPr>
        </p:nvSpPr>
        <p:spPr>
          <a:xfrm>
            <a:off x="10434637" y="6307174"/>
            <a:ext cx="1439863" cy="288000"/>
          </a:xfrm>
          <a:prstGeom prst="rect">
            <a:avLst/>
          </a:prstGeom>
        </p:spPr>
        <p:txBody>
          <a:bodyPr vert="horz" lIns="0" tIns="0" rIns="0" bIns="0" rtlCol="0" anchor="ctr"/>
          <a:lstStyle>
            <a:lvl1pPr algn="r">
              <a:defRPr sz="1200" b="1">
                <a:solidFill>
                  <a:schemeClr val="tx1"/>
                </a:solidFill>
              </a:defRPr>
            </a:lvl1pPr>
          </a:lstStyle>
          <a:p>
            <a:fld id="{A1F02BBF-F98A-4997-9373-57ED7EDBB5B8}" type="slidenum">
              <a:rPr lang="cs-CZ" smtClean="0"/>
              <a:pPr/>
              <a:t>‹#›</a:t>
            </a:fld>
            <a:endParaRPr lang="cs-CZ" dirty="0"/>
          </a:p>
        </p:txBody>
      </p:sp>
      <p:sp>
        <p:nvSpPr>
          <p:cNvPr id="5" name="Footer Placeholder 4"/>
          <p:cNvSpPr>
            <a:spLocks noGrp="1"/>
          </p:cNvSpPr>
          <p:nvPr>
            <p:ph type="ftr" sz="quarter" idx="3"/>
          </p:nvPr>
        </p:nvSpPr>
        <p:spPr>
          <a:xfrm>
            <a:off x="317500" y="6309519"/>
            <a:ext cx="10117137" cy="288000"/>
          </a:xfrm>
          <a:prstGeom prst="rect">
            <a:avLst/>
          </a:prstGeom>
        </p:spPr>
        <p:txBody>
          <a:bodyPr vert="horz" lIns="0" tIns="0" rIns="0" bIns="0" rtlCol="0" anchor="ctr">
            <a:normAutofit/>
          </a:bodyPr>
          <a:lstStyle>
            <a:lvl1pPr algn="l">
              <a:defRPr sz="1800">
                <a:solidFill>
                  <a:schemeClr val="tx1"/>
                </a:solidFill>
              </a:defRPr>
            </a:lvl1pPr>
          </a:lstStyle>
          <a:p>
            <a:endParaRPr lang="cs-CZ" dirty="0"/>
          </a:p>
        </p:txBody>
      </p:sp>
      <p:sp>
        <p:nvSpPr>
          <p:cNvPr id="4" name="Date Placeholder 3"/>
          <p:cNvSpPr>
            <a:spLocks noGrp="1"/>
          </p:cNvSpPr>
          <p:nvPr>
            <p:ph type="dt" sz="half" idx="2"/>
          </p:nvPr>
        </p:nvSpPr>
        <p:spPr>
          <a:xfrm>
            <a:off x="10434638" y="278607"/>
            <a:ext cx="1439862" cy="198000"/>
          </a:xfrm>
          <a:prstGeom prst="rect">
            <a:avLst/>
          </a:prstGeom>
        </p:spPr>
        <p:txBody>
          <a:bodyPr vert="horz" lIns="0" tIns="0" rIns="0" bIns="0" rtlCol="0" anchor="t" anchorCtr="0">
            <a:normAutofit/>
          </a:bodyPr>
          <a:lstStyle>
            <a:lvl1pPr algn="r">
              <a:defRPr sz="1200">
                <a:solidFill>
                  <a:schemeClr val="tx1"/>
                </a:solidFill>
              </a:defRPr>
            </a:lvl1pPr>
          </a:lstStyle>
          <a:p>
            <a:fld id="{98120DCB-8D0E-4A0B-ACFC-3A92E46A3592}" type="datetime1">
              <a:rPr lang="cs-CZ" smtClean="0"/>
              <a:t>08.10.2024</a:t>
            </a:fld>
            <a:endParaRPr lang="cs-CZ" dirty="0"/>
          </a:p>
        </p:txBody>
      </p:sp>
      <p:sp>
        <p:nvSpPr>
          <p:cNvPr id="3" name="Text Placeholder 2"/>
          <p:cNvSpPr>
            <a:spLocks noGrp="1"/>
          </p:cNvSpPr>
          <p:nvPr>
            <p:ph type="body" idx="1"/>
          </p:nvPr>
        </p:nvSpPr>
        <p:spPr>
          <a:xfrm>
            <a:off x="317500" y="1935163"/>
            <a:ext cx="11557000" cy="4121944"/>
          </a:xfrm>
          <a:prstGeom prst="rect">
            <a:avLst/>
          </a:prstGeom>
        </p:spPr>
        <p:txBody>
          <a:bodyPr vert="horz" lIns="0" tIns="0" rIns="0" bIns="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2" name="Title Placeholder 1"/>
          <p:cNvSpPr>
            <a:spLocks noGrp="1"/>
          </p:cNvSpPr>
          <p:nvPr>
            <p:ph type="title"/>
          </p:nvPr>
        </p:nvSpPr>
        <p:spPr>
          <a:xfrm>
            <a:off x="317500" y="1322388"/>
            <a:ext cx="11557000" cy="540000"/>
          </a:xfrm>
          <a:prstGeom prst="rect">
            <a:avLst/>
          </a:prstGeom>
        </p:spPr>
        <p:txBody>
          <a:bodyPr vert="horz" lIns="0" tIns="0" rIns="0" bIns="0" rtlCol="0" anchor="t" anchorCtr="0">
            <a:normAutofit/>
          </a:bodyPr>
          <a:lstStyle/>
          <a:p>
            <a:r>
              <a:rPr lang="cs-CZ" dirty="0"/>
              <a:t>Kliknutím lze upravit styl.</a:t>
            </a:r>
            <a:endParaRPr lang="en-US" dirty="0"/>
          </a:p>
        </p:txBody>
      </p:sp>
    </p:spTree>
    <p:extLst>
      <p:ext uri="{BB962C8B-B14F-4D97-AF65-F5344CB8AC3E}">
        <p14:creationId xmlns:p14="http://schemas.microsoft.com/office/powerpoint/2010/main" val="1904760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800" kern="1200">
          <a:solidFill>
            <a:schemeClr val="tx1"/>
          </a:solidFill>
          <a:latin typeface="+mn-lt"/>
          <a:ea typeface="+mn-ea"/>
          <a:cs typeface="+mn-cs"/>
        </a:defRPr>
      </a:lvl1pPr>
      <a:lvl2pPr marL="234000" indent="-234000" algn="l" defTabSz="914400" rtl="0" eaLnBrk="1" latinLnBrk="0" hangingPunct="1">
        <a:lnSpc>
          <a:spcPct val="100000"/>
        </a:lnSpc>
        <a:spcBef>
          <a:spcPts val="0"/>
        </a:spcBef>
        <a:spcAft>
          <a:spcPts val="600"/>
        </a:spcAft>
        <a:buFont typeface="Wingdings 2" panose="05020102010507070707" pitchFamily="18" charset="2"/>
        <a:buChar char=""/>
        <a:defRPr sz="1800" kern="1200">
          <a:solidFill>
            <a:schemeClr val="tx1"/>
          </a:solidFill>
          <a:latin typeface="+mn-lt"/>
          <a:ea typeface="+mn-ea"/>
          <a:cs typeface="+mn-cs"/>
        </a:defRPr>
      </a:lvl2pPr>
      <a:lvl3pPr marL="468000" indent="-234000" algn="l" defTabSz="914400" rtl="0" eaLnBrk="1" latinLnBrk="0" hangingPunct="1">
        <a:lnSpc>
          <a:spcPct val="100000"/>
        </a:lnSpc>
        <a:spcBef>
          <a:spcPts val="0"/>
        </a:spcBef>
        <a:spcAft>
          <a:spcPts val="600"/>
        </a:spcAft>
        <a:buFont typeface="Wingdings 2" panose="05020102010507070707" pitchFamily="18" charset="2"/>
        <a:buChar char=""/>
        <a:defRPr sz="1800" kern="1200">
          <a:solidFill>
            <a:schemeClr val="tx1"/>
          </a:solidFill>
          <a:latin typeface="+mn-lt"/>
          <a:ea typeface="+mn-ea"/>
          <a:cs typeface="+mn-cs"/>
        </a:defRPr>
      </a:lvl3pPr>
      <a:lvl4pPr marL="702000" indent="-234000" algn="l" defTabSz="914400" rtl="0" eaLnBrk="1" latinLnBrk="0" hangingPunct="1">
        <a:lnSpc>
          <a:spcPct val="100000"/>
        </a:lnSpc>
        <a:spcBef>
          <a:spcPts val="0"/>
        </a:spcBef>
        <a:spcAft>
          <a:spcPts val="600"/>
        </a:spcAft>
        <a:buFont typeface="Wingdings 2" panose="05020102010507070707" pitchFamily="18" charset="2"/>
        <a:buChar char=""/>
        <a:defRPr sz="1800" kern="120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1200"/>
        </a:spcAft>
        <a:buFontTx/>
        <a:buNone/>
        <a:defRPr sz="2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diagramLayout" Target="../diagrams/layout3.xml"/><Relationship Id="rId7" Type="http://schemas.openxmlformats.org/officeDocument/2006/relationships/image" Target="../media/image19.png"/><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7.xm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CC778B9B-211B-DEA9-E38D-9E48EB166F8A}"/>
              </a:ext>
            </a:extLst>
          </p:cNvPr>
          <p:cNvPicPr>
            <a:picLocks noChangeAspect="1"/>
          </p:cNvPicPr>
          <p:nvPr/>
        </p:nvPicPr>
        <p:blipFill>
          <a:blip r:embed="rId2"/>
          <a:stretch>
            <a:fillRect/>
          </a:stretch>
        </p:blipFill>
        <p:spPr>
          <a:xfrm>
            <a:off x="0" y="-4952"/>
            <a:ext cx="12204100" cy="6862953"/>
          </a:xfrm>
          <a:prstGeom prst="rect">
            <a:avLst/>
          </a:prstGeom>
        </p:spPr>
      </p:pic>
      <p:pic>
        <p:nvPicPr>
          <p:cNvPr id="10" name="Zástupný symbol obrázku 9" descr="Obsah obrázku venku, obloha, architektura, strom&#10;&#10;Popis byl vytvořen automaticky">
            <a:extLst>
              <a:ext uri="{FF2B5EF4-FFF2-40B4-BE49-F238E27FC236}">
                <a16:creationId xmlns:a16="http://schemas.microsoft.com/office/drawing/2014/main" id="{D4045D51-2270-83E1-A7E1-29008BB47958}"/>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13" r="613"/>
          <a:stretch>
            <a:fillRect/>
          </a:stretch>
        </p:blipFill>
        <p:spPr>
          <a:xfrm>
            <a:off x="2031238" y="-4572"/>
            <a:ext cx="10160762" cy="6858000"/>
          </a:xfrm>
        </p:spPr>
      </p:pic>
      <p:sp>
        <p:nvSpPr>
          <p:cNvPr id="3" name="Zástupný text 2">
            <a:extLst>
              <a:ext uri="{FF2B5EF4-FFF2-40B4-BE49-F238E27FC236}">
                <a16:creationId xmlns:a16="http://schemas.microsoft.com/office/drawing/2014/main" id="{22CCF63B-86D2-DBF5-AB07-FB638317AC86}"/>
              </a:ext>
            </a:extLst>
          </p:cNvPr>
          <p:cNvSpPr>
            <a:spLocks noGrp="1"/>
          </p:cNvSpPr>
          <p:nvPr>
            <p:ph type="body" sz="quarter" idx="14"/>
          </p:nvPr>
        </p:nvSpPr>
        <p:spPr/>
        <p:txBody>
          <a:bodyPr/>
          <a:lstStyle/>
          <a:p>
            <a:pPr marL="0" indent="0">
              <a:buNone/>
            </a:pPr>
            <a:endParaRPr lang="cs-CZ" dirty="0"/>
          </a:p>
        </p:txBody>
      </p:sp>
      <p:pic>
        <p:nvPicPr>
          <p:cNvPr id="9" name="Zástupný symbol obrázku 8" descr="Obsah obrázku Písmo, symbol, logo, Grafika&#10;&#10;Popis byl vytvořen automaticky">
            <a:extLst>
              <a:ext uri="{FF2B5EF4-FFF2-40B4-BE49-F238E27FC236}">
                <a16:creationId xmlns:a16="http://schemas.microsoft.com/office/drawing/2014/main" id="{913A8938-7D4A-CBE9-BEC1-8FA1819CA51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8715" b="8715"/>
          <a:stretch>
            <a:fillRect/>
          </a:stretch>
        </p:blipFill>
        <p:spPr>
          <a:xfrm>
            <a:off x="193210" y="648793"/>
            <a:ext cx="3682661" cy="1028360"/>
          </a:xfrm>
        </p:spPr>
      </p:pic>
      <p:sp>
        <p:nvSpPr>
          <p:cNvPr id="5" name="Podnadpis 4">
            <a:extLst>
              <a:ext uri="{FF2B5EF4-FFF2-40B4-BE49-F238E27FC236}">
                <a16:creationId xmlns:a16="http://schemas.microsoft.com/office/drawing/2014/main" id="{B2DE2AB1-23B4-3887-465C-8A8DA20E120E}"/>
              </a:ext>
            </a:extLst>
          </p:cNvPr>
          <p:cNvSpPr>
            <a:spLocks noGrp="1"/>
          </p:cNvSpPr>
          <p:nvPr>
            <p:ph type="subTitle" idx="1"/>
          </p:nvPr>
        </p:nvSpPr>
        <p:spPr/>
        <p:txBody>
          <a:bodyPr>
            <a:normAutofit/>
          </a:bodyPr>
          <a:lstStyle/>
          <a:p>
            <a:r>
              <a:rPr lang="cs-CZ" sz="3600" dirty="0">
                <a:solidFill>
                  <a:schemeClr val="bg1"/>
                </a:solidFill>
                <a:latin typeface="Raleway" pitchFamily="2" charset="-18"/>
              </a:rPr>
              <a:t>za rok 2023 </a:t>
            </a:r>
          </a:p>
        </p:txBody>
      </p:sp>
      <p:sp>
        <p:nvSpPr>
          <p:cNvPr id="6" name="Nadpis 5">
            <a:extLst>
              <a:ext uri="{FF2B5EF4-FFF2-40B4-BE49-F238E27FC236}">
                <a16:creationId xmlns:a16="http://schemas.microsoft.com/office/drawing/2014/main" id="{91F7BEAC-2FE5-8D17-F304-C83B680DAFC0}"/>
              </a:ext>
            </a:extLst>
          </p:cNvPr>
          <p:cNvSpPr>
            <a:spLocks noGrp="1"/>
          </p:cNvSpPr>
          <p:nvPr>
            <p:ph type="ctrTitle"/>
          </p:nvPr>
        </p:nvSpPr>
        <p:spPr>
          <a:xfrm>
            <a:off x="677069" y="3645975"/>
            <a:ext cx="11160436" cy="1188001"/>
          </a:xfrm>
        </p:spPr>
        <p:txBody>
          <a:bodyPr>
            <a:normAutofit fontScale="90000"/>
          </a:bodyPr>
          <a:lstStyle/>
          <a:p>
            <a:r>
              <a:rPr lang="cs-CZ" dirty="0">
                <a:solidFill>
                  <a:schemeClr val="bg1"/>
                </a:solidFill>
                <a:latin typeface="Raleway" pitchFamily="2" charset="-18"/>
              </a:rPr>
              <a:t>Výsledky zákaznické spokojenosti klientů JRD </a:t>
            </a:r>
          </a:p>
        </p:txBody>
      </p:sp>
      <p:pic>
        <p:nvPicPr>
          <p:cNvPr id="8" name="Obrázek 7">
            <a:extLst>
              <a:ext uri="{FF2B5EF4-FFF2-40B4-BE49-F238E27FC236}">
                <a16:creationId xmlns:a16="http://schemas.microsoft.com/office/drawing/2014/main" id="{A7332C0B-6E98-4597-8600-57457AD2E664}"/>
              </a:ext>
            </a:extLst>
          </p:cNvPr>
          <p:cNvPicPr>
            <a:picLocks noChangeAspect="1"/>
          </p:cNvPicPr>
          <p:nvPr/>
        </p:nvPicPr>
        <p:blipFill rotWithShape="1">
          <a:blip r:embed="rId6"/>
          <a:srcRect l="13926" t="32311" r="14315" b="31744"/>
          <a:stretch/>
        </p:blipFill>
        <p:spPr>
          <a:xfrm>
            <a:off x="10617200" y="5881845"/>
            <a:ext cx="1307087" cy="654726"/>
          </a:xfrm>
          <a:prstGeom prst="rect">
            <a:avLst/>
          </a:prstGeom>
        </p:spPr>
      </p:pic>
    </p:spTree>
    <p:extLst>
      <p:ext uri="{BB962C8B-B14F-4D97-AF65-F5344CB8AC3E}">
        <p14:creationId xmlns:p14="http://schemas.microsoft.com/office/powerpoint/2010/main" val="109459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latin typeface="Raleway" pitchFamily="2" charset="-18"/>
              </a:rPr>
              <a:t>SROVNÁNÍ JRD S OSTATNÍMI NABÍDKAMI</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10</a:t>
            </a:fld>
            <a:endParaRPr lang="cs-CZ" dirty="0">
              <a:solidFill>
                <a:srgbClr val="1D4321"/>
              </a:solidFill>
              <a:latin typeface="Arial" panose="020B0604020202020204"/>
            </a:endParaRPr>
          </a:p>
        </p:txBody>
      </p:sp>
      <p:graphicFrame>
        <p:nvGraphicFramePr>
          <p:cNvPr id="3" name="Zástupný obsah 5">
            <a:extLst>
              <a:ext uri="{FF2B5EF4-FFF2-40B4-BE49-F238E27FC236}">
                <a16:creationId xmlns:a16="http://schemas.microsoft.com/office/drawing/2014/main" id="{FD087D73-6107-6A89-81FF-4312CB07B3D5}"/>
              </a:ext>
            </a:extLst>
          </p:cNvPr>
          <p:cNvGraphicFramePr>
            <a:graphicFrameLocks noGrp="1"/>
          </p:cNvGraphicFramePr>
          <p:nvPr>
            <p:ph idx="1"/>
            <p:extLst>
              <p:ext uri="{D42A27DB-BD31-4B8C-83A1-F6EECF244321}">
                <p14:modId xmlns:p14="http://schemas.microsoft.com/office/powerpoint/2010/main" val="3945577392"/>
              </p:ext>
            </p:extLst>
          </p:nvPr>
        </p:nvGraphicFramePr>
        <p:xfrm>
          <a:off x="334041" y="1633518"/>
          <a:ext cx="11557001" cy="18116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21B24F0A-9E45-6112-DFDF-F068A00843DC}"/>
              </a:ext>
            </a:extLst>
          </p:cNvPr>
          <p:cNvSpPr txBox="1"/>
          <p:nvPr/>
        </p:nvSpPr>
        <p:spPr>
          <a:xfrm>
            <a:off x="688458" y="3309848"/>
            <a:ext cx="3741302" cy="995401"/>
          </a:xfrm>
          <a:prstGeom prst="rect">
            <a:avLst/>
          </a:prstGeom>
          <a:solidFill>
            <a:schemeClr val="bg1">
              <a:lumMod val="75000"/>
            </a:schemeClr>
          </a:solid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pl-PL" sz="1467" b="1" dirty="0">
                <a:solidFill>
                  <a:prstClr val="black"/>
                </a:solidFill>
                <a:latin typeface="+mn-lt"/>
                <a:ea typeface="MS PGothic" panose="020B0600070205080204" pitchFamily="34" charset="-128"/>
              </a:rPr>
              <a:t>V ČEM JE HORŠÍ OPROTI KONKURENCI?</a:t>
            </a:r>
            <a:endParaRPr lang="cs-CZ" sz="1467" b="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467" b="1" dirty="0">
                <a:solidFill>
                  <a:prstClr val="black"/>
                </a:solidFill>
                <a:latin typeface="+mn-lt"/>
                <a:ea typeface="MS PGothic" panose="020B0600070205080204" pitchFamily="34" charset="-128"/>
              </a:rPr>
              <a:t>cena/m2</a:t>
            </a:r>
          </a:p>
          <a:p>
            <a:pPr marL="228594" indent="-228594" defTabSz="609585" fontAlgn="base">
              <a:spcBef>
                <a:spcPct val="0"/>
              </a:spcBef>
              <a:spcAft>
                <a:spcPct val="0"/>
              </a:spcAft>
              <a:buFont typeface="Arial" panose="020B0604020202020204" pitchFamily="34" charset="0"/>
              <a:buChar char="•"/>
            </a:pPr>
            <a:r>
              <a:rPr lang="cs-CZ" sz="1467" b="1" dirty="0">
                <a:solidFill>
                  <a:prstClr val="black"/>
                </a:solidFill>
                <a:latin typeface="+mn-lt"/>
                <a:ea typeface="MS PGothic" panose="020B0600070205080204" pitchFamily="34" charset="-128"/>
              </a:rPr>
              <a:t>bezpečnost</a:t>
            </a:r>
          </a:p>
        </p:txBody>
      </p:sp>
      <p:sp>
        <p:nvSpPr>
          <p:cNvPr id="6" name="TextovéPole 5">
            <a:extLst>
              <a:ext uri="{FF2B5EF4-FFF2-40B4-BE49-F238E27FC236}">
                <a16:creationId xmlns:a16="http://schemas.microsoft.com/office/drawing/2014/main" id="{64245B33-1988-FECD-A439-A76A513E8CEB}"/>
              </a:ext>
            </a:extLst>
          </p:cNvPr>
          <p:cNvSpPr txBox="1"/>
          <p:nvPr/>
        </p:nvSpPr>
        <p:spPr>
          <a:xfrm>
            <a:off x="4523739" y="3309848"/>
            <a:ext cx="6875782" cy="3253070"/>
          </a:xfrm>
          <a:prstGeom prst="rect">
            <a:avLst/>
          </a:prstGeom>
          <a:solidFill>
            <a:srgbClr val="1D4423"/>
          </a:solid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pl-PL" sz="1467" b="1" i="1" dirty="0">
                <a:solidFill>
                  <a:prstClr val="white"/>
                </a:solidFill>
                <a:latin typeface="+mn-lt"/>
                <a:ea typeface="MS PGothic" panose="020B0600070205080204" pitchFamily="34" charset="-128"/>
              </a:rPr>
              <a:t>V ČEM JE LEPŠÍ OPROTI KONKURENCI?</a:t>
            </a:r>
            <a:endParaRPr lang="cs-CZ" sz="1467" b="1" i="1" dirty="0">
              <a:solidFill>
                <a:prstClr val="white"/>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Zdravé bydlení</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Využívá nové technologie ke zlepšení kvality bydlení a myslí na ekologické topení</a:t>
            </a:r>
          </a:p>
          <a:p>
            <a:pPr marL="228594" indent="-228594" defTabSz="609585" fontAlgn="base">
              <a:spcBef>
                <a:spcPct val="0"/>
              </a:spcBef>
              <a:spcAft>
                <a:spcPct val="0"/>
              </a:spcAft>
              <a:buFont typeface="Arial" panose="020B0604020202020204" pitchFamily="34" charset="0"/>
              <a:buChar char="•"/>
            </a:pPr>
            <a:r>
              <a:rPr lang="cs-CZ" sz="1467" i="1" dirty="0" err="1">
                <a:solidFill>
                  <a:prstClr val="white"/>
                </a:solidFill>
                <a:latin typeface="+mn-lt"/>
                <a:ea typeface="MS PGothic" panose="020B0600070205080204" pitchFamily="34" charset="-128"/>
              </a:rPr>
              <a:t>The</a:t>
            </a:r>
            <a:r>
              <a:rPr lang="cs-CZ" sz="1467" i="1" dirty="0">
                <a:solidFill>
                  <a:prstClr val="white"/>
                </a:solidFill>
                <a:latin typeface="+mn-lt"/>
                <a:ea typeface="MS PGothic" panose="020B0600070205080204" pitchFamily="34" charset="-128"/>
              </a:rPr>
              <a:t> </a:t>
            </a:r>
            <a:r>
              <a:rPr lang="cs-CZ" sz="1467" i="1" dirty="0" err="1">
                <a:solidFill>
                  <a:prstClr val="white"/>
                </a:solidFill>
                <a:latin typeface="+mn-lt"/>
                <a:ea typeface="MS PGothic" panose="020B0600070205080204" pitchFamily="34" charset="-128"/>
              </a:rPr>
              <a:t>quality</a:t>
            </a:r>
            <a:r>
              <a:rPr lang="cs-CZ" sz="1467" i="1" dirty="0">
                <a:solidFill>
                  <a:prstClr val="white"/>
                </a:solidFill>
                <a:latin typeface="+mn-lt"/>
                <a:ea typeface="MS PGothic" panose="020B0600070205080204" pitchFamily="34" charset="-128"/>
              </a:rPr>
              <a:t> </a:t>
            </a:r>
            <a:r>
              <a:rPr lang="cs-CZ" sz="1467" i="1" dirty="0" err="1">
                <a:solidFill>
                  <a:prstClr val="white"/>
                </a:solidFill>
                <a:latin typeface="+mn-lt"/>
                <a:ea typeface="MS PGothic" panose="020B0600070205080204" pitchFamily="34" charset="-128"/>
              </a:rPr>
              <a:t>of</a:t>
            </a:r>
            <a:r>
              <a:rPr lang="cs-CZ" sz="1467" i="1" dirty="0">
                <a:solidFill>
                  <a:prstClr val="white"/>
                </a:solidFill>
                <a:latin typeface="+mn-lt"/>
                <a:ea typeface="MS PGothic" panose="020B0600070205080204" pitchFamily="34" charset="-128"/>
              </a:rPr>
              <a:t> </a:t>
            </a:r>
            <a:r>
              <a:rPr lang="cs-CZ" sz="1467" i="1" dirty="0" err="1">
                <a:solidFill>
                  <a:prstClr val="white"/>
                </a:solidFill>
                <a:latin typeface="+mn-lt"/>
                <a:ea typeface="MS PGothic" panose="020B0600070205080204" pitchFamily="34" charset="-128"/>
              </a:rPr>
              <a:t>the</a:t>
            </a:r>
            <a:r>
              <a:rPr lang="cs-CZ" sz="1467" i="1" dirty="0">
                <a:solidFill>
                  <a:prstClr val="white"/>
                </a:solidFill>
                <a:latin typeface="+mn-lt"/>
                <a:ea typeface="MS PGothic" panose="020B0600070205080204" pitchFamily="34" charset="-128"/>
              </a:rPr>
              <a:t> </a:t>
            </a:r>
            <a:r>
              <a:rPr lang="cs-CZ" sz="1467" i="1" dirty="0" err="1">
                <a:solidFill>
                  <a:prstClr val="white"/>
                </a:solidFill>
                <a:latin typeface="+mn-lt"/>
                <a:ea typeface="MS PGothic" panose="020B0600070205080204" pitchFamily="34" charset="-128"/>
              </a:rPr>
              <a:t>project</a:t>
            </a:r>
            <a:endParaRPr lang="cs-CZ" sz="1467" i="1" dirty="0">
              <a:solidFill>
                <a:prstClr val="white"/>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Přístup, cena a lokalita</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Některé věci lépe promyšlené. Velmi dobře řešené dispozice.</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Mysli na zdraví člověka a jeho životni úroveň.</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Menší komplex bytových jednotek</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Materiály, lokace, jednaní</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JRD splní, co slíbí</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Energetická úspora</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Architektura</a:t>
            </a:r>
          </a:p>
          <a:p>
            <a:pPr marL="228594" indent="-228594" defTabSz="609585" fontAlgn="base">
              <a:spcBef>
                <a:spcPct val="0"/>
              </a:spcBef>
              <a:spcAft>
                <a:spcPct val="0"/>
              </a:spcAft>
              <a:buFont typeface="Arial" panose="020B0604020202020204" pitchFamily="34" charset="0"/>
              <a:buChar char="•"/>
            </a:pPr>
            <a:r>
              <a:rPr lang="cs-CZ" sz="1467" i="1" dirty="0">
                <a:solidFill>
                  <a:prstClr val="white"/>
                </a:solidFill>
                <a:latin typeface="+mn-lt"/>
                <a:ea typeface="MS PGothic" panose="020B0600070205080204" pitchFamily="34" charset="-128"/>
              </a:rPr>
              <a:t>architektonická atraktivita, stavební provedení</a:t>
            </a:r>
          </a:p>
        </p:txBody>
      </p:sp>
      <p:sp>
        <p:nvSpPr>
          <p:cNvPr id="7" name="TextovéPole 6">
            <a:extLst>
              <a:ext uri="{FF2B5EF4-FFF2-40B4-BE49-F238E27FC236}">
                <a16:creationId xmlns:a16="http://schemas.microsoft.com/office/drawing/2014/main" id="{33D0A9D8-71A1-2904-3B28-304712582AC0}"/>
              </a:ext>
            </a:extLst>
          </p:cNvPr>
          <p:cNvSpPr txBox="1"/>
          <p:nvPr/>
        </p:nvSpPr>
        <p:spPr>
          <a:xfrm>
            <a:off x="317500" y="1033515"/>
            <a:ext cx="11540459" cy="892360"/>
          </a:xfrm>
          <a:prstGeom prst="rect">
            <a:avLst/>
          </a:prstGeom>
          <a:no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cs-CZ" sz="1733" b="1" dirty="0">
                <a:solidFill>
                  <a:schemeClr val="tx1"/>
                </a:solidFill>
                <a:latin typeface="+mn-lt"/>
                <a:ea typeface="MS PGothic" panose="020B0600070205080204" pitchFamily="34" charset="-128"/>
              </a:rPr>
              <a:t>Třetina lidí si myslí, že JRD je lepší než konkurence, a další třetina, že je srovnatelná s konkurencí. Leady oceňují ekologičnost bydlení, architekturu, životní úroveň, lokalitu a dispozice, stejně jako celkový přístup JRD.</a:t>
            </a:r>
          </a:p>
        </p:txBody>
      </p:sp>
      <p:sp>
        <p:nvSpPr>
          <p:cNvPr id="9" name="TextovéPole 8">
            <a:extLst>
              <a:ext uri="{FF2B5EF4-FFF2-40B4-BE49-F238E27FC236}">
                <a16:creationId xmlns:a16="http://schemas.microsoft.com/office/drawing/2014/main" id="{ED67C0AD-9D23-07B8-5D3D-153C36C2DD68}"/>
              </a:ext>
            </a:extLst>
          </p:cNvPr>
          <p:cNvSpPr txBox="1"/>
          <p:nvPr/>
        </p:nvSpPr>
        <p:spPr>
          <a:xfrm>
            <a:off x="308566" y="6412441"/>
            <a:ext cx="1420994" cy="400110"/>
          </a:xfrm>
          <a:prstGeom prst="rect">
            <a:avLst/>
          </a:prstGeom>
          <a:noFill/>
        </p:spPr>
        <p:txBody>
          <a:bodyPr wrap="square">
            <a:spAutoFit/>
          </a:bodyPr>
          <a:lstStyle/>
          <a:p>
            <a:pPr defTabSz="609585" fontAlgn="base">
              <a:spcBef>
                <a:spcPct val="0"/>
              </a:spcBef>
              <a:spcAft>
                <a:spcPct val="0"/>
              </a:spcAft>
            </a:pPr>
            <a:r>
              <a:rPr lang="cs-CZ" altLang="cs-CZ" sz="2000" dirty="0">
                <a:solidFill>
                  <a:srgbClr val="70778A"/>
                </a:solidFill>
                <a:latin typeface="Raleway" pitchFamily="2" charset="-18"/>
                <a:ea typeface="MS PGothic" panose="020B0600070205080204" pitchFamily="34" charset="-128"/>
                <a:cs typeface="Arial" panose="020B0604020202020204" pitchFamily="34" charset="0"/>
              </a:rPr>
              <a:t>N = 102</a:t>
            </a:r>
          </a:p>
        </p:txBody>
      </p:sp>
    </p:spTree>
    <p:extLst>
      <p:ext uri="{BB962C8B-B14F-4D97-AF65-F5344CB8AC3E}">
        <p14:creationId xmlns:p14="http://schemas.microsoft.com/office/powerpoint/2010/main" val="716710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C5FF2CE-4681-E917-D719-629A2F107693}"/>
              </a:ext>
            </a:extLst>
          </p:cNvPr>
          <p:cNvGraphicFramePr/>
          <p:nvPr>
            <p:extLst>
              <p:ext uri="{D42A27DB-BD31-4B8C-83A1-F6EECF244321}">
                <p14:modId xmlns:p14="http://schemas.microsoft.com/office/powerpoint/2010/main" val="1587553676"/>
              </p:ext>
            </p:extLst>
          </p:nvPr>
        </p:nvGraphicFramePr>
        <p:xfrm>
          <a:off x="317500" y="1145248"/>
          <a:ext cx="11557000" cy="5215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ovéPole 8">
            <a:extLst>
              <a:ext uri="{FF2B5EF4-FFF2-40B4-BE49-F238E27FC236}">
                <a16:creationId xmlns:a16="http://schemas.microsoft.com/office/drawing/2014/main" id="{B79F2CD8-F96E-1B64-BF41-15FAA442E69A}"/>
              </a:ext>
            </a:extLst>
          </p:cNvPr>
          <p:cNvSpPr txBox="1"/>
          <p:nvPr/>
        </p:nvSpPr>
        <p:spPr>
          <a:xfrm>
            <a:off x="8345972" y="4713911"/>
            <a:ext cx="1975293" cy="1077218"/>
          </a:xfrm>
          <a:prstGeom prst="rect">
            <a:avLst/>
          </a:prstGeom>
          <a:noFill/>
        </p:spPr>
        <p:txBody>
          <a:bodyPr wrap="square" rtlCol="0">
            <a:spAutoFit/>
          </a:bodyPr>
          <a:lstStyle/>
          <a:p>
            <a:pPr defTabSz="609585" fontAlgn="base">
              <a:spcBef>
                <a:spcPct val="0"/>
              </a:spcBef>
              <a:spcAft>
                <a:spcPct val="0"/>
              </a:spcAft>
            </a:pPr>
            <a:r>
              <a:rPr lang="cs-CZ" sz="6400" dirty="0">
                <a:solidFill>
                  <a:schemeClr val="tx1">
                    <a:lumMod val="75000"/>
                    <a:lumOff val="25000"/>
                  </a:schemeClr>
                </a:solidFill>
                <a:latin typeface="Raleway" pitchFamily="2" charset="-18"/>
                <a:ea typeface="MS PGothic" panose="020B0600070205080204" pitchFamily="34" charset="-128"/>
              </a:rPr>
              <a:t>98%</a:t>
            </a:r>
          </a:p>
        </p:txBody>
      </p:sp>
      <p:sp>
        <p:nvSpPr>
          <p:cNvPr id="10" name="TextovéPole 9">
            <a:extLst>
              <a:ext uri="{FF2B5EF4-FFF2-40B4-BE49-F238E27FC236}">
                <a16:creationId xmlns:a16="http://schemas.microsoft.com/office/drawing/2014/main" id="{5B14A2CC-6C22-40F1-8C62-8F62BC61562D}"/>
              </a:ext>
            </a:extLst>
          </p:cNvPr>
          <p:cNvSpPr txBox="1"/>
          <p:nvPr/>
        </p:nvSpPr>
        <p:spPr>
          <a:xfrm>
            <a:off x="7123095" y="3429000"/>
            <a:ext cx="1134387" cy="1569660"/>
          </a:xfrm>
          <a:prstGeom prst="rect">
            <a:avLst/>
          </a:prstGeom>
          <a:noFill/>
        </p:spPr>
        <p:txBody>
          <a:bodyPr wrap="square" rtlCol="0">
            <a:spAutoFit/>
          </a:bodyPr>
          <a:lstStyle/>
          <a:p>
            <a:pPr defTabSz="609585" fontAlgn="base">
              <a:spcBef>
                <a:spcPct val="0"/>
              </a:spcBef>
              <a:spcAft>
                <a:spcPct val="0"/>
              </a:spcAft>
            </a:pPr>
            <a:r>
              <a:rPr lang="cs-CZ" sz="9600" dirty="0">
                <a:solidFill>
                  <a:prstClr val="black"/>
                </a:solidFill>
                <a:latin typeface="Calibri" panose="020F0502020204030204" pitchFamily="34" charset="0"/>
                <a:ea typeface="MS PGothic" panose="020B0600070205080204" pitchFamily="34" charset="-128"/>
                <a:sym typeface="Wingdings" panose="05000000000000000000" pitchFamily="2" charset="2"/>
              </a:rPr>
              <a:t></a:t>
            </a:r>
            <a:endParaRPr lang="cs-CZ" sz="9600" dirty="0">
              <a:solidFill>
                <a:prstClr val="black"/>
              </a:solidFill>
              <a:latin typeface="Calibri" panose="020F0502020204030204" pitchFamily="34" charset="0"/>
              <a:ea typeface="MS PGothic" panose="020B0600070205080204" pitchFamily="34" charset="-128"/>
            </a:endParaRPr>
          </a:p>
        </p:txBody>
      </p:sp>
      <p:sp>
        <p:nvSpPr>
          <p:cNvPr id="7" name="Nadpis 1">
            <a:extLst>
              <a:ext uri="{FF2B5EF4-FFF2-40B4-BE49-F238E27FC236}">
                <a16:creationId xmlns:a16="http://schemas.microsoft.com/office/drawing/2014/main" id="{B024C0DA-E6FA-7CD5-F545-9F799454368A}"/>
              </a:ext>
            </a:extLst>
          </p:cNvPr>
          <p:cNvSpPr>
            <a:spLocks noGrp="1"/>
          </p:cNvSpPr>
          <p:nvPr>
            <p:ph type="title"/>
          </p:nvPr>
        </p:nvSpPr>
        <p:spPr>
          <a:xfrm>
            <a:off x="317500" y="260893"/>
            <a:ext cx="11557000" cy="540000"/>
          </a:xfrm>
        </p:spPr>
        <p:txBody>
          <a:bodyPr/>
          <a:lstStyle/>
          <a:p>
            <a:pPr algn="r"/>
            <a:r>
              <a:rPr lang="cs-CZ" dirty="0"/>
              <a:t>SHRNUTÍ LEAD</a:t>
            </a:r>
          </a:p>
        </p:txBody>
      </p:sp>
    </p:spTree>
    <p:extLst>
      <p:ext uri="{BB962C8B-B14F-4D97-AF65-F5344CB8AC3E}">
        <p14:creationId xmlns:p14="http://schemas.microsoft.com/office/powerpoint/2010/main" val="421145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D488B-0A51-C0F6-DC0C-D93881359063}"/>
              </a:ext>
            </a:extLst>
          </p:cNvPr>
          <p:cNvSpPr>
            <a:spLocks noGrp="1"/>
          </p:cNvSpPr>
          <p:nvPr>
            <p:ph type="title"/>
          </p:nvPr>
        </p:nvSpPr>
        <p:spPr/>
        <p:txBody>
          <a:bodyPr>
            <a:normAutofit/>
          </a:bodyPr>
          <a:lstStyle/>
          <a:p>
            <a:r>
              <a:rPr lang="cs-CZ" dirty="0"/>
              <a:t>ODCHÁZEJÍCÍ 2023</a:t>
            </a:r>
            <a:br>
              <a:rPr lang="cs-CZ" dirty="0"/>
            </a:br>
            <a:r>
              <a:rPr lang="cs-CZ" sz="3200" dirty="0"/>
              <a:t>Zájemce o projekty JRD, který se rozhodl nepokračovat v jednání</a:t>
            </a:r>
            <a:endParaRPr lang="cs-CZ" dirty="0"/>
          </a:p>
        </p:txBody>
      </p:sp>
      <p:sp>
        <p:nvSpPr>
          <p:cNvPr id="3" name="TextovéPole 2">
            <a:extLst>
              <a:ext uri="{FF2B5EF4-FFF2-40B4-BE49-F238E27FC236}">
                <a16:creationId xmlns:a16="http://schemas.microsoft.com/office/drawing/2014/main" id="{CE627409-3F1A-2BFA-1237-21A8366BED79}"/>
              </a:ext>
            </a:extLst>
          </p:cNvPr>
          <p:cNvSpPr txBox="1"/>
          <p:nvPr/>
        </p:nvSpPr>
        <p:spPr>
          <a:xfrm>
            <a:off x="317500" y="5675991"/>
            <a:ext cx="10174177" cy="748988"/>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cs-CZ" altLang="cs-CZ" sz="4267" b="0" i="0" u="none" strike="noStrike" kern="1200" cap="none" spc="0" normalizeH="0" baseline="0" noProof="0" dirty="0">
                <a:ln>
                  <a:noFill/>
                </a:ln>
                <a:solidFill>
                  <a:srgbClr val="F1E8C1"/>
                </a:solidFill>
                <a:effectLst/>
                <a:uLnTx/>
                <a:uFillTx/>
                <a:latin typeface="Raleway" pitchFamily="2" charset="-18"/>
                <a:ea typeface="MS PGothic" panose="020B0600070205080204" pitchFamily="34" charset="-128"/>
                <a:cs typeface="Arial" panose="020B0604020202020204" pitchFamily="34" charset="0"/>
              </a:rPr>
              <a:t>N = 354</a:t>
            </a:r>
          </a:p>
        </p:txBody>
      </p:sp>
    </p:spTree>
    <p:extLst>
      <p:ext uri="{BB962C8B-B14F-4D97-AF65-F5344CB8AC3E}">
        <p14:creationId xmlns:p14="http://schemas.microsoft.com/office/powerpoint/2010/main" val="72193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normAutofit fontScale="90000"/>
          </a:bodyPr>
          <a:lstStyle/>
          <a:p>
            <a:pPr algn="r"/>
            <a:r>
              <a:rPr lang="cs-CZ" dirty="0">
                <a:latin typeface="Raleway" pitchFamily="2" charset="-18"/>
              </a:rPr>
              <a:t>ZASTOUPENÍ JEDNOTLIVÝCH DŮVODŮ </a:t>
            </a:r>
            <a:br>
              <a:rPr lang="cs-CZ" dirty="0">
                <a:latin typeface="Raleway" pitchFamily="2" charset="-18"/>
              </a:rPr>
            </a:br>
            <a:r>
              <a:rPr lang="cs-CZ" dirty="0">
                <a:latin typeface="Raleway" pitchFamily="2" charset="-18"/>
              </a:rPr>
              <a:t>K ODCHODU OD JRD</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13</a:t>
            </a:fld>
            <a:endParaRPr lang="cs-CZ" dirty="0">
              <a:solidFill>
                <a:srgbClr val="1D4321"/>
              </a:solidFill>
              <a:latin typeface="Arial" panose="020B0604020202020204"/>
            </a:endParaRPr>
          </a:p>
        </p:txBody>
      </p:sp>
      <p:sp>
        <p:nvSpPr>
          <p:cNvPr id="5" name="TextovéPole 4">
            <a:extLst>
              <a:ext uri="{FF2B5EF4-FFF2-40B4-BE49-F238E27FC236}">
                <a16:creationId xmlns:a16="http://schemas.microsoft.com/office/drawing/2014/main" id="{B35A9413-C2BB-90EA-7C1D-5CF0889297AB}"/>
              </a:ext>
            </a:extLst>
          </p:cNvPr>
          <p:cNvSpPr txBox="1"/>
          <p:nvPr/>
        </p:nvSpPr>
        <p:spPr>
          <a:xfrm>
            <a:off x="317500" y="6364671"/>
            <a:ext cx="100182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354</a:t>
            </a:r>
          </a:p>
        </p:txBody>
      </p:sp>
      <p:graphicFrame>
        <p:nvGraphicFramePr>
          <p:cNvPr id="6" name="Graf 5">
            <a:extLst>
              <a:ext uri="{FF2B5EF4-FFF2-40B4-BE49-F238E27FC236}">
                <a16:creationId xmlns:a16="http://schemas.microsoft.com/office/drawing/2014/main" id="{C33CEA16-8B4E-451F-6896-5EA980691B33}"/>
              </a:ext>
            </a:extLst>
          </p:cNvPr>
          <p:cNvGraphicFramePr/>
          <p:nvPr>
            <p:extLst>
              <p:ext uri="{D42A27DB-BD31-4B8C-83A1-F6EECF244321}">
                <p14:modId xmlns:p14="http://schemas.microsoft.com/office/powerpoint/2010/main" val="3356335119"/>
              </p:ext>
            </p:extLst>
          </p:nvPr>
        </p:nvGraphicFramePr>
        <p:xfrm>
          <a:off x="145625" y="2086553"/>
          <a:ext cx="11728875" cy="440944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ovéPole 6">
            <a:extLst>
              <a:ext uri="{FF2B5EF4-FFF2-40B4-BE49-F238E27FC236}">
                <a16:creationId xmlns:a16="http://schemas.microsoft.com/office/drawing/2014/main" id="{0FA48D98-B776-FECE-713C-CA173F138205}"/>
              </a:ext>
            </a:extLst>
          </p:cNvPr>
          <p:cNvSpPr txBox="1"/>
          <p:nvPr/>
        </p:nvSpPr>
        <p:spPr>
          <a:xfrm>
            <a:off x="1527654" y="3513057"/>
            <a:ext cx="1414007" cy="707694"/>
          </a:xfrm>
          <a:prstGeom prst="rect">
            <a:avLst/>
          </a:prstGeom>
          <a:noFill/>
        </p:spPr>
        <p:txBody>
          <a:bodyPr wrap="square" rtlCol="0">
            <a:spAutoFit/>
          </a:bodyPr>
          <a:lstStyle/>
          <a:p>
            <a:pPr defTabSz="609585" fontAlgn="base">
              <a:spcBef>
                <a:spcPct val="0"/>
              </a:spcBef>
              <a:spcAft>
                <a:spcPct val="0"/>
              </a:spcAft>
            </a:pPr>
            <a:r>
              <a:rPr lang="cs-CZ" sz="1333" i="1" dirty="0">
                <a:ea typeface="MS PGothic" panose="020B0600070205080204" pitchFamily="34" charset="-128"/>
              </a:rPr>
              <a:t>Zásadní pro Císařská vinice – BYTY</a:t>
            </a:r>
          </a:p>
        </p:txBody>
      </p:sp>
      <p:sp>
        <p:nvSpPr>
          <p:cNvPr id="8" name="TextovéPole 7">
            <a:extLst>
              <a:ext uri="{FF2B5EF4-FFF2-40B4-BE49-F238E27FC236}">
                <a16:creationId xmlns:a16="http://schemas.microsoft.com/office/drawing/2014/main" id="{6FCD4124-32F7-25A1-5592-C297927665EA}"/>
              </a:ext>
            </a:extLst>
          </p:cNvPr>
          <p:cNvSpPr txBox="1"/>
          <p:nvPr/>
        </p:nvSpPr>
        <p:spPr>
          <a:xfrm>
            <a:off x="2768133" y="3307937"/>
            <a:ext cx="1414007" cy="912814"/>
          </a:xfrm>
          <a:prstGeom prst="rect">
            <a:avLst/>
          </a:prstGeom>
          <a:noFill/>
        </p:spPr>
        <p:txBody>
          <a:bodyPr wrap="square" rtlCol="0">
            <a:spAutoFit/>
          </a:bodyPr>
          <a:lstStyle/>
          <a:p>
            <a:pPr defTabSz="609585" fontAlgn="base">
              <a:spcBef>
                <a:spcPct val="0"/>
              </a:spcBef>
              <a:spcAft>
                <a:spcPct val="0"/>
              </a:spcAft>
            </a:pPr>
            <a:r>
              <a:rPr lang="cs-CZ" sz="1333" i="1" dirty="0">
                <a:ea typeface="MS PGothic" panose="020B0600070205080204" pitchFamily="34" charset="-128"/>
              </a:rPr>
              <a:t>Zásadní pro Rezidence Bella Vista a Green Port Strašnice</a:t>
            </a:r>
          </a:p>
        </p:txBody>
      </p:sp>
      <p:sp>
        <p:nvSpPr>
          <p:cNvPr id="9" name="TextovéPole 8">
            <a:extLst>
              <a:ext uri="{FF2B5EF4-FFF2-40B4-BE49-F238E27FC236}">
                <a16:creationId xmlns:a16="http://schemas.microsoft.com/office/drawing/2014/main" id="{4DC98E47-CC77-F760-02EE-853BE35A5870}"/>
              </a:ext>
            </a:extLst>
          </p:cNvPr>
          <p:cNvSpPr txBox="1"/>
          <p:nvPr/>
        </p:nvSpPr>
        <p:spPr>
          <a:xfrm>
            <a:off x="4132574" y="3513057"/>
            <a:ext cx="1414007" cy="707694"/>
          </a:xfrm>
          <a:prstGeom prst="rect">
            <a:avLst/>
          </a:prstGeom>
          <a:noFill/>
        </p:spPr>
        <p:txBody>
          <a:bodyPr wrap="square" rtlCol="0">
            <a:spAutoFit/>
          </a:bodyPr>
          <a:lstStyle/>
          <a:p>
            <a:pPr defTabSz="609585" fontAlgn="base">
              <a:spcBef>
                <a:spcPct val="0"/>
              </a:spcBef>
              <a:spcAft>
                <a:spcPct val="0"/>
              </a:spcAft>
            </a:pPr>
            <a:r>
              <a:rPr lang="cs-CZ" sz="1333" i="1" dirty="0">
                <a:ea typeface="MS PGothic" panose="020B0600070205080204" pitchFamily="34" charset="-128"/>
              </a:rPr>
              <a:t>Zásadní pro Císařská vinice – BYTY</a:t>
            </a:r>
          </a:p>
        </p:txBody>
      </p:sp>
      <p:sp>
        <p:nvSpPr>
          <p:cNvPr id="10" name="TextovéPole 9">
            <a:extLst>
              <a:ext uri="{FF2B5EF4-FFF2-40B4-BE49-F238E27FC236}">
                <a16:creationId xmlns:a16="http://schemas.microsoft.com/office/drawing/2014/main" id="{81732690-521D-5D6E-2D89-EABD3BAA0806}"/>
              </a:ext>
            </a:extLst>
          </p:cNvPr>
          <p:cNvSpPr txBox="1"/>
          <p:nvPr/>
        </p:nvSpPr>
        <p:spPr>
          <a:xfrm>
            <a:off x="6143646" y="1437966"/>
            <a:ext cx="5902729" cy="2758897"/>
          </a:xfrm>
          <a:prstGeom prst="rect">
            <a:avLst/>
          </a:prstGeom>
          <a:noFill/>
          <a:ln>
            <a:solidFill>
              <a:schemeClr val="bg1">
                <a:lumMod val="85000"/>
              </a:schemeClr>
            </a:solidFill>
          </a:ln>
        </p:spPr>
        <p:txBody>
          <a:bodyPr wrap="square" rtlCol="0">
            <a:spAutoFit/>
          </a:bodyPr>
          <a:lstStyle/>
          <a:p>
            <a:pPr defTabSz="609585" fontAlgn="base">
              <a:spcBef>
                <a:spcPct val="0"/>
              </a:spcBef>
              <a:spcAft>
                <a:spcPct val="0"/>
              </a:spcAft>
            </a:pPr>
            <a:r>
              <a:rPr lang="cs-CZ" sz="1333" i="1" dirty="0">
                <a:ea typeface="MS PGothic" panose="020B0600070205080204" pitchFamily="34" charset="-128"/>
              </a:rPr>
              <a:t>JINÉ:</a:t>
            </a:r>
          </a:p>
          <a:p>
            <a:pPr marL="380990" indent="-380990" defTabSz="609585" fontAlgn="base">
              <a:spcBef>
                <a:spcPct val="0"/>
              </a:spcBef>
              <a:spcAft>
                <a:spcPct val="0"/>
              </a:spcAft>
              <a:buFont typeface="Arial" panose="020B0604020202020204" pitchFamily="34" charset="0"/>
              <a:buChar char="•"/>
            </a:pPr>
            <a:r>
              <a:rPr lang="cs-CZ" sz="1333" i="1" dirty="0">
                <a:ea typeface="MS PGothic" panose="020B0600070205080204" pitchFamily="34" charset="-128"/>
              </a:rPr>
              <a:t>Aktuálně nemá finance, musí prodat dům. </a:t>
            </a:r>
            <a:r>
              <a:rPr lang="cs-CZ" sz="1333" i="1" dirty="0" err="1">
                <a:ea typeface="MS PGothic" panose="020B0600070205080204" pitchFamily="34" charset="-128"/>
              </a:rPr>
              <a:t>Hypo</a:t>
            </a:r>
            <a:r>
              <a:rPr lang="cs-CZ" sz="1333" i="1" dirty="0">
                <a:ea typeface="MS PGothic" panose="020B0600070205080204" pitchFamily="34" charset="-128"/>
              </a:rPr>
              <a:t> nechce</a:t>
            </a:r>
          </a:p>
          <a:p>
            <a:pPr marL="380990" indent="-380990" defTabSz="609585" fontAlgn="base">
              <a:spcBef>
                <a:spcPct val="0"/>
              </a:spcBef>
              <a:spcAft>
                <a:spcPct val="0"/>
              </a:spcAft>
              <a:buFont typeface="Arial" panose="020B0604020202020204" pitchFamily="34" charset="0"/>
              <a:buChar char="•"/>
            </a:pPr>
            <a:r>
              <a:rPr lang="cs-CZ" sz="1333" i="1" dirty="0">
                <a:ea typeface="MS PGothic" panose="020B0600070205080204" pitchFamily="34" charset="-128"/>
              </a:rPr>
              <a:t>Atypická jednotka - skupina bytů a nebytových prostor</a:t>
            </a:r>
          </a:p>
          <a:p>
            <a:pPr marL="380990" indent="-380990" defTabSz="609585" fontAlgn="base">
              <a:spcBef>
                <a:spcPct val="0"/>
              </a:spcBef>
              <a:spcAft>
                <a:spcPct val="0"/>
              </a:spcAft>
              <a:buFont typeface="Arial" panose="020B0604020202020204" pitchFamily="34" charset="0"/>
              <a:buChar char="•"/>
            </a:pPr>
            <a:r>
              <a:rPr lang="pl-PL" sz="1333" i="1" dirty="0">
                <a:ea typeface="MS PGothic" panose="020B0600070205080204" pitchFamily="34" charset="-128"/>
              </a:rPr>
              <a:t>Finance bude mít klient až na konci roku 2024</a:t>
            </a:r>
            <a:endParaRPr lang="cs-CZ" sz="1333" i="1" dirty="0">
              <a:ea typeface="MS PGothic" panose="020B0600070205080204" pitchFamily="34" charset="-128"/>
            </a:endParaRPr>
          </a:p>
          <a:p>
            <a:pPr marL="380990" indent="-380990" defTabSz="609585" fontAlgn="base">
              <a:spcBef>
                <a:spcPct val="0"/>
              </a:spcBef>
              <a:spcAft>
                <a:spcPct val="0"/>
              </a:spcAft>
              <a:buFont typeface="Arial" panose="020B0604020202020204" pitchFamily="34" charset="0"/>
              <a:buChar char="•"/>
            </a:pPr>
            <a:r>
              <a:rPr lang="cs-CZ" sz="1333" i="1" dirty="0">
                <a:ea typeface="MS PGothic" panose="020B0600070205080204" pitchFamily="34" charset="-128"/>
              </a:rPr>
              <a:t>Očekával jiné úrokové sazby, nemá příjem v CZK, nedosáhne na HYPO</a:t>
            </a:r>
          </a:p>
          <a:p>
            <a:pPr marL="380990" indent="-380990" defTabSz="609585" fontAlgn="base">
              <a:spcBef>
                <a:spcPct val="0"/>
              </a:spcBef>
              <a:spcAft>
                <a:spcPct val="0"/>
              </a:spcAft>
              <a:buFont typeface="Arial" panose="020B0604020202020204" pitchFamily="34" charset="0"/>
              <a:buChar char="•"/>
            </a:pPr>
            <a:r>
              <a:rPr lang="cs-CZ" sz="1333" i="1" dirty="0">
                <a:ea typeface="MS PGothic" panose="020B0600070205080204" pitchFamily="34" charset="-128"/>
              </a:rPr>
              <a:t>Řeší prodej svých nemovitostí, ale nechce je prodat moc brzy, Nemá tedy na hrazení kupní ceny</a:t>
            </a:r>
          </a:p>
          <a:p>
            <a:pPr marL="380990" indent="-380990" defTabSz="609585" fontAlgn="base">
              <a:spcBef>
                <a:spcPct val="0"/>
              </a:spcBef>
              <a:spcAft>
                <a:spcPct val="0"/>
              </a:spcAft>
              <a:buFont typeface="Arial" panose="020B0604020202020204" pitchFamily="34" charset="0"/>
              <a:buChar char="•"/>
            </a:pPr>
            <a:r>
              <a:rPr lang="cs-CZ" sz="1333" i="1" dirty="0">
                <a:ea typeface="MS PGothic" panose="020B0600070205080204" pitchFamily="34" charset="-128"/>
              </a:rPr>
              <a:t>Splátkový kalendář - jako důvod uvedla splácení hypotéky a ještě nebydlí</a:t>
            </a:r>
          </a:p>
          <a:p>
            <a:pPr marL="380990" indent="-380990" defTabSz="609585" fontAlgn="base">
              <a:spcBef>
                <a:spcPct val="0"/>
              </a:spcBef>
              <a:spcAft>
                <a:spcPct val="0"/>
              </a:spcAft>
              <a:buFont typeface="Arial" panose="020B0604020202020204" pitchFamily="34" charset="0"/>
              <a:buChar char="•"/>
            </a:pPr>
            <a:r>
              <a:rPr lang="pl-PL" sz="1333" i="1" dirty="0">
                <a:ea typeface="MS PGothic" panose="020B0600070205080204" pitchFamily="34" charset="-128"/>
              </a:rPr>
              <a:t>Klientka nemá zajištěné finance do roku 2024</a:t>
            </a:r>
            <a:endParaRPr lang="cs-CZ" sz="1333" i="1" dirty="0">
              <a:ea typeface="MS PGothic" panose="020B0600070205080204" pitchFamily="34" charset="-128"/>
            </a:endParaRPr>
          </a:p>
          <a:p>
            <a:pPr marL="380990" indent="-380990" defTabSz="609585" fontAlgn="base">
              <a:spcBef>
                <a:spcPct val="0"/>
              </a:spcBef>
              <a:spcAft>
                <a:spcPct val="0"/>
              </a:spcAft>
              <a:buFont typeface="Arial" panose="020B0604020202020204" pitchFamily="34" charset="0"/>
              <a:buChar char="•"/>
            </a:pPr>
            <a:r>
              <a:rPr lang="cs-CZ" sz="1333" i="1" dirty="0">
                <a:ea typeface="MS PGothic" panose="020B0600070205080204" pitchFamily="34" charset="-128"/>
              </a:rPr>
              <a:t>Našel jinou nemovitost ještě před prohlídkou</a:t>
            </a:r>
          </a:p>
          <a:p>
            <a:pPr marL="380990" indent="-380990" algn="just" defTabSz="609585" fontAlgn="base">
              <a:spcBef>
                <a:spcPct val="0"/>
              </a:spcBef>
              <a:spcAft>
                <a:spcPct val="0"/>
              </a:spcAft>
              <a:buFont typeface="Arial" panose="020B0604020202020204" pitchFamily="34" charset="0"/>
              <a:buChar char="•"/>
            </a:pPr>
            <a:endParaRPr lang="cs-CZ" sz="1333" dirty="0">
              <a:ea typeface="MS PGothic" panose="020B0600070205080204" pitchFamily="34" charset="-128"/>
            </a:endParaRPr>
          </a:p>
        </p:txBody>
      </p:sp>
      <p:sp>
        <p:nvSpPr>
          <p:cNvPr id="11" name="Obdélník 10">
            <a:extLst>
              <a:ext uri="{FF2B5EF4-FFF2-40B4-BE49-F238E27FC236}">
                <a16:creationId xmlns:a16="http://schemas.microsoft.com/office/drawing/2014/main" id="{0A4ABBF2-FCFC-C5E3-D6FF-4B900B0F5508}"/>
              </a:ext>
            </a:extLst>
          </p:cNvPr>
          <p:cNvSpPr/>
          <p:nvPr/>
        </p:nvSpPr>
        <p:spPr>
          <a:xfrm>
            <a:off x="1396181" y="2389240"/>
            <a:ext cx="3421625" cy="41067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ln>
                <a:solidFill>
                  <a:srgbClr val="FF0000"/>
                </a:solidFill>
              </a:ln>
            </a:endParaRPr>
          </a:p>
        </p:txBody>
      </p:sp>
    </p:spTree>
    <p:extLst>
      <p:ext uri="{BB962C8B-B14F-4D97-AF65-F5344CB8AC3E}">
        <p14:creationId xmlns:p14="http://schemas.microsoft.com/office/powerpoint/2010/main" val="8707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SHRNUTÍ ODCHÁZEJÍCÍ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14</a:t>
            </a:fld>
            <a:endParaRPr lang="cs-CZ" dirty="0">
              <a:solidFill>
                <a:srgbClr val="1D4321"/>
              </a:solidFill>
              <a:latin typeface="Arial" panose="020B0604020202020204"/>
            </a:endParaRPr>
          </a:p>
        </p:txBody>
      </p:sp>
      <p:graphicFrame>
        <p:nvGraphicFramePr>
          <p:cNvPr id="3" name="Diagram 2">
            <a:extLst>
              <a:ext uri="{FF2B5EF4-FFF2-40B4-BE49-F238E27FC236}">
                <a16:creationId xmlns:a16="http://schemas.microsoft.com/office/drawing/2014/main" id="{C22313D7-0333-1B8E-FF9A-8E869EDE9AC9}"/>
              </a:ext>
            </a:extLst>
          </p:cNvPr>
          <p:cNvGraphicFramePr/>
          <p:nvPr>
            <p:extLst>
              <p:ext uri="{D42A27DB-BD31-4B8C-83A1-F6EECF244321}">
                <p14:modId xmlns:p14="http://schemas.microsoft.com/office/powerpoint/2010/main" val="398887285"/>
              </p:ext>
            </p:extLst>
          </p:nvPr>
        </p:nvGraphicFramePr>
        <p:xfrm>
          <a:off x="415379" y="1236005"/>
          <a:ext cx="11380381" cy="5215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3491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D488B-0A51-C0F6-DC0C-D93881359063}"/>
              </a:ext>
            </a:extLst>
          </p:cNvPr>
          <p:cNvSpPr>
            <a:spLocks noGrp="1"/>
          </p:cNvSpPr>
          <p:nvPr>
            <p:ph type="title"/>
          </p:nvPr>
        </p:nvSpPr>
        <p:spPr/>
        <p:txBody>
          <a:bodyPr>
            <a:normAutofit/>
          </a:bodyPr>
          <a:lstStyle/>
          <a:p>
            <a:r>
              <a:rPr lang="cs-CZ" dirty="0"/>
              <a:t>BYDLÍCÍ 2023</a:t>
            </a:r>
            <a:br>
              <a:rPr lang="cs-CZ" dirty="0"/>
            </a:br>
            <a:r>
              <a:rPr lang="cs-CZ" sz="3600" dirty="0"/>
              <a:t>Klient JRD, který již bydlí více než 6 měsíců</a:t>
            </a:r>
            <a:endParaRPr lang="cs-CZ" dirty="0"/>
          </a:p>
        </p:txBody>
      </p:sp>
      <p:sp>
        <p:nvSpPr>
          <p:cNvPr id="3" name="TextovéPole 2">
            <a:extLst>
              <a:ext uri="{FF2B5EF4-FFF2-40B4-BE49-F238E27FC236}">
                <a16:creationId xmlns:a16="http://schemas.microsoft.com/office/drawing/2014/main" id="{CE627409-3F1A-2BFA-1237-21A8366BED79}"/>
              </a:ext>
            </a:extLst>
          </p:cNvPr>
          <p:cNvSpPr txBox="1"/>
          <p:nvPr/>
        </p:nvSpPr>
        <p:spPr>
          <a:xfrm>
            <a:off x="317500" y="5675991"/>
            <a:ext cx="10174177" cy="748988"/>
          </a:xfrm>
          <a:prstGeom prst="rect">
            <a:avLst/>
          </a:prstGeom>
          <a:noFill/>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cs-CZ" altLang="cs-CZ" sz="4267" b="0" i="0" u="none" strike="noStrike" kern="1200" cap="none" spc="0" normalizeH="0" baseline="0" noProof="0" dirty="0">
                <a:ln>
                  <a:noFill/>
                </a:ln>
                <a:solidFill>
                  <a:srgbClr val="F1E8C1"/>
                </a:solidFill>
                <a:effectLst/>
                <a:uLnTx/>
                <a:uFillTx/>
                <a:latin typeface="Raleway" pitchFamily="2" charset="-18"/>
                <a:ea typeface="MS PGothic" panose="020B0600070205080204" pitchFamily="34" charset="-128"/>
                <a:cs typeface="Arial" panose="020B0604020202020204" pitchFamily="34" charset="0"/>
              </a:rPr>
              <a:t>N = 177</a:t>
            </a:r>
          </a:p>
        </p:txBody>
      </p:sp>
    </p:spTree>
    <p:extLst>
      <p:ext uri="{BB962C8B-B14F-4D97-AF65-F5344CB8AC3E}">
        <p14:creationId xmlns:p14="http://schemas.microsoft.com/office/powerpoint/2010/main" val="158333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SHRNUTÍ BYDLÍCÍ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16</a:t>
            </a:fld>
            <a:endParaRPr lang="cs-CZ" dirty="0">
              <a:solidFill>
                <a:srgbClr val="1D4321"/>
              </a:solidFill>
              <a:latin typeface="Arial" panose="020B0604020202020204"/>
            </a:endParaRPr>
          </a:p>
        </p:txBody>
      </p:sp>
      <p:graphicFrame>
        <p:nvGraphicFramePr>
          <p:cNvPr id="8" name="Diagram 7">
            <a:extLst>
              <a:ext uri="{FF2B5EF4-FFF2-40B4-BE49-F238E27FC236}">
                <a16:creationId xmlns:a16="http://schemas.microsoft.com/office/drawing/2014/main" id="{45A0F86D-3B11-410C-77EB-8F36C0E68C7E}"/>
              </a:ext>
            </a:extLst>
          </p:cNvPr>
          <p:cNvGraphicFramePr/>
          <p:nvPr>
            <p:extLst>
              <p:ext uri="{D42A27DB-BD31-4B8C-83A1-F6EECF244321}">
                <p14:modId xmlns:p14="http://schemas.microsoft.com/office/powerpoint/2010/main" val="286577761"/>
              </p:ext>
            </p:extLst>
          </p:nvPr>
        </p:nvGraphicFramePr>
        <p:xfrm>
          <a:off x="435699" y="1194976"/>
          <a:ext cx="11360061" cy="5215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ovéPole 8">
            <a:extLst>
              <a:ext uri="{FF2B5EF4-FFF2-40B4-BE49-F238E27FC236}">
                <a16:creationId xmlns:a16="http://schemas.microsoft.com/office/drawing/2014/main" id="{573AB30B-DEAD-A28B-D669-06354A87FBAD}"/>
              </a:ext>
            </a:extLst>
          </p:cNvPr>
          <p:cNvSpPr txBox="1"/>
          <p:nvPr/>
        </p:nvSpPr>
        <p:spPr>
          <a:xfrm>
            <a:off x="918479" y="1077523"/>
            <a:ext cx="1815451" cy="1077218"/>
          </a:xfrm>
          <a:prstGeom prst="rect">
            <a:avLst/>
          </a:prstGeom>
          <a:noFill/>
        </p:spPr>
        <p:txBody>
          <a:bodyPr wrap="square" rtlCol="0">
            <a:spAutoFit/>
          </a:bodyPr>
          <a:lstStyle/>
          <a:p>
            <a:pPr defTabSz="609585" fontAlgn="base">
              <a:spcBef>
                <a:spcPct val="0"/>
              </a:spcBef>
              <a:spcAft>
                <a:spcPct val="0"/>
              </a:spcAft>
            </a:pPr>
            <a:r>
              <a:rPr lang="cs-CZ" sz="6400" b="1" dirty="0">
                <a:solidFill>
                  <a:srgbClr val="92D050"/>
                </a:solidFill>
                <a:latin typeface="Raleway" pitchFamily="2" charset="-18"/>
                <a:ea typeface="MS PGothic" panose="020B0600070205080204" pitchFamily="34" charset="-128"/>
              </a:rPr>
              <a:t>82%</a:t>
            </a:r>
          </a:p>
        </p:txBody>
      </p:sp>
      <p:sp>
        <p:nvSpPr>
          <p:cNvPr id="10" name="TextovéPole 9">
            <a:extLst>
              <a:ext uri="{FF2B5EF4-FFF2-40B4-BE49-F238E27FC236}">
                <a16:creationId xmlns:a16="http://schemas.microsoft.com/office/drawing/2014/main" id="{CABE87F1-89FF-26A2-F4EF-BDE6DCF4C05D}"/>
              </a:ext>
            </a:extLst>
          </p:cNvPr>
          <p:cNvSpPr txBox="1"/>
          <p:nvPr/>
        </p:nvSpPr>
        <p:spPr>
          <a:xfrm>
            <a:off x="1036467" y="2890391"/>
            <a:ext cx="1815451" cy="1077218"/>
          </a:xfrm>
          <a:prstGeom prst="rect">
            <a:avLst/>
          </a:prstGeom>
          <a:noFill/>
        </p:spPr>
        <p:txBody>
          <a:bodyPr wrap="square" rtlCol="0">
            <a:spAutoFit/>
          </a:bodyPr>
          <a:lstStyle/>
          <a:p>
            <a:pPr defTabSz="609585" fontAlgn="base">
              <a:spcBef>
                <a:spcPct val="0"/>
              </a:spcBef>
              <a:spcAft>
                <a:spcPct val="0"/>
              </a:spcAft>
            </a:pPr>
            <a:r>
              <a:rPr lang="cs-CZ" sz="6400" b="1" dirty="0">
                <a:solidFill>
                  <a:srgbClr val="92D050"/>
                </a:solidFill>
                <a:latin typeface="Raleway" pitchFamily="2" charset="-18"/>
                <a:ea typeface="MS PGothic" panose="020B0600070205080204" pitchFamily="34" charset="-128"/>
              </a:rPr>
              <a:t>67%</a:t>
            </a:r>
          </a:p>
        </p:txBody>
      </p:sp>
      <p:pic>
        <p:nvPicPr>
          <p:cNvPr id="11" name="Grafický objekt 10" descr="Vykřičník">
            <a:extLst>
              <a:ext uri="{FF2B5EF4-FFF2-40B4-BE49-F238E27FC236}">
                <a16:creationId xmlns:a16="http://schemas.microsoft.com/office/drawing/2014/main" id="{1E4AACFC-B169-D4FF-3300-89B4073C7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18121" y="4775715"/>
            <a:ext cx="887309" cy="887309"/>
          </a:xfrm>
          <a:prstGeom prst="rect">
            <a:avLst/>
          </a:prstGeom>
        </p:spPr>
      </p:pic>
    </p:spTree>
    <p:extLst>
      <p:ext uri="{BB962C8B-B14F-4D97-AF65-F5344CB8AC3E}">
        <p14:creationId xmlns:p14="http://schemas.microsoft.com/office/powerpoint/2010/main" val="977398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NPS - BYDLÍCÍ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17</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A595D384-7B0D-6D99-F852-03AEB7777CC2}"/>
              </a:ext>
            </a:extLst>
          </p:cNvPr>
          <p:cNvGraphicFramePr/>
          <p:nvPr/>
        </p:nvGraphicFramePr>
        <p:xfrm>
          <a:off x="317500" y="1093893"/>
          <a:ext cx="11577675" cy="5110323"/>
        </p:xfrm>
        <a:graphic>
          <a:graphicData uri="http://schemas.openxmlformats.org/drawingml/2006/chart">
            <c:chart xmlns:c="http://schemas.openxmlformats.org/drawingml/2006/chart" xmlns:r="http://schemas.openxmlformats.org/officeDocument/2006/relationships" r:id="rId2"/>
          </a:graphicData>
        </a:graphic>
      </p:graphicFrame>
      <p:sp>
        <p:nvSpPr>
          <p:cNvPr id="5" name="Obdélník 4">
            <a:extLst>
              <a:ext uri="{FF2B5EF4-FFF2-40B4-BE49-F238E27FC236}">
                <a16:creationId xmlns:a16="http://schemas.microsoft.com/office/drawing/2014/main" id="{630E2378-4D5F-C1B6-683A-E13516ED9234}"/>
              </a:ext>
            </a:extLst>
          </p:cNvPr>
          <p:cNvSpPr/>
          <p:nvPr/>
        </p:nvSpPr>
        <p:spPr>
          <a:xfrm>
            <a:off x="10137058" y="2300748"/>
            <a:ext cx="1592826" cy="335280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08802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CELKOVÁ SPOKOJENOST</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18</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84F6AE2A-33DA-F363-5A11-62030D556174}"/>
              </a:ext>
            </a:extLst>
          </p:cNvPr>
          <p:cNvGraphicFramePr/>
          <p:nvPr>
            <p:extLst>
              <p:ext uri="{D42A27DB-BD31-4B8C-83A1-F6EECF244321}">
                <p14:modId xmlns:p14="http://schemas.microsoft.com/office/powerpoint/2010/main" val="1172114580"/>
              </p:ext>
            </p:extLst>
          </p:nvPr>
        </p:nvGraphicFramePr>
        <p:xfrm>
          <a:off x="396004" y="2453571"/>
          <a:ext cx="11632781" cy="39525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05EE84CD-5143-E284-F2E4-AE0DF03C6962}"/>
              </a:ext>
            </a:extLst>
          </p:cNvPr>
          <p:cNvSpPr txBox="1"/>
          <p:nvPr/>
        </p:nvSpPr>
        <p:spPr>
          <a:xfrm>
            <a:off x="1871206" y="1211438"/>
            <a:ext cx="8449587" cy="1077218"/>
          </a:xfrm>
          <a:prstGeom prst="rect">
            <a:avLst/>
          </a:prstGeom>
          <a:noFill/>
        </p:spPr>
        <p:txBody>
          <a:bodyPr wrap="square" rtlCol="0">
            <a:spAutoFit/>
          </a:bodyPr>
          <a:lstStyle/>
          <a:p>
            <a:pPr algn="ctr" defTabSz="609585" fontAlgn="base">
              <a:spcBef>
                <a:spcPct val="0"/>
              </a:spcBef>
              <a:spcAft>
                <a:spcPct val="0"/>
              </a:spcAft>
            </a:pPr>
            <a:r>
              <a:rPr lang="cs-CZ" sz="2400" dirty="0">
                <a:latin typeface="Raleway" pitchFamily="2" charset="-18"/>
                <a:ea typeface="MS PGothic" panose="020B0600070205080204" pitchFamily="34" charset="-128"/>
              </a:rPr>
              <a:t>Průměrné hodnocení (N = 177): </a:t>
            </a:r>
            <a:r>
              <a:rPr lang="cs-CZ" sz="6400" b="1" dirty="0">
                <a:solidFill>
                  <a:srgbClr val="92D050"/>
                </a:solidFill>
                <a:latin typeface="Raleway" pitchFamily="2" charset="-18"/>
                <a:ea typeface="MS PGothic" panose="020B0600070205080204" pitchFamily="34" charset="-128"/>
              </a:rPr>
              <a:t>3,8 (76%)</a:t>
            </a:r>
            <a:endParaRPr lang="cs-CZ" sz="4800" dirty="0">
              <a:solidFill>
                <a:prstClr val="black"/>
              </a:solidFill>
              <a:latin typeface="Raleway" pitchFamily="2" charset="-18"/>
              <a:ea typeface="MS PGothic" panose="020B0600070205080204" pitchFamily="34" charset="-128"/>
            </a:endParaRPr>
          </a:p>
        </p:txBody>
      </p:sp>
      <p:sp>
        <p:nvSpPr>
          <p:cNvPr id="8" name="TextovéPole 7">
            <a:extLst>
              <a:ext uri="{FF2B5EF4-FFF2-40B4-BE49-F238E27FC236}">
                <a16:creationId xmlns:a16="http://schemas.microsoft.com/office/drawing/2014/main" id="{A4503AF4-EDE8-2254-5C9A-7C4923ED1722}"/>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177</a:t>
            </a:r>
          </a:p>
        </p:txBody>
      </p:sp>
      <p:sp>
        <p:nvSpPr>
          <p:cNvPr id="6" name="Obdélník 5">
            <a:extLst>
              <a:ext uri="{FF2B5EF4-FFF2-40B4-BE49-F238E27FC236}">
                <a16:creationId xmlns:a16="http://schemas.microsoft.com/office/drawing/2014/main" id="{31B03FC3-417E-BC6E-A910-C670A93AE9B8}"/>
              </a:ext>
            </a:extLst>
          </p:cNvPr>
          <p:cNvSpPr/>
          <p:nvPr/>
        </p:nvSpPr>
        <p:spPr>
          <a:xfrm>
            <a:off x="317500" y="4041058"/>
            <a:ext cx="4657623" cy="22661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74538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normAutofit fontScale="90000"/>
          </a:bodyPr>
          <a:lstStyle/>
          <a:p>
            <a:pPr algn="r"/>
            <a:r>
              <a:rPr lang="cs-CZ" dirty="0"/>
              <a:t>SPOKOJENOST SE </a:t>
            </a:r>
            <a:br>
              <a:rPr lang="cs-CZ" dirty="0"/>
            </a:br>
            <a:r>
              <a:rPr lang="cs-CZ" dirty="0"/>
              <a:t>STANDARDNÍM VYBAVENÍM</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19</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56C73A43-A0B5-9F7B-B8F4-286406B2A3CE}"/>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177</a:t>
            </a:r>
          </a:p>
        </p:txBody>
      </p:sp>
      <p:graphicFrame>
        <p:nvGraphicFramePr>
          <p:cNvPr id="5" name="Graf 4">
            <a:extLst>
              <a:ext uri="{FF2B5EF4-FFF2-40B4-BE49-F238E27FC236}">
                <a16:creationId xmlns:a16="http://schemas.microsoft.com/office/drawing/2014/main" id="{8C29A12B-98F7-E389-8E10-BEC02269492D}"/>
              </a:ext>
            </a:extLst>
          </p:cNvPr>
          <p:cNvGraphicFramePr/>
          <p:nvPr>
            <p:extLst>
              <p:ext uri="{D42A27DB-BD31-4B8C-83A1-F6EECF244321}">
                <p14:modId xmlns:p14="http://schemas.microsoft.com/office/powerpoint/2010/main" val="2562455375"/>
              </p:ext>
            </p:extLst>
          </p:nvPr>
        </p:nvGraphicFramePr>
        <p:xfrm>
          <a:off x="317500" y="2543473"/>
          <a:ext cx="11632781" cy="39525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ovéPole 5">
            <a:extLst>
              <a:ext uri="{FF2B5EF4-FFF2-40B4-BE49-F238E27FC236}">
                <a16:creationId xmlns:a16="http://schemas.microsoft.com/office/drawing/2014/main" id="{6894A7C0-A034-4240-5922-2BC21DA0E912}"/>
              </a:ext>
            </a:extLst>
          </p:cNvPr>
          <p:cNvSpPr txBox="1"/>
          <p:nvPr/>
        </p:nvSpPr>
        <p:spPr>
          <a:xfrm>
            <a:off x="1871206" y="1441078"/>
            <a:ext cx="8449587" cy="1077218"/>
          </a:xfrm>
          <a:prstGeom prst="rect">
            <a:avLst/>
          </a:prstGeom>
          <a:noFill/>
        </p:spPr>
        <p:txBody>
          <a:bodyPr wrap="square" rtlCol="0">
            <a:spAutoFit/>
          </a:bodyPr>
          <a:lstStyle/>
          <a:p>
            <a:pPr algn="ctr" defTabSz="609585" fontAlgn="base">
              <a:spcBef>
                <a:spcPct val="0"/>
              </a:spcBef>
              <a:spcAft>
                <a:spcPct val="0"/>
              </a:spcAft>
            </a:pPr>
            <a:r>
              <a:rPr lang="cs-CZ" sz="2400" dirty="0">
                <a:latin typeface="Raleway" pitchFamily="2" charset="-18"/>
                <a:ea typeface="MS PGothic" panose="020B0600070205080204" pitchFamily="34" charset="-128"/>
              </a:rPr>
              <a:t>Průměrné hodnocení (N = 172): </a:t>
            </a:r>
            <a:r>
              <a:rPr lang="cs-CZ" sz="6400" b="1" dirty="0">
                <a:solidFill>
                  <a:srgbClr val="92D050"/>
                </a:solidFill>
                <a:latin typeface="Raleway" pitchFamily="2" charset="-18"/>
                <a:ea typeface="MS PGothic" panose="020B0600070205080204" pitchFamily="34" charset="-128"/>
              </a:rPr>
              <a:t>3,9 (78 %)</a:t>
            </a:r>
            <a:endParaRPr lang="cs-CZ" sz="4800" dirty="0">
              <a:solidFill>
                <a:prstClr val="black"/>
              </a:solidFill>
              <a:latin typeface="Raleway" pitchFamily="2" charset="-18"/>
              <a:ea typeface="MS PGothic" panose="020B0600070205080204" pitchFamily="34" charset="-128"/>
            </a:endParaRPr>
          </a:p>
        </p:txBody>
      </p:sp>
      <p:sp>
        <p:nvSpPr>
          <p:cNvPr id="8" name="Obdélník 7">
            <a:extLst>
              <a:ext uri="{FF2B5EF4-FFF2-40B4-BE49-F238E27FC236}">
                <a16:creationId xmlns:a16="http://schemas.microsoft.com/office/drawing/2014/main" id="{E13F0635-E2A1-D4B0-1CC1-F899B31382D2}"/>
              </a:ext>
            </a:extLst>
          </p:cNvPr>
          <p:cNvSpPr/>
          <p:nvPr/>
        </p:nvSpPr>
        <p:spPr>
          <a:xfrm>
            <a:off x="327332" y="4080386"/>
            <a:ext cx="4657623" cy="22661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959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latin typeface="Raleway" pitchFamily="2" charset="-18"/>
              </a:rPr>
              <a:t>METODOLOGIE</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a:t>
            </a:fld>
            <a:endParaRPr lang="cs-CZ" dirty="0">
              <a:solidFill>
                <a:srgbClr val="1D4321"/>
              </a:solidFill>
              <a:latin typeface="Arial" panose="020B0604020202020204"/>
            </a:endParaRPr>
          </a:p>
        </p:txBody>
      </p:sp>
      <p:sp>
        <p:nvSpPr>
          <p:cNvPr id="8" name="Zástupný symbol pro obsah 2">
            <a:extLst>
              <a:ext uri="{FF2B5EF4-FFF2-40B4-BE49-F238E27FC236}">
                <a16:creationId xmlns:a16="http://schemas.microsoft.com/office/drawing/2014/main" id="{DF5B3B17-79C6-9FF2-2AB3-E77D2A5780E2}"/>
              </a:ext>
            </a:extLst>
          </p:cNvPr>
          <p:cNvSpPr>
            <a:spLocks noGrp="1"/>
          </p:cNvSpPr>
          <p:nvPr>
            <p:ph idx="1"/>
          </p:nvPr>
        </p:nvSpPr>
        <p:spPr>
          <a:xfrm>
            <a:off x="396240" y="1198880"/>
            <a:ext cx="11478260" cy="5108294"/>
          </a:xfrm>
        </p:spPr>
        <p:txBody>
          <a:bodyPr>
            <a:normAutofit fontScale="40000" lnSpcReduction="20000"/>
          </a:bodyPr>
          <a:lstStyle/>
          <a:p>
            <a:r>
              <a:rPr lang="cs-CZ" sz="5100" b="1" dirty="0"/>
              <a:t>Sběr dat:</a:t>
            </a:r>
          </a:p>
          <a:p>
            <a:pPr lvl="1"/>
            <a:r>
              <a:rPr lang="cs-CZ" sz="3400" dirty="0" err="1"/>
              <a:t>FeedTrack</a:t>
            </a:r>
            <a:r>
              <a:rPr lang="cs-CZ" sz="3400" dirty="0"/>
              <a:t> – </a:t>
            </a:r>
            <a:r>
              <a:rPr lang="cs-CZ" sz="3400" dirty="0" err="1"/>
              <a:t>real</a:t>
            </a:r>
            <a:r>
              <a:rPr lang="cs-CZ" sz="3400" dirty="0"/>
              <a:t> </a:t>
            </a:r>
            <a:r>
              <a:rPr lang="cs-CZ" sz="3400" dirty="0" err="1"/>
              <a:t>time</a:t>
            </a:r>
            <a:r>
              <a:rPr lang="cs-CZ" sz="3400" dirty="0"/>
              <a:t> měření spokojenosti stávajících - bydlících klientů / transakční měření na úrovni všech </a:t>
            </a:r>
            <a:r>
              <a:rPr lang="cs-CZ" sz="3400" dirty="0" err="1"/>
              <a:t>dev.projektů</a:t>
            </a:r>
            <a:r>
              <a:rPr lang="cs-CZ" sz="3400" dirty="0"/>
              <a:t>. </a:t>
            </a:r>
          </a:p>
          <a:p>
            <a:pPr lvl="1"/>
            <a:r>
              <a:rPr lang="cs-CZ" sz="3400" dirty="0"/>
              <a:t>ROČNÍ KVALITATIVNÍ A KVANTITATIVNÍ VYHODNOCENÍ VÝZKUMU zákaznické spokojenosti a zpětné vazby (SC&amp;C) / roční kvalitativní a kvantitativní výzkum zaměřený na všechny fáze životního cyklu zákazníka / vztahové měření (sledování vývoje a trendů + kvalitativní výzkum)</a:t>
            </a:r>
          </a:p>
          <a:p>
            <a:pPr marL="0" lvl="1" indent="0">
              <a:buNone/>
            </a:pPr>
            <a:endParaRPr lang="cs-CZ" sz="3400" dirty="0"/>
          </a:p>
          <a:p>
            <a:pPr lvl="1"/>
            <a:r>
              <a:rPr lang="cs-CZ" sz="3500" dirty="0"/>
              <a:t>pro analýzu jsou použity dotazníky / záznamy, které byly vyplněny v roce 2023</a:t>
            </a:r>
          </a:p>
          <a:p>
            <a:pPr marL="468000" lvl="3" indent="0">
              <a:buNone/>
            </a:pPr>
            <a:br>
              <a:rPr lang="cs-CZ" sz="3200" dirty="0"/>
            </a:br>
            <a:r>
              <a:rPr lang="cs-CZ" sz="4000" b="1" dirty="0"/>
              <a:t>LEAD: 974 dotazníků </a:t>
            </a:r>
          </a:p>
          <a:p>
            <a:pPr marL="468000" lvl="3" indent="0">
              <a:buNone/>
            </a:pPr>
            <a:r>
              <a:rPr lang="cs-CZ" sz="4000" b="1" dirty="0"/>
              <a:t>LEAD po 1 .schůzce :  102 dotazníků</a:t>
            </a:r>
          </a:p>
          <a:p>
            <a:pPr marL="468000" lvl="3" indent="0">
              <a:buNone/>
            </a:pPr>
            <a:r>
              <a:rPr lang="cs-CZ" sz="4000" b="1" dirty="0">
                <a:solidFill>
                  <a:srgbClr val="FF0000"/>
                </a:solidFill>
              </a:rPr>
              <a:t>ODCHÁZEJÍCÍ: 354 záznamů</a:t>
            </a:r>
          </a:p>
          <a:p>
            <a:pPr marL="468000" lvl="3" indent="0">
              <a:buNone/>
            </a:pPr>
            <a:r>
              <a:rPr lang="cs-CZ" sz="4000" b="1" dirty="0"/>
              <a:t>BYDLÍCÍ: 177 záznamů</a:t>
            </a:r>
          </a:p>
          <a:p>
            <a:pPr marL="468000" lvl="3" indent="0">
              <a:buNone/>
            </a:pPr>
            <a:endParaRPr lang="cs-CZ" sz="4000" b="1" dirty="0"/>
          </a:p>
          <a:p>
            <a:pPr marL="468000" lvl="3" indent="0">
              <a:buNone/>
            </a:pPr>
            <a:r>
              <a:rPr lang="cs-CZ" sz="4000" b="1" dirty="0"/>
              <a:t>A nově doplněno - ZÁKAZNICKÝ SERVIS: </a:t>
            </a:r>
          </a:p>
          <a:p>
            <a:pPr marL="468000" lvl="3" indent="0">
              <a:buNone/>
            </a:pPr>
            <a:r>
              <a:rPr lang="cs-CZ" sz="4000" b="1" dirty="0" err="1"/>
              <a:t>Předpřejímka</a:t>
            </a:r>
            <a:r>
              <a:rPr lang="cs-CZ" sz="4000" b="1" dirty="0"/>
              <a:t> : 80 dotazníků</a:t>
            </a:r>
          </a:p>
          <a:p>
            <a:pPr marL="468000" lvl="3" indent="0">
              <a:buNone/>
            </a:pPr>
            <a:r>
              <a:rPr lang="cs-CZ" sz="4000" b="1" dirty="0"/>
              <a:t>Přejímka : 81 dotazníků</a:t>
            </a:r>
          </a:p>
          <a:p>
            <a:pPr marL="468000" lvl="3" indent="0">
              <a:buNone/>
            </a:pPr>
            <a:r>
              <a:rPr lang="cs-CZ" sz="4000" b="1" dirty="0"/>
              <a:t>Klientská změna : 15 dotazníků</a:t>
            </a:r>
          </a:p>
          <a:p>
            <a:pPr marL="468000" lvl="3" indent="0">
              <a:buNone/>
            </a:pPr>
            <a:endParaRPr lang="cs-CZ" sz="4000" b="1" dirty="0">
              <a:solidFill>
                <a:srgbClr val="92D050"/>
              </a:solidFill>
            </a:endParaRPr>
          </a:p>
          <a:p>
            <a:pPr marL="468000" lvl="3" indent="0">
              <a:buNone/>
            </a:pPr>
            <a:r>
              <a:rPr lang="cs-CZ" sz="9000" b="1" dirty="0">
                <a:solidFill>
                  <a:srgbClr val="92D050"/>
                </a:solidFill>
              </a:rPr>
              <a:t>CELKEM: 	1 783 záznamů zpětné vazy / dotazníků</a:t>
            </a:r>
            <a:endParaRPr lang="cs-CZ" sz="7000" dirty="0"/>
          </a:p>
        </p:txBody>
      </p:sp>
    </p:spTree>
    <p:extLst>
      <p:ext uri="{BB962C8B-B14F-4D97-AF65-F5344CB8AC3E}">
        <p14:creationId xmlns:p14="http://schemas.microsoft.com/office/powerpoint/2010/main" val="1562956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normAutofit fontScale="90000"/>
          </a:bodyPr>
          <a:lstStyle/>
          <a:p>
            <a:pPr algn="r"/>
            <a:r>
              <a:rPr lang="cs-CZ" dirty="0"/>
              <a:t>KOMENTÁŘE KE </a:t>
            </a:r>
            <a:br>
              <a:rPr lang="cs-CZ" dirty="0"/>
            </a:br>
            <a:r>
              <a:rPr lang="cs-CZ" dirty="0"/>
              <a:t>STANDARDNÍMU VYBAVENÍ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20</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C66E9D4C-A7B8-9A50-9918-64C4254C865F}"/>
              </a:ext>
            </a:extLst>
          </p:cNvPr>
          <p:cNvSpPr txBox="1"/>
          <p:nvPr/>
        </p:nvSpPr>
        <p:spPr>
          <a:xfrm>
            <a:off x="109579" y="1140874"/>
            <a:ext cx="11972841" cy="5537413"/>
          </a:xfrm>
          <a:prstGeom prst="rect">
            <a:avLst/>
          </a:prstGeom>
          <a:solidFill>
            <a:schemeClr val="bg1"/>
          </a:solidFill>
          <a:ln>
            <a:noFill/>
          </a:ln>
        </p:spPr>
        <p:txBody>
          <a:bodyPr wrap="square">
            <a:spAutoFit/>
          </a:bodyPr>
          <a:lstStyle/>
          <a:p>
            <a:pPr marL="380990" indent="-380990" defTabSz="609585" fontAlgn="base">
              <a:spcBef>
                <a:spcPts val="533"/>
              </a:spcBef>
              <a:spcAft>
                <a:spcPct val="0"/>
              </a:spcAft>
              <a:buFont typeface="Arial" panose="020B0604020202020204" pitchFamily="34" charset="0"/>
              <a:buChar char="•"/>
            </a:pPr>
            <a:r>
              <a:rPr lang="cs-CZ" sz="1400" dirty="0">
                <a:ea typeface="MS PGothic" panose="020B0600070205080204" pitchFamily="34" charset="-128"/>
              </a:rPr>
              <a:t>Bylo zděláno </a:t>
            </a:r>
            <a:r>
              <a:rPr lang="cs-CZ" sz="1400" b="1" dirty="0">
                <a:ea typeface="MS PGothic" panose="020B0600070205080204" pitchFamily="34" charset="-128"/>
              </a:rPr>
              <a:t>spoustu chyb při změnách</a:t>
            </a:r>
            <a:r>
              <a:rPr lang="cs-CZ" sz="1400" dirty="0">
                <a:ea typeface="MS PGothic" panose="020B0600070205080204" pitchFamily="34" charset="-128"/>
              </a:rPr>
              <a:t>. </a:t>
            </a:r>
            <a:r>
              <a:rPr lang="cs-CZ" sz="1400" b="1" dirty="0">
                <a:ea typeface="MS PGothic" panose="020B0600070205080204" pitchFamily="34" charset="-128"/>
              </a:rPr>
              <a:t>Dveře</a:t>
            </a:r>
            <a:r>
              <a:rPr lang="cs-CZ" sz="1400" dirty="0">
                <a:ea typeface="MS PGothic" panose="020B0600070205080204" pitchFamily="34" charset="-128"/>
              </a:rPr>
              <a:t> spatné barvy. Nedomyšlené </a:t>
            </a:r>
            <a:r>
              <a:rPr lang="cs-CZ" sz="1400" b="1" dirty="0">
                <a:ea typeface="MS PGothic" panose="020B0600070205080204" pitchFamily="34" charset="-128"/>
              </a:rPr>
              <a:t>přechody podlah</a:t>
            </a:r>
            <a:r>
              <a:rPr lang="cs-CZ" sz="1400" dirty="0">
                <a:ea typeface="MS PGothic" panose="020B0600070205080204" pitchFamily="34" charset="-128"/>
              </a:rPr>
              <a:t> mezi pokoje(hnusná lišta z 90 let asi</a:t>
            </a:r>
            <a:r>
              <a:rPr lang="cs-CZ" sz="1400" b="1" dirty="0">
                <a:ea typeface="MS PGothic" panose="020B0600070205080204" pitchFamily="34" charset="-128"/>
              </a:rPr>
              <a:t>), “betonová úprava” stropu </a:t>
            </a:r>
            <a:r>
              <a:rPr lang="cs-CZ" sz="1400" dirty="0">
                <a:ea typeface="MS PGothic" panose="020B0600070205080204" pitchFamily="34" charset="-128"/>
              </a:rPr>
              <a:t>na balkone - strašný</a:t>
            </a:r>
            <a:r>
              <a:rPr lang="cs-CZ" sz="1400" b="1" dirty="0">
                <a:ea typeface="MS PGothic" panose="020B0600070205080204" pitchFamily="34" charset="-128"/>
              </a:rPr>
              <a:t>, topeni- </a:t>
            </a:r>
            <a:r>
              <a:rPr lang="cs-CZ" sz="1400" dirty="0">
                <a:ea typeface="MS PGothic" panose="020B0600070205080204" pitchFamily="34" charset="-128"/>
              </a:rPr>
              <a:t>umístěni, a jak vypadá na to jak se JRD prezentuje, hlavně je zbytečně v předsíní…</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Dveře</a:t>
            </a:r>
            <a:r>
              <a:rPr lang="cs-CZ" sz="1400" dirty="0">
                <a:ea typeface="MS PGothic" panose="020B0600070205080204" pitchFamily="34" charset="-128"/>
              </a:rPr>
              <a:t> v bytě na mě působí levně. Vypadávají nám </a:t>
            </a:r>
            <a:r>
              <a:rPr lang="cs-CZ" sz="1400" b="1" dirty="0">
                <a:ea typeface="MS PGothic" panose="020B0600070205080204" pitchFamily="34" charset="-128"/>
              </a:rPr>
              <a:t>spáry v koupelnách</a:t>
            </a:r>
            <a:r>
              <a:rPr lang="cs-CZ" sz="1400" dirty="0">
                <a:ea typeface="MS PGothic" panose="020B0600070205080204" pitchFamily="34" charset="-128"/>
              </a:rPr>
              <a:t>. Voda nám stříká na zem skrz dveře do sprchy</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Je slyšet dupání sousedů nad námi</a:t>
            </a:r>
          </a:p>
          <a:p>
            <a:pPr marL="380990" indent="-380990" defTabSz="609585" fontAlgn="base">
              <a:spcBef>
                <a:spcPts val="533"/>
              </a:spcBef>
              <a:spcAft>
                <a:spcPct val="0"/>
              </a:spcAft>
              <a:buFont typeface="Arial" panose="020B0604020202020204" pitchFamily="34" charset="0"/>
              <a:buChar char="•"/>
            </a:pPr>
            <a:r>
              <a:rPr lang="cs-CZ" sz="1400" dirty="0">
                <a:ea typeface="MS PGothic" panose="020B0600070205080204" pitchFamily="34" charset="-128"/>
              </a:rPr>
              <a:t>Je toho mnoho co je špatně, ale to </a:t>
            </a:r>
            <a:r>
              <a:rPr lang="cs-CZ" sz="1400" b="1" dirty="0">
                <a:ea typeface="MS PGothic" panose="020B0600070205080204" pitchFamily="34" charset="-128"/>
              </a:rPr>
              <a:t>je dáno nízkou kvalitou subdodavatelských firem</a:t>
            </a:r>
            <a:r>
              <a:rPr lang="cs-CZ" sz="1400" dirty="0">
                <a:ea typeface="MS PGothic" panose="020B0600070205080204" pitchFamily="34" charset="-128"/>
              </a:rPr>
              <a:t>. Takže drahý byt, ale špatná kvalita provedených prací. Výčet nedodělků a chyb je na dlouhý seznam.</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Nejsme spokojeni s laminátovou podlahou</a:t>
            </a:r>
            <a:r>
              <a:rPr lang="cs-CZ" sz="1400" dirty="0">
                <a:ea typeface="MS PGothic" panose="020B0600070205080204" pitchFamily="34" charset="-128"/>
              </a:rPr>
              <a:t>, která je velmi náchylná, kdybychom to věděli, jdeme určitě do nadstandard. Dále nejsme spokojeni </a:t>
            </a:r>
            <a:r>
              <a:rPr lang="cs-CZ" sz="1400" b="1" dirty="0">
                <a:ea typeface="MS PGothic" panose="020B0600070205080204" pitchFamily="34" charset="-128"/>
              </a:rPr>
              <a:t>s uchycením a kvalitou (povrch je na bázi papíru!) lišt </a:t>
            </a:r>
            <a:r>
              <a:rPr lang="cs-CZ" sz="1400" dirty="0">
                <a:ea typeface="MS PGothic" panose="020B0600070205080204" pitchFamily="34" charset="-128"/>
              </a:rPr>
              <a:t>a uchycení pomocí hřebíčků vypadá neprofesionálně. Okna, na to že jsou nová, tak přišla poškrábaná. Vchodové dveře nejsou zvukotěsné.</a:t>
            </a:r>
          </a:p>
          <a:p>
            <a:pPr marL="380990" indent="-380990" defTabSz="609585" fontAlgn="base">
              <a:spcBef>
                <a:spcPts val="533"/>
              </a:spcBef>
              <a:spcAft>
                <a:spcPct val="0"/>
              </a:spcAft>
              <a:buFont typeface="Arial" panose="020B0604020202020204" pitchFamily="34" charset="0"/>
              <a:buChar char="•"/>
            </a:pPr>
            <a:r>
              <a:rPr lang="cs-CZ" sz="1400" dirty="0">
                <a:ea typeface="MS PGothic" panose="020B0600070205080204" pitchFamily="34" charset="-128"/>
              </a:rPr>
              <a:t>Nelíbilo se nám, </a:t>
            </a:r>
            <a:r>
              <a:rPr lang="cs-CZ" sz="1400" b="1" dirty="0">
                <a:ea typeface="MS PGothic" panose="020B0600070205080204" pitchFamily="34" charset="-128"/>
              </a:rPr>
              <a:t>většinu jsme museli vyměnit</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Prkýnko na hranatou toaletu</a:t>
            </a:r>
            <a:r>
              <a:rPr lang="cs-CZ" sz="1400" dirty="0">
                <a:ea typeface="MS PGothic" panose="020B0600070205080204" pitchFamily="34" charset="-128"/>
              </a:rPr>
              <a:t> není standardní a už 2 roky po instalaci není možné sehnat náhradní. U stoupaček </a:t>
            </a:r>
            <a:r>
              <a:rPr lang="cs-CZ" sz="1400" b="1" dirty="0">
                <a:ea typeface="MS PGothic" panose="020B0600070205080204" pitchFamily="34" charset="-128"/>
              </a:rPr>
              <a:t>chybí servisní dvířka</a:t>
            </a:r>
            <a:r>
              <a:rPr lang="cs-CZ" sz="1400" dirty="0">
                <a:ea typeface="MS PGothic" panose="020B0600070205080204" pitchFamily="34" charset="-128"/>
              </a:rPr>
              <a:t>, takže se modlíme, abychom je jednou nepotřebovali, protože by to znamenalo vybourat zeď a předělat koupelnu nebo toaletu...</a:t>
            </a:r>
          </a:p>
          <a:p>
            <a:pPr marL="380990" indent="-380990" defTabSz="609585" fontAlgn="base">
              <a:spcBef>
                <a:spcPts val="533"/>
              </a:spcBef>
              <a:spcAft>
                <a:spcPct val="0"/>
              </a:spcAft>
              <a:buFont typeface="Arial" panose="020B0604020202020204" pitchFamily="34" charset="0"/>
              <a:buChar char="•"/>
            </a:pPr>
            <a:r>
              <a:rPr lang="cs-CZ" sz="1400" dirty="0">
                <a:ea typeface="MS PGothic" panose="020B0600070205080204" pitchFamily="34" charset="-128"/>
              </a:rPr>
              <a:t>Rozhodne to </a:t>
            </a:r>
            <a:r>
              <a:rPr lang="cs-CZ" sz="1400" b="1" dirty="0">
                <a:ea typeface="MS PGothic" panose="020B0600070205080204" pitchFamily="34" charset="-128"/>
              </a:rPr>
              <a:t>nejsou prémiové materiály</a:t>
            </a:r>
            <a:r>
              <a:rPr lang="cs-CZ" sz="1400" dirty="0">
                <a:ea typeface="MS PGothic" panose="020B0600070205080204" pitchFamily="34" charset="-128"/>
              </a:rPr>
              <a:t> jak deklarováno (až na obloženi koupelen kamenem </a:t>
            </a:r>
            <a:r>
              <a:rPr lang="cs-CZ" sz="1400" dirty="0" err="1">
                <a:ea typeface="MS PGothic" panose="020B0600070205080204" pitchFamily="34" charset="-128"/>
              </a:rPr>
              <a:t>Marazzi</a:t>
            </a:r>
            <a:r>
              <a:rPr lang="cs-CZ" sz="1400" dirty="0">
                <a:ea typeface="MS PGothic" panose="020B0600070205080204" pitchFamily="34" charset="-128"/>
              </a:rPr>
              <a:t>. </a:t>
            </a:r>
            <a:r>
              <a:rPr lang="cs-CZ" sz="1400" b="1" dirty="0">
                <a:ea typeface="MS PGothic" panose="020B0600070205080204" pitchFamily="34" charset="-128"/>
              </a:rPr>
              <a:t>Splachovací systém </a:t>
            </a:r>
            <a:r>
              <a:rPr lang="cs-CZ" sz="1400" b="1" dirty="0" err="1">
                <a:ea typeface="MS PGothic" panose="020B0600070205080204" pitchFamily="34" charset="-128"/>
              </a:rPr>
              <a:t>Alca</a:t>
            </a:r>
            <a:r>
              <a:rPr lang="cs-CZ" sz="1400" b="1" dirty="0">
                <a:ea typeface="MS PGothic" panose="020B0600070205080204" pitchFamily="34" charset="-128"/>
              </a:rPr>
              <a:t> je neznámý </a:t>
            </a:r>
            <a:r>
              <a:rPr lang="cs-CZ" sz="1400" dirty="0">
                <a:ea typeface="MS PGothic" panose="020B0600070205080204" pitchFamily="34" charset="-128"/>
              </a:rPr>
              <a:t>systém </a:t>
            </a:r>
            <a:r>
              <a:rPr lang="cs-CZ" sz="1400" b="1" dirty="0">
                <a:ea typeface="MS PGothic" panose="020B0600070205080204" pitchFamily="34" charset="-128"/>
              </a:rPr>
              <a:t>s obtížným sehnáním náhradních dílů</a:t>
            </a:r>
            <a:r>
              <a:rPr lang="cs-CZ" sz="1400" dirty="0">
                <a:ea typeface="MS PGothic" panose="020B0600070205080204" pitchFamily="34" charset="-128"/>
              </a:rPr>
              <a:t>, působí velmi levně a už se několikrát porouchal (narozdíl od standardního </a:t>
            </a:r>
            <a:r>
              <a:rPr lang="cs-CZ" sz="1400" dirty="0" err="1">
                <a:ea typeface="MS PGothic" panose="020B0600070205080204" pitchFamily="34" charset="-128"/>
              </a:rPr>
              <a:t>Geberitu</a:t>
            </a:r>
            <a:r>
              <a:rPr lang="cs-CZ" sz="1400" dirty="0">
                <a:ea typeface="MS PGothic" panose="020B0600070205080204" pitchFamily="34" charset="-128"/>
              </a:rPr>
              <a:t>). </a:t>
            </a:r>
            <a:r>
              <a:rPr lang="cs-CZ" sz="1400" b="1" dirty="0">
                <a:ea typeface="MS PGothic" panose="020B0600070205080204" pitchFamily="34" charset="-128"/>
              </a:rPr>
              <a:t>Podlahy ve standardu</a:t>
            </a:r>
            <a:r>
              <a:rPr lang="cs-CZ" sz="1400" dirty="0">
                <a:ea typeface="MS PGothic" panose="020B0600070205080204" pitchFamily="34" charset="-128"/>
              </a:rPr>
              <a:t> jsou zase nejlevnější varianta rádoby dřevěných podlah. Dveře jsou dobře.</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Řešení reklamací </a:t>
            </a:r>
            <a:r>
              <a:rPr lang="cs-CZ" sz="1400" dirty="0">
                <a:ea typeface="MS PGothic" panose="020B0600070205080204" pitchFamily="34" charset="-128"/>
              </a:rPr>
              <a:t>u špatně odvedené práce zhotovitelem</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Špatně zvolené dřevěné podlahy</a:t>
            </a:r>
            <a:r>
              <a:rPr lang="cs-CZ" sz="1400" dirty="0">
                <a:ea typeface="MS PGothic" panose="020B0600070205080204" pitchFamily="34" charset="-128"/>
              </a:rPr>
              <a:t>, náchylné na poškrabané, nevhodná tvrdost dřeva, po postaveni skříně ostavuju důlky v podlaze</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Standardy byly děsivé</a:t>
            </a:r>
            <a:r>
              <a:rPr lang="cs-CZ" sz="1400" dirty="0">
                <a:ea typeface="MS PGothic" panose="020B0600070205080204" pitchFamily="34" charset="-128"/>
              </a:rPr>
              <a:t>. Měli jsme jedny </a:t>
            </a:r>
            <a:r>
              <a:rPr lang="cs-CZ" sz="1400" b="1" dirty="0">
                <a:ea typeface="MS PGothic" panose="020B0600070205080204" pitchFamily="34" charset="-128"/>
              </a:rPr>
              <a:t>dveře</a:t>
            </a:r>
            <a:r>
              <a:rPr lang="cs-CZ" sz="1400" dirty="0">
                <a:ea typeface="MS PGothic" panose="020B0600070205080204" pitchFamily="34" charset="-128"/>
              </a:rPr>
              <a:t> a kvalita byla šílená, stejně jako špatně těsnící vchodové dveře, nebo </a:t>
            </a:r>
            <a:r>
              <a:rPr lang="cs-CZ" sz="1400" b="1" dirty="0">
                <a:ea typeface="MS PGothic" panose="020B0600070205080204" pitchFamily="34" charset="-128"/>
              </a:rPr>
              <a:t>lišty</a:t>
            </a:r>
            <a:r>
              <a:rPr lang="cs-CZ" sz="1400" dirty="0">
                <a:ea typeface="MS PGothic" panose="020B0600070205080204" pitchFamily="34" charset="-128"/>
              </a:rPr>
              <a:t>, které díky pokusu paní uklízečky o vyčištění od barvy zničil dekor. </a:t>
            </a:r>
            <a:r>
              <a:rPr lang="cs-CZ" sz="1400" b="1" dirty="0">
                <a:ea typeface="MS PGothic" panose="020B0600070205080204" pitchFamily="34" charset="-128"/>
              </a:rPr>
              <a:t>Původní rozvržení zásuvek, vypínačů, také nedostačující</a:t>
            </a:r>
            <a:r>
              <a:rPr lang="cs-CZ" sz="1400" dirty="0">
                <a:ea typeface="MS PGothic" panose="020B0600070205080204" pitchFamily="34" charset="-128"/>
              </a:rPr>
              <a:t>.</a:t>
            </a:r>
          </a:p>
          <a:p>
            <a:pPr marL="380990" indent="-380990" defTabSz="609585" fontAlgn="base">
              <a:spcBef>
                <a:spcPts val="533"/>
              </a:spcBef>
              <a:spcAft>
                <a:spcPct val="0"/>
              </a:spcAft>
              <a:buFont typeface="Arial" panose="020B0604020202020204" pitchFamily="34" charset="0"/>
              <a:buChar char="•"/>
            </a:pPr>
            <a:r>
              <a:rPr lang="cs-CZ" sz="1400" b="1" dirty="0">
                <a:ea typeface="MS PGothic" panose="020B0600070205080204" pitchFamily="34" charset="-128"/>
              </a:rPr>
              <a:t>Zásadní problém vidím v realizaci</a:t>
            </a:r>
            <a:r>
              <a:rPr lang="cs-CZ" sz="1400" dirty="0">
                <a:ea typeface="MS PGothic" panose="020B0600070205080204" pitchFamily="34" charset="-128"/>
              </a:rPr>
              <a:t>. Řešíme opakované </a:t>
            </a:r>
            <a:r>
              <a:rPr lang="cs-CZ" sz="1400" b="1" dirty="0">
                <a:ea typeface="MS PGothic" panose="020B0600070205080204" pitchFamily="34" charset="-128"/>
              </a:rPr>
              <a:t>reklamace balkonových dveří, vnitřních dveří, vchodových dveří</a:t>
            </a:r>
            <a:r>
              <a:rPr lang="cs-CZ" sz="1400" dirty="0">
                <a:ea typeface="MS PGothic" panose="020B0600070205080204" pitchFamily="34" charset="-128"/>
              </a:rPr>
              <a:t>. Všichni technici dodavatelů, kteří reklamace řeší, ze již samotná montáž byla špatně provedena. Největší problém je s neřestnostmi vchodových a balkonových dveří a s propadáním terasy na předzahrádce.</a:t>
            </a:r>
          </a:p>
        </p:txBody>
      </p:sp>
      <p:sp>
        <p:nvSpPr>
          <p:cNvPr id="5" name="TextovéPole 4">
            <a:extLst>
              <a:ext uri="{FF2B5EF4-FFF2-40B4-BE49-F238E27FC236}">
                <a16:creationId xmlns:a16="http://schemas.microsoft.com/office/drawing/2014/main" id="{50175E67-1DCE-A066-F5F5-4837E13A3D73}"/>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55</a:t>
            </a:r>
          </a:p>
        </p:txBody>
      </p:sp>
    </p:spTree>
    <p:extLst>
      <p:ext uri="{BB962C8B-B14F-4D97-AF65-F5344CB8AC3E}">
        <p14:creationId xmlns:p14="http://schemas.microsoft.com/office/powerpoint/2010/main" val="162058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normAutofit fontScale="90000"/>
          </a:bodyPr>
          <a:lstStyle/>
          <a:p>
            <a:pPr algn="r"/>
            <a:r>
              <a:rPr lang="cs-CZ" dirty="0">
                <a:latin typeface="Raleway" pitchFamily="2" charset="-18"/>
              </a:rPr>
              <a:t>JEDNODUCHOST A SROZUMITELNOST</a:t>
            </a:r>
            <a:br>
              <a:rPr lang="cs-CZ" dirty="0">
                <a:latin typeface="Raleway" pitchFamily="2" charset="-18"/>
              </a:rPr>
            </a:br>
            <a:r>
              <a:rPr lang="cs-CZ" dirty="0">
                <a:latin typeface="Raleway" pitchFamily="2" charset="-18"/>
              </a:rPr>
              <a:t>OVLÁDÁNÍ TECHNOLOGIÍ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21</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6463681A-4499-B23B-1D9E-9E9CA7CA5BEE}"/>
              </a:ext>
            </a:extLst>
          </p:cNvPr>
          <p:cNvGraphicFramePr/>
          <p:nvPr>
            <p:extLst>
              <p:ext uri="{D42A27DB-BD31-4B8C-83A1-F6EECF244321}">
                <p14:modId xmlns:p14="http://schemas.microsoft.com/office/powerpoint/2010/main" val="1748559147"/>
              </p:ext>
            </p:extLst>
          </p:nvPr>
        </p:nvGraphicFramePr>
        <p:xfrm>
          <a:off x="163215" y="2894530"/>
          <a:ext cx="5612412" cy="357970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225A1D29-3037-6920-8EAA-8AC04A18F47D}"/>
              </a:ext>
            </a:extLst>
          </p:cNvPr>
          <p:cNvSpPr txBox="1"/>
          <p:nvPr/>
        </p:nvSpPr>
        <p:spPr>
          <a:xfrm>
            <a:off x="112755" y="1210363"/>
            <a:ext cx="5870491" cy="1077218"/>
          </a:xfrm>
          <a:prstGeom prst="rect">
            <a:avLst/>
          </a:prstGeom>
          <a:noFill/>
        </p:spPr>
        <p:txBody>
          <a:bodyPr wrap="square" rtlCol="0">
            <a:spAutoFit/>
          </a:bodyPr>
          <a:lstStyle/>
          <a:p>
            <a:pPr defTabSz="609585" fontAlgn="base">
              <a:spcBef>
                <a:spcPct val="0"/>
              </a:spcBef>
              <a:spcAft>
                <a:spcPct val="0"/>
              </a:spcAft>
            </a:pPr>
            <a:r>
              <a:rPr lang="cs-CZ" sz="2400" dirty="0">
                <a:ea typeface="MS PGothic" panose="020B0600070205080204" pitchFamily="34" charset="-128"/>
              </a:rPr>
              <a:t>Průměrné hodnocení (N = 175): </a:t>
            </a:r>
            <a:r>
              <a:rPr lang="cs-CZ" sz="6400" b="1" dirty="0">
                <a:solidFill>
                  <a:srgbClr val="92D050"/>
                </a:solidFill>
                <a:ea typeface="MS PGothic" panose="020B0600070205080204" pitchFamily="34" charset="-128"/>
              </a:rPr>
              <a:t>3,5</a:t>
            </a:r>
            <a:endParaRPr lang="cs-CZ" sz="4800" dirty="0">
              <a:solidFill>
                <a:prstClr val="black"/>
              </a:solidFill>
              <a:ea typeface="MS PGothic" panose="020B0600070205080204" pitchFamily="34" charset="-128"/>
            </a:endParaRPr>
          </a:p>
        </p:txBody>
      </p:sp>
      <p:graphicFrame>
        <p:nvGraphicFramePr>
          <p:cNvPr id="7" name="Graf 6">
            <a:extLst>
              <a:ext uri="{FF2B5EF4-FFF2-40B4-BE49-F238E27FC236}">
                <a16:creationId xmlns:a16="http://schemas.microsoft.com/office/drawing/2014/main" id="{D7436F1E-C680-F9EF-F542-3163FEA50165}"/>
              </a:ext>
            </a:extLst>
          </p:cNvPr>
          <p:cNvGraphicFramePr/>
          <p:nvPr>
            <p:extLst>
              <p:ext uri="{D42A27DB-BD31-4B8C-83A1-F6EECF244321}">
                <p14:modId xmlns:p14="http://schemas.microsoft.com/office/powerpoint/2010/main" val="2913484120"/>
              </p:ext>
            </p:extLst>
          </p:nvPr>
        </p:nvGraphicFramePr>
        <p:xfrm>
          <a:off x="6035606" y="2894530"/>
          <a:ext cx="5612412" cy="357970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ovéPole 7">
            <a:extLst>
              <a:ext uri="{FF2B5EF4-FFF2-40B4-BE49-F238E27FC236}">
                <a16:creationId xmlns:a16="http://schemas.microsoft.com/office/drawing/2014/main" id="{FC89FA12-44AF-3525-3B73-72D7BE546D67}"/>
              </a:ext>
            </a:extLst>
          </p:cNvPr>
          <p:cNvSpPr txBox="1"/>
          <p:nvPr/>
        </p:nvSpPr>
        <p:spPr>
          <a:xfrm>
            <a:off x="5985145" y="1210363"/>
            <a:ext cx="5870491" cy="1077218"/>
          </a:xfrm>
          <a:prstGeom prst="rect">
            <a:avLst/>
          </a:prstGeom>
          <a:noFill/>
        </p:spPr>
        <p:txBody>
          <a:bodyPr wrap="square" rtlCol="0">
            <a:spAutoFit/>
          </a:bodyPr>
          <a:lstStyle/>
          <a:p>
            <a:pPr defTabSz="609585" fontAlgn="base">
              <a:spcBef>
                <a:spcPct val="0"/>
              </a:spcBef>
              <a:spcAft>
                <a:spcPct val="0"/>
              </a:spcAft>
            </a:pPr>
            <a:r>
              <a:rPr lang="cs-CZ" sz="2400" dirty="0">
                <a:ea typeface="MS PGothic" panose="020B0600070205080204" pitchFamily="34" charset="-128"/>
              </a:rPr>
              <a:t>Průměrné hodnocení (N = 175): </a:t>
            </a:r>
            <a:r>
              <a:rPr lang="cs-CZ" sz="6400" b="1" dirty="0">
                <a:solidFill>
                  <a:srgbClr val="92D050"/>
                </a:solidFill>
                <a:ea typeface="MS PGothic" panose="020B0600070205080204" pitchFamily="34" charset="-128"/>
              </a:rPr>
              <a:t>3,4</a:t>
            </a:r>
            <a:endParaRPr lang="cs-CZ" sz="4800" dirty="0">
              <a:solidFill>
                <a:prstClr val="black"/>
              </a:solidFill>
              <a:ea typeface="MS PGothic" panose="020B0600070205080204" pitchFamily="34" charset="-128"/>
            </a:endParaRPr>
          </a:p>
        </p:txBody>
      </p:sp>
      <p:sp>
        <p:nvSpPr>
          <p:cNvPr id="10" name="TextovéPole 9">
            <a:extLst>
              <a:ext uri="{FF2B5EF4-FFF2-40B4-BE49-F238E27FC236}">
                <a16:creationId xmlns:a16="http://schemas.microsoft.com/office/drawing/2014/main" id="{FD580E77-EF14-7817-7F4A-C33D3FF5C221}"/>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175</a:t>
            </a:r>
          </a:p>
        </p:txBody>
      </p:sp>
      <p:sp>
        <p:nvSpPr>
          <p:cNvPr id="11" name="TextovéPole 10">
            <a:extLst>
              <a:ext uri="{FF2B5EF4-FFF2-40B4-BE49-F238E27FC236}">
                <a16:creationId xmlns:a16="http://schemas.microsoft.com/office/drawing/2014/main" id="{072844E6-61F2-0645-3483-541DAAD1D25B}"/>
              </a:ext>
            </a:extLst>
          </p:cNvPr>
          <p:cNvSpPr txBox="1"/>
          <p:nvPr/>
        </p:nvSpPr>
        <p:spPr>
          <a:xfrm>
            <a:off x="6200140" y="639633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175</a:t>
            </a:r>
          </a:p>
        </p:txBody>
      </p:sp>
      <p:sp>
        <p:nvSpPr>
          <p:cNvPr id="12" name="Obdélník 11">
            <a:extLst>
              <a:ext uri="{FF2B5EF4-FFF2-40B4-BE49-F238E27FC236}">
                <a16:creationId xmlns:a16="http://schemas.microsoft.com/office/drawing/2014/main" id="{216D603A-71A9-6AB2-5BF0-749A33368D04}"/>
              </a:ext>
            </a:extLst>
          </p:cNvPr>
          <p:cNvSpPr/>
          <p:nvPr/>
        </p:nvSpPr>
        <p:spPr>
          <a:xfrm>
            <a:off x="163216" y="4483506"/>
            <a:ext cx="2294850" cy="19711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AB216D2C-9384-B6AA-1CC2-1489F303DE75}"/>
              </a:ext>
            </a:extLst>
          </p:cNvPr>
          <p:cNvSpPr/>
          <p:nvPr/>
        </p:nvSpPr>
        <p:spPr>
          <a:xfrm>
            <a:off x="6045856" y="4480027"/>
            <a:ext cx="2294850" cy="19711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298A4AF9-F805-7F21-EF1D-336C96728DFC}"/>
              </a:ext>
            </a:extLst>
          </p:cNvPr>
          <p:cNvSpPr txBox="1"/>
          <p:nvPr/>
        </p:nvSpPr>
        <p:spPr>
          <a:xfrm>
            <a:off x="6721333" y="3995297"/>
            <a:ext cx="943896" cy="461665"/>
          </a:xfrm>
          <a:prstGeom prst="rect">
            <a:avLst/>
          </a:prstGeom>
          <a:noFill/>
        </p:spPr>
        <p:txBody>
          <a:bodyPr wrap="square" rtlCol="0">
            <a:spAutoFit/>
          </a:bodyPr>
          <a:lstStyle/>
          <a:p>
            <a:r>
              <a:rPr lang="cs-CZ" sz="2400" b="1" dirty="0">
                <a:solidFill>
                  <a:srgbClr val="FF0000"/>
                </a:solidFill>
                <a:latin typeface="Raleway" pitchFamily="2" charset="-18"/>
              </a:rPr>
              <a:t>24 %</a:t>
            </a:r>
          </a:p>
        </p:txBody>
      </p:sp>
      <p:sp>
        <p:nvSpPr>
          <p:cNvPr id="16" name="TextovéPole 15">
            <a:extLst>
              <a:ext uri="{FF2B5EF4-FFF2-40B4-BE49-F238E27FC236}">
                <a16:creationId xmlns:a16="http://schemas.microsoft.com/office/drawing/2014/main" id="{E1A13FB3-0A7E-15DC-D439-EEF6E266F3E7}"/>
              </a:ext>
            </a:extLst>
          </p:cNvPr>
          <p:cNvSpPr txBox="1"/>
          <p:nvPr/>
        </p:nvSpPr>
        <p:spPr>
          <a:xfrm>
            <a:off x="753889" y="3949199"/>
            <a:ext cx="936522" cy="461665"/>
          </a:xfrm>
          <a:prstGeom prst="rect">
            <a:avLst/>
          </a:prstGeom>
          <a:noFill/>
        </p:spPr>
        <p:txBody>
          <a:bodyPr wrap="square">
            <a:spAutoFit/>
          </a:bodyPr>
          <a:lstStyle/>
          <a:p>
            <a:r>
              <a:rPr lang="cs-CZ" sz="2400" b="1" dirty="0">
                <a:solidFill>
                  <a:srgbClr val="FF0000"/>
                </a:solidFill>
                <a:latin typeface="Raleway" pitchFamily="2" charset="-18"/>
              </a:rPr>
              <a:t>22 %</a:t>
            </a:r>
          </a:p>
        </p:txBody>
      </p:sp>
      <p:sp>
        <p:nvSpPr>
          <p:cNvPr id="17" name="TextovéPole 16">
            <a:extLst>
              <a:ext uri="{FF2B5EF4-FFF2-40B4-BE49-F238E27FC236}">
                <a16:creationId xmlns:a16="http://schemas.microsoft.com/office/drawing/2014/main" id="{F7248791-6183-4370-E08E-3D6CEF7515EB}"/>
              </a:ext>
            </a:extLst>
          </p:cNvPr>
          <p:cNvSpPr txBox="1"/>
          <p:nvPr/>
        </p:nvSpPr>
        <p:spPr>
          <a:xfrm>
            <a:off x="3815233" y="2065709"/>
            <a:ext cx="4336026" cy="830997"/>
          </a:xfrm>
          <a:prstGeom prst="rect">
            <a:avLst/>
          </a:prstGeom>
          <a:noFill/>
        </p:spPr>
        <p:txBody>
          <a:bodyPr wrap="square" rtlCol="0">
            <a:spAutoFit/>
          </a:bodyPr>
          <a:lstStyle/>
          <a:p>
            <a:pPr algn="ctr"/>
            <a:r>
              <a:rPr lang="cs-CZ" sz="4800" b="1" dirty="0">
                <a:latin typeface="Raleway" pitchFamily="2" charset="-18"/>
              </a:rPr>
              <a:t>= 70 %</a:t>
            </a:r>
          </a:p>
        </p:txBody>
      </p:sp>
    </p:spTree>
    <p:extLst>
      <p:ext uri="{BB962C8B-B14F-4D97-AF65-F5344CB8AC3E}">
        <p14:creationId xmlns:p14="http://schemas.microsoft.com/office/powerpoint/2010/main" val="943702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latin typeface="Raleway" pitchFamily="2" charset="-18"/>
              </a:rPr>
              <a:t>KOMENTÁŘE K OVLÁDÁNÍ TECHNOLOGIÍ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22</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C837C431-7A55-CED8-FBEA-58497C3C2A4C}"/>
              </a:ext>
            </a:extLst>
          </p:cNvPr>
          <p:cNvSpPr txBox="1"/>
          <p:nvPr/>
        </p:nvSpPr>
        <p:spPr>
          <a:xfrm>
            <a:off x="109579" y="1101533"/>
            <a:ext cx="11972841" cy="6214522"/>
          </a:xfrm>
          <a:prstGeom prst="rect">
            <a:avLst/>
          </a:prstGeom>
          <a:noFill/>
          <a:ln>
            <a:solidFill>
              <a:srgbClr val="1D4423"/>
            </a:solidFill>
          </a:ln>
        </p:spPr>
        <p:txBody>
          <a:bodyPr wrap="square">
            <a:spAutoFit/>
          </a:bodyPr>
          <a:lstStyle/>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Jsme velice </a:t>
            </a:r>
            <a:r>
              <a:rPr lang="cs-CZ" sz="1600" b="1" dirty="0">
                <a:solidFill>
                  <a:prstClr val="black"/>
                </a:solidFill>
                <a:latin typeface="Raleway" pitchFamily="2" charset="-18"/>
                <a:ea typeface="MS PGothic" panose="020B0600070205080204" pitchFamily="34" charset="-128"/>
              </a:rPr>
              <a:t>nespokojeni s </a:t>
            </a:r>
            <a:r>
              <a:rPr lang="cs-CZ" sz="1600" b="1" dirty="0" err="1">
                <a:solidFill>
                  <a:prstClr val="black"/>
                </a:solidFill>
                <a:latin typeface="Raleway" pitchFamily="2" charset="-18"/>
                <a:ea typeface="MS PGothic" panose="020B0600070205080204" pitchFamily="34" charset="-128"/>
              </a:rPr>
              <a:t>Vodafonem</a:t>
            </a:r>
            <a:r>
              <a:rPr lang="cs-CZ" sz="1600" dirty="0">
                <a:solidFill>
                  <a:prstClr val="black"/>
                </a:solidFill>
                <a:latin typeface="Raleway" pitchFamily="2" charset="-18"/>
                <a:ea typeface="MS PGothic" panose="020B0600070205080204" pitchFamily="34" charset="-128"/>
              </a:rPr>
              <a:t>, jako jediným poskytovatelem pevného internetu. V naši lokalitě jsou velmi časté výpadky a pak je "chytrá" domácnost spíš nevýhodou, protože </a:t>
            </a:r>
            <a:r>
              <a:rPr lang="cs-CZ" sz="1600" b="1" dirty="0">
                <a:solidFill>
                  <a:prstClr val="black"/>
                </a:solidFill>
                <a:latin typeface="Raleway" pitchFamily="2" charset="-18"/>
                <a:ea typeface="MS PGothic" panose="020B0600070205080204" pitchFamily="34" charset="-128"/>
              </a:rPr>
              <a:t>nejde nic ovládat</a:t>
            </a:r>
            <a:r>
              <a:rPr lang="cs-CZ" sz="1600" dirty="0">
                <a:solidFill>
                  <a:prstClr val="black"/>
                </a:solidFill>
                <a:latin typeface="Raleway" pitchFamily="2" charset="-18"/>
                <a:ea typeface="MS PGothic" panose="020B0600070205080204" pitchFamily="34" charset="-128"/>
              </a:rPr>
              <a:t>. </a:t>
            </a:r>
            <a:r>
              <a:rPr lang="cs-CZ" sz="1600" b="1" dirty="0">
                <a:solidFill>
                  <a:prstClr val="black"/>
                </a:solidFill>
                <a:latin typeface="Raleway" pitchFamily="2" charset="-18"/>
                <a:ea typeface="MS PGothic" panose="020B0600070205080204" pitchFamily="34" charset="-128"/>
              </a:rPr>
              <a:t>Somfy</a:t>
            </a:r>
            <a:r>
              <a:rPr lang="cs-CZ" sz="1600" dirty="0">
                <a:solidFill>
                  <a:prstClr val="black"/>
                </a:solidFill>
                <a:latin typeface="Raleway" pitchFamily="2" charset="-18"/>
                <a:ea typeface="MS PGothic" panose="020B0600070205080204" pitchFamily="34" charset="-128"/>
              </a:rPr>
              <a:t> není pro netechnické typy lidí vůbec uživatelsky přívětivé.</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Bylo by skvělé, </a:t>
            </a:r>
            <a:r>
              <a:rPr lang="cs-CZ" sz="1600" b="1" dirty="0">
                <a:solidFill>
                  <a:prstClr val="black"/>
                </a:solidFill>
                <a:latin typeface="Raleway" pitchFamily="2" charset="-18"/>
                <a:ea typeface="MS PGothic" panose="020B0600070205080204" pitchFamily="34" charset="-128"/>
              </a:rPr>
              <a:t>aby všechny použité technologie byly mezi sebou vzájemně propojitelné </a:t>
            </a:r>
            <a:r>
              <a:rPr lang="cs-CZ" sz="1600" dirty="0">
                <a:solidFill>
                  <a:prstClr val="black"/>
                </a:solidFill>
                <a:latin typeface="Raleway" pitchFamily="2" charset="-18"/>
                <a:ea typeface="MS PGothic" panose="020B0600070205080204" pitchFamily="34" charset="-128"/>
              </a:rPr>
              <a:t>a Smart domácnost byla opravdu </a:t>
            </a:r>
            <a:r>
              <a:rPr lang="cs-CZ" sz="1600" dirty="0" err="1">
                <a:solidFill>
                  <a:prstClr val="black"/>
                </a:solidFill>
                <a:latin typeface="Raleway" pitchFamily="2" charset="-18"/>
                <a:ea typeface="MS PGothic" panose="020B0600070205080204" pitchFamily="34" charset="-128"/>
              </a:rPr>
              <a:t>smart</a:t>
            </a:r>
            <a:r>
              <a:rPr lang="cs-CZ" sz="1600" dirty="0">
                <a:solidFill>
                  <a:prstClr val="black"/>
                </a:solidFill>
                <a:latin typeface="Raleway" pitchFamily="2" charset="-18"/>
                <a:ea typeface="MS PGothic" panose="020B0600070205080204" pitchFamily="34" charset="-128"/>
              </a:rPr>
              <a:t> (</a:t>
            </a:r>
            <a:r>
              <a:rPr lang="cs-CZ" sz="1600" b="1" dirty="0">
                <a:solidFill>
                  <a:prstClr val="black"/>
                </a:solidFill>
                <a:latin typeface="Raleway" pitchFamily="2" charset="-18"/>
                <a:ea typeface="MS PGothic" panose="020B0600070205080204" pitchFamily="34" charset="-128"/>
              </a:rPr>
              <a:t>rekuperace vs. topení</a:t>
            </a:r>
            <a:r>
              <a:rPr lang="cs-CZ" sz="1600" dirty="0">
                <a:solidFill>
                  <a:prstClr val="black"/>
                </a:solidFill>
                <a:latin typeface="Raleway" pitchFamily="2" charset="-18"/>
                <a:ea typeface="MS PGothic" panose="020B0600070205080204" pitchFamily="34" charset="-128"/>
              </a:rPr>
              <a:t>).</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Dodat informace </a:t>
            </a:r>
            <a:r>
              <a:rPr lang="cs-CZ" sz="1600" dirty="0">
                <a:solidFill>
                  <a:prstClr val="black"/>
                </a:solidFill>
                <a:latin typeface="Raleway" pitchFamily="2" charset="-18"/>
                <a:ea typeface="MS PGothic" panose="020B0600070205080204" pitchFamily="34" charset="-128"/>
              </a:rPr>
              <a:t>by byl dobry začátek. Žádné informace o tom jak který systém v byte funguje (</a:t>
            </a:r>
            <a:r>
              <a:rPr lang="cs-CZ" sz="1600" b="1" dirty="0">
                <a:solidFill>
                  <a:prstClr val="black"/>
                </a:solidFill>
                <a:latin typeface="Raleway" pitchFamily="2" charset="-18"/>
                <a:ea typeface="MS PGothic" panose="020B0600070205080204" pitchFamily="34" charset="-128"/>
              </a:rPr>
              <a:t>tepelné čerpadlo, FTV</a:t>
            </a:r>
            <a:r>
              <a:rPr lang="cs-CZ" sz="1600" dirty="0">
                <a:solidFill>
                  <a:prstClr val="black"/>
                </a:solidFill>
                <a:latin typeface="Raleway" pitchFamily="2" charset="-18"/>
                <a:ea typeface="MS PGothic" panose="020B0600070205080204" pitchFamily="34" charset="-128"/>
              </a:rPr>
              <a:t> (ta ani nebyla první rok vůbec zprovozněna). Dále např. </a:t>
            </a:r>
            <a:r>
              <a:rPr lang="cs-CZ" sz="1600" b="1" dirty="0">
                <a:solidFill>
                  <a:prstClr val="black"/>
                </a:solidFill>
                <a:latin typeface="Raleway" pitchFamily="2" charset="-18"/>
                <a:ea typeface="MS PGothic" panose="020B0600070205080204" pitchFamily="34" charset="-128"/>
              </a:rPr>
              <a:t>dálkové ovládaní TC </a:t>
            </a:r>
            <a:r>
              <a:rPr lang="cs-CZ" sz="1600" dirty="0">
                <a:solidFill>
                  <a:prstClr val="black"/>
                </a:solidFill>
                <a:latin typeface="Raleway" pitchFamily="2" charset="-18"/>
                <a:ea typeface="MS PGothic" panose="020B0600070205080204" pitchFamily="34" charset="-128"/>
              </a:rPr>
              <a:t>což je ve smlouvě už 2 roky nefunguje atp. Co se týče VZT tak sice video manuál kde pan točí kolečkem je hezky, ale vůbec není popsáno jak používat webové rozhraní které poskytuje mnohem vetší moznosti řízení VZT.</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I přes dodané manuály </a:t>
            </a:r>
            <a:r>
              <a:rPr lang="cs-CZ" sz="1600" b="1" dirty="0">
                <a:solidFill>
                  <a:prstClr val="black"/>
                </a:solidFill>
                <a:latin typeface="Raleway" pitchFamily="2" charset="-18"/>
                <a:ea typeface="MS PGothic" panose="020B0600070205080204" pitchFamily="34" charset="-128"/>
              </a:rPr>
              <a:t>poruchy žaluzií, rekuperace, elektriky</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Koncept chytré domácnosti kombinovaný různými dodavateli a jejich propojení není dodané jako jeden </a:t>
            </a:r>
            <a:r>
              <a:rPr lang="cs-CZ" sz="1600" b="1" dirty="0" err="1">
                <a:solidFill>
                  <a:prstClr val="black"/>
                </a:solidFill>
                <a:latin typeface="Raleway" pitchFamily="2" charset="-18"/>
                <a:ea typeface="MS PGothic" panose="020B0600070205080204" pitchFamily="34" charset="-128"/>
              </a:rPr>
              <a:t>ready</a:t>
            </a:r>
            <a:r>
              <a:rPr lang="cs-CZ" sz="1600" b="1" dirty="0">
                <a:solidFill>
                  <a:prstClr val="black"/>
                </a:solidFill>
                <a:latin typeface="Raleway" pitchFamily="2" charset="-18"/>
                <a:ea typeface="MS PGothic" panose="020B0600070205080204" pitchFamily="34" charset="-128"/>
              </a:rPr>
              <a:t>-to-use balík</a:t>
            </a:r>
            <a:r>
              <a:rPr lang="cs-CZ" sz="1600" dirty="0">
                <a:solidFill>
                  <a:prstClr val="black"/>
                </a:solidFill>
                <a:latin typeface="Raleway" pitchFamily="2" charset="-18"/>
                <a:ea typeface="MS PGothic" panose="020B0600070205080204" pitchFamily="34" charset="-128"/>
              </a:rPr>
              <a:t>. Regulace/ovládání rekuperace reálně funguje vlastně jinak než je prezentováno a propojení se Somfy do jednoho celku vlastně není</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Ovládání rekuperace </a:t>
            </a:r>
            <a:r>
              <a:rPr lang="cs-CZ" sz="1600" dirty="0">
                <a:solidFill>
                  <a:prstClr val="black"/>
                </a:solidFill>
                <a:latin typeface="Raleway" pitchFamily="2" charset="-18"/>
                <a:ea typeface="MS PGothic" panose="020B0600070205080204" pitchFamily="34" charset="-128"/>
              </a:rPr>
              <a:t>online je to nejhorší, co jsem viděl za posledních 15 let. </a:t>
            </a:r>
            <a:r>
              <a:rPr lang="cs-CZ" sz="1600" b="1" dirty="0">
                <a:solidFill>
                  <a:prstClr val="black"/>
                </a:solidFill>
                <a:latin typeface="Raleway" pitchFamily="2" charset="-18"/>
                <a:ea typeface="MS PGothic" panose="020B0600070205080204" pitchFamily="34" charset="-128"/>
              </a:rPr>
              <a:t>Návod je naprosto příšerný</a:t>
            </a:r>
            <a:r>
              <a:rPr lang="cs-CZ" sz="1600" dirty="0">
                <a:solidFill>
                  <a:prstClr val="black"/>
                </a:solidFill>
                <a:latin typeface="Raleway" pitchFamily="2" charset="-18"/>
                <a:ea typeface="MS PGothic" panose="020B0600070205080204" pitchFamily="34" charset="-128"/>
              </a:rPr>
              <a:t>.</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Rekuperace je dobrá technologie ale nemožnost spojit to so Somfy </a:t>
            </a:r>
            <a:r>
              <a:rPr lang="cs-CZ" sz="1600" dirty="0">
                <a:solidFill>
                  <a:prstClr val="black"/>
                </a:solidFill>
                <a:latin typeface="Raleway" pitchFamily="2" charset="-18"/>
                <a:ea typeface="MS PGothic" panose="020B0600070205080204" pitchFamily="34" charset="-128"/>
              </a:rPr>
              <a:t>systémem a sjednocenou dálkovou správou je velké mínus. </a:t>
            </a:r>
            <a:r>
              <a:rPr lang="cs-CZ" sz="1600" b="1" dirty="0">
                <a:solidFill>
                  <a:prstClr val="black"/>
                </a:solidFill>
                <a:latin typeface="Raleway" pitchFamily="2" charset="-18"/>
                <a:ea typeface="MS PGothic" panose="020B0600070205080204" pitchFamily="34" charset="-128"/>
              </a:rPr>
              <a:t>Podrobnější návod</a:t>
            </a:r>
            <a:r>
              <a:rPr lang="cs-CZ" sz="1600" dirty="0">
                <a:solidFill>
                  <a:prstClr val="black"/>
                </a:solidFill>
                <a:latin typeface="Raleway" pitchFamily="2" charset="-18"/>
                <a:ea typeface="MS PGothic" panose="020B0600070205080204" pitchFamily="34" charset="-128"/>
              </a:rPr>
              <a:t> na nastavení rekuperaci byl dodaný až při reklamovaní funkčnosti. Elektronický vrátník dodané technologií umožnila i video, ale problém s kvalitou signálu.</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Somfy systém vyžaduje často zásahy</a:t>
            </a:r>
            <a:r>
              <a:rPr lang="cs-CZ" sz="1600" dirty="0">
                <a:solidFill>
                  <a:prstClr val="black"/>
                </a:solidFill>
                <a:latin typeface="Raleway" pitchFamily="2" charset="-18"/>
                <a:ea typeface="MS PGothic" panose="020B0600070205080204" pitchFamily="34" charset="-128"/>
              </a:rPr>
              <a:t>, restarty atp. Mam pocit, ze vlhkost v bytech je nižší než by bylo prima.</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V rekuperacích nefunguje kouřové čidlo</a:t>
            </a:r>
            <a:r>
              <a:rPr lang="cs-CZ" sz="1600" dirty="0">
                <a:solidFill>
                  <a:prstClr val="black"/>
                </a:solidFill>
                <a:latin typeface="Raleway" pitchFamily="2" charset="-18"/>
                <a:ea typeface="MS PGothic" panose="020B0600070205080204" pitchFamily="34" charset="-128"/>
              </a:rPr>
              <a:t>, rekuperační jednotky nebyly úplně správně nainstalované. Aplikace k technologiím jsou občas neintuitivní na nastavení.</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Velký problém je s rekuperací</a:t>
            </a:r>
            <a:r>
              <a:rPr lang="cs-CZ" sz="1600" dirty="0">
                <a:solidFill>
                  <a:prstClr val="black"/>
                </a:solidFill>
                <a:latin typeface="Raleway" pitchFamily="2" charset="-18"/>
                <a:ea typeface="MS PGothic" panose="020B0600070205080204" pitchFamily="34" charset="-128"/>
              </a:rPr>
              <a:t> a věřím že tak 95% domů ji neumí využívat, nebo využívá špatně</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Vyměnit SOMFY </a:t>
            </a:r>
            <a:r>
              <a:rPr lang="cs-CZ" sz="1600" dirty="0">
                <a:solidFill>
                  <a:prstClr val="black"/>
                </a:solidFill>
                <a:latin typeface="Raleway" pitchFamily="2" charset="-18"/>
                <a:ea typeface="MS PGothic" panose="020B0600070205080204" pitchFamily="34" charset="-128"/>
              </a:rPr>
              <a:t>- jejich produkty a služby jsou hrozné. A </a:t>
            </a:r>
            <a:r>
              <a:rPr lang="cs-CZ" sz="1600" b="1" dirty="0">
                <a:solidFill>
                  <a:prstClr val="black"/>
                </a:solidFill>
                <a:latin typeface="Raleway" pitchFamily="2" charset="-18"/>
                <a:ea typeface="MS PGothic" panose="020B0600070205080204" pitchFamily="34" charset="-128"/>
              </a:rPr>
              <a:t>VZT dodnes nefunguje správně</a:t>
            </a:r>
            <a:r>
              <a:rPr lang="cs-CZ" sz="1600" dirty="0">
                <a:solidFill>
                  <a:prstClr val="black"/>
                </a:solidFill>
                <a:latin typeface="Raleway" pitchFamily="2" charset="-18"/>
                <a:ea typeface="MS PGothic" panose="020B0600070205080204" pitchFamily="34" charset="-128"/>
              </a:rPr>
              <a:t>, a vytváří v bytě podtlak, kvůli čemu hučí okna. X techniku to navštívilo a vždycky to pomohlo jen na pár týdnů.</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Žádné návody</a:t>
            </a:r>
            <a:r>
              <a:rPr lang="cs-CZ" sz="1600" dirty="0">
                <a:solidFill>
                  <a:prstClr val="black"/>
                </a:solidFill>
                <a:latin typeface="Raleway" pitchFamily="2" charset="-18"/>
                <a:ea typeface="MS PGothic" panose="020B0600070205080204" pitchFamily="34" charset="-128"/>
              </a:rPr>
              <a:t>, všechno si řešíme sami. Byty vybaveny jinými technologiemi než ty, uvedené v technické dokumentaci, část technologií nefunkční</a:t>
            </a:r>
          </a:p>
        </p:txBody>
      </p:sp>
      <p:sp>
        <p:nvSpPr>
          <p:cNvPr id="5" name="TextovéPole 4">
            <a:extLst>
              <a:ext uri="{FF2B5EF4-FFF2-40B4-BE49-F238E27FC236}">
                <a16:creationId xmlns:a16="http://schemas.microsoft.com/office/drawing/2014/main" id="{3CB3E2F3-C2F3-5C0F-72D9-94E5C2ABDF04}"/>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73</a:t>
            </a:r>
          </a:p>
        </p:txBody>
      </p:sp>
    </p:spTree>
    <p:extLst>
      <p:ext uri="{BB962C8B-B14F-4D97-AF65-F5344CB8AC3E}">
        <p14:creationId xmlns:p14="http://schemas.microsoft.com/office/powerpoint/2010/main" val="940563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PŘÍSLUŠENSTVÍ K BYTU</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23</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05C104D6-5A28-04C7-6020-A10DB685D1B9}"/>
              </a:ext>
            </a:extLst>
          </p:cNvPr>
          <p:cNvGraphicFramePr/>
          <p:nvPr>
            <p:extLst>
              <p:ext uri="{D42A27DB-BD31-4B8C-83A1-F6EECF244321}">
                <p14:modId xmlns:p14="http://schemas.microsoft.com/office/powerpoint/2010/main" val="3960932709"/>
              </p:ext>
            </p:extLst>
          </p:nvPr>
        </p:nvGraphicFramePr>
        <p:xfrm>
          <a:off x="396004" y="2404101"/>
          <a:ext cx="11632781" cy="39525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057CA5B7-4E65-28C7-5203-1B4A29B645FF}"/>
              </a:ext>
            </a:extLst>
          </p:cNvPr>
          <p:cNvSpPr txBox="1"/>
          <p:nvPr/>
        </p:nvSpPr>
        <p:spPr>
          <a:xfrm>
            <a:off x="1838632" y="1063888"/>
            <a:ext cx="10353368" cy="1077218"/>
          </a:xfrm>
          <a:prstGeom prst="rect">
            <a:avLst/>
          </a:prstGeom>
          <a:noFill/>
        </p:spPr>
        <p:txBody>
          <a:bodyPr wrap="square" rtlCol="0">
            <a:spAutoFit/>
          </a:bodyPr>
          <a:lstStyle/>
          <a:p>
            <a:pPr defTabSz="609585" fontAlgn="base">
              <a:spcBef>
                <a:spcPct val="0"/>
              </a:spcBef>
              <a:spcAft>
                <a:spcPct val="0"/>
              </a:spcAft>
            </a:pPr>
            <a:r>
              <a:rPr lang="cs-CZ" sz="2400" dirty="0">
                <a:latin typeface="Raleway" pitchFamily="2" charset="-18"/>
                <a:ea typeface="MS PGothic" panose="020B0600070205080204" pitchFamily="34" charset="-128"/>
              </a:rPr>
              <a:t>Průměrné hodnocení (N = 175): </a:t>
            </a:r>
            <a:r>
              <a:rPr lang="cs-CZ" sz="6400" b="1" dirty="0">
                <a:solidFill>
                  <a:srgbClr val="92D050"/>
                </a:solidFill>
                <a:latin typeface="Raleway" pitchFamily="2" charset="-18"/>
                <a:ea typeface="MS PGothic" panose="020B0600070205080204" pitchFamily="34" charset="-128"/>
              </a:rPr>
              <a:t>3,9 (78 %)</a:t>
            </a:r>
            <a:endParaRPr lang="cs-CZ" sz="4800" dirty="0">
              <a:solidFill>
                <a:prstClr val="black"/>
              </a:solidFill>
              <a:latin typeface="Raleway" pitchFamily="2" charset="-18"/>
              <a:ea typeface="MS PGothic" panose="020B0600070205080204" pitchFamily="34" charset="-128"/>
            </a:endParaRPr>
          </a:p>
        </p:txBody>
      </p:sp>
      <p:sp>
        <p:nvSpPr>
          <p:cNvPr id="7" name="TextovéPole 6">
            <a:extLst>
              <a:ext uri="{FF2B5EF4-FFF2-40B4-BE49-F238E27FC236}">
                <a16:creationId xmlns:a16="http://schemas.microsoft.com/office/drawing/2014/main" id="{59B0DE2D-1C7D-6B40-5621-0A77592F2215}"/>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175</a:t>
            </a:r>
          </a:p>
        </p:txBody>
      </p:sp>
      <p:sp>
        <p:nvSpPr>
          <p:cNvPr id="8" name="Obdélník 7">
            <a:extLst>
              <a:ext uri="{FF2B5EF4-FFF2-40B4-BE49-F238E27FC236}">
                <a16:creationId xmlns:a16="http://schemas.microsoft.com/office/drawing/2014/main" id="{924639C7-C14C-C21A-8A96-0970A9D804FA}"/>
              </a:ext>
            </a:extLst>
          </p:cNvPr>
          <p:cNvSpPr/>
          <p:nvPr/>
        </p:nvSpPr>
        <p:spPr>
          <a:xfrm>
            <a:off x="163215" y="4483506"/>
            <a:ext cx="4821739" cy="16230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94B4577F-04AD-B7D0-A6E2-EFCF8D011DD4}"/>
              </a:ext>
            </a:extLst>
          </p:cNvPr>
          <p:cNvSpPr txBox="1"/>
          <p:nvPr/>
        </p:nvSpPr>
        <p:spPr>
          <a:xfrm>
            <a:off x="2169734" y="3962393"/>
            <a:ext cx="1967738" cy="461665"/>
          </a:xfrm>
          <a:prstGeom prst="rect">
            <a:avLst/>
          </a:prstGeom>
          <a:noFill/>
        </p:spPr>
        <p:txBody>
          <a:bodyPr wrap="square">
            <a:spAutoFit/>
          </a:bodyPr>
          <a:lstStyle/>
          <a:p>
            <a:r>
              <a:rPr lang="cs-CZ" sz="2400" b="1" dirty="0">
                <a:solidFill>
                  <a:srgbClr val="FF0000"/>
                </a:solidFill>
                <a:latin typeface="Raleway" pitchFamily="2" charset="-18"/>
              </a:rPr>
              <a:t>15 %</a:t>
            </a:r>
          </a:p>
        </p:txBody>
      </p:sp>
    </p:spTree>
    <p:extLst>
      <p:ext uri="{BB962C8B-B14F-4D97-AF65-F5344CB8AC3E}">
        <p14:creationId xmlns:p14="http://schemas.microsoft.com/office/powerpoint/2010/main" val="226211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KOMENTÁŘE K PŘÍSLUŠENSTVÍ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24</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A8723849-20E3-EEB3-DBB6-D8FAC6E66F01}"/>
              </a:ext>
            </a:extLst>
          </p:cNvPr>
          <p:cNvSpPr txBox="1"/>
          <p:nvPr/>
        </p:nvSpPr>
        <p:spPr>
          <a:xfrm>
            <a:off x="109579" y="1326903"/>
            <a:ext cx="11972841" cy="5786199"/>
          </a:xfrm>
          <a:prstGeom prst="rect">
            <a:avLst/>
          </a:prstGeom>
          <a:noFill/>
          <a:ln>
            <a:solidFill>
              <a:srgbClr val="1D4423"/>
            </a:solidFill>
          </a:ln>
        </p:spPr>
        <p:txBody>
          <a:bodyPr wrap="square">
            <a:spAutoFit/>
          </a:bodyPr>
          <a:lstStyle/>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Balkon - dlaždice </a:t>
            </a:r>
            <a:r>
              <a:rPr lang="cs-CZ" sz="1600" dirty="0">
                <a:solidFill>
                  <a:prstClr val="black"/>
                </a:solidFill>
                <a:latin typeface="Raleway" pitchFamily="2" charset="-18"/>
                <a:ea typeface="MS PGothic" panose="020B0600070205080204" pitchFamily="34" charset="-128"/>
              </a:rPr>
              <a:t>jsou strašné nakřivo i pres to ze se to nějak dalo dle standardu… </a:t>
            </a:r>
            <a:r>
              <a:rPr lang="cs-CZ" sz="1600" b="1" dirty="0">
                <a:solidFill>
                  <a:prstClr val="black"/>
                </a:solidFill>
                <a:latin typeface="Raleway" pitchFamily="2" charset="-18"/>
                <a:ea typeface="MS PGothic" panose="020B0600070205080204" pitchFamily="34" charset="-128"/>
              </a:rPr>
              <a:t>Strop “beton” </a:t>
            </a:r>
            <a:r>
              <a:rPr lang="cs-CZ" sz="1600" dirty="0">
                <a:solidFill>
                  <a:prstClr val="black"/>
                </a:solidFill>
                <a:latin typeface="Raleway" pitchFamily="2" charset="-18"/>
                <a:ea typeface="MS PGothic" panose="020B0600070205080204" pitchFamily="34" charset="-128"/>
              </a:rPr>
              <a:t>strašná úprava, </a:t>
            </a:r>
            <a:r>
              <a:rPr lang="cs-CZ" sz="1600" dirty="0" err="1">
                <a:solidFill>
                  <a:prstClr val="black"/>
                </a:solidFill>
                <a:latin typeface="Raleway" pitchFamily="2" charset="-18"/>
                <a:ea typeface="MS PGothic" panose="020B0600070205080204" pitchFamily="34" charset="-128"/>
              </a:rPr>
              <a:t>odflakla</a:t>
            </a:r>
            <a:r>
              <a:rPr lang="cs-CZ" sz="1600" dirty="0">
                <a:solidFill>
                  <a:prstClr val="black"/>
                </a:solidFill>
                <a:latin typeface="Raleway" pitchFamily="2" charset="-18"/>
                <a:ea typeface="MS PGothic" panose="020B0600070205080204" pitchFamily="34" charset="-128"/>
              </a:rPr>
              <a:t>.</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Balkon je super, sklep OK, ale </a:t>
            </a:r>
            <a:r>
              <a:rPr lang="cs-CZ" sz="1600" b="1" dirty="0">
                <a:solidFill>
                  <a:prstClr val="black"/>
                </a:solidFill>
                <a:latin typeface="Raleway" pitchFamily="2" charset="-18"/>
                <a:ea typeface="MS PGothic" panose="020B0600070205080204" pitchFamily="34" charset="-128"/>
              </a:rPr>
              <a:t>parkovací místo naprostá tragédie </a:t>
            </a:r>
            <a:r>
              <a:rPr lang="cs-CZ" sz="1600" dirty="0">
                <a:solidFill>
                  <a:prstClr val="black"/>
                </a:solidFill>
                <a:latin typeface="Raleway" pitchFamily="2" charset="-18"/>
                <a:ea typeface="MS PGothic" panose="020B0600070205080204" pitchFamily="34" charset="-128"/>
              </a:rPr>
              <a:t>- i v předchozí budget novostavbě jsme měli lepší podmínky a více prostoru. Umístění mezi dva sloupy, které berou na obou stranách prostor vede k tomu, že </a:t>
            </a:r>
            <a:r>
              <a:rPr lang="cs-CZ" sz="1600" b="1" dirty="0">
                <a:solidFill>
                  <a:prstClr val="black"/>
                </a:solidFill>
                <a:latin typeface="Raleway" pitchFamily="2" charset="-18"/>
                <a:ea typeface="MS PGothic" panose="020B0600070205080204" pitchFamily="34" charset="-128"/>
              </a:rPr>
              <a:t>my ani naši sousedé z obou stran nemůžeme se středně velkými auty</a:t>
            </a:r>
            <a:r>
              <a:rPr lang="cs-CZ" sz="1600" dirty="0">
                <a:solidFill>
                  <a:prstClr val="black"/>
                </a:solidFill>
                <a:latin typeface="Raleway" pitchFamily="2" charset="-18"/>
                <a:ea typeface="MS PGothic" panose="020B0600070205080204" pitchFamily="34" charset="-128"/>
              </a:rPr>
              <a:t> (žádný obří SUV) </a:t>
            </a:r>
            <a:r>
              <a:rPr lang="cs-CZ" sz="1600" b="1" dirty="0">
                <a:solidFill>
                  <a:prstClr val="black"/>
                </a:solidFill>
                <a:latin typeface="Raleway" pitchFamily="2" charset="-18"/>
                <a:ea typeface="MS PGothic" panose="020B0600070205080204" pitchFamily="34" charset="-128"/>
              </a:rPr>
              <a:t>dobře zaparkovat </a:t>
            </a:r>
            <a:r>
              <a:rPr lang="cs-CZ" sz="1600" dirty="0">
                <a:solidFill>
                  <a:prstClr val="black"/>
                </a:solidFill>
                <a:latin typeface="Raleway" pitchFamily="2" charset="-18"/>
                <a:ea typeface="MS PGothic" panose="020B0600070205080204" pitchFamily="34" charset="-128"/>
              </a:rPr>
              <a:t>a dostat se do nebo z auta, aniž bychom si tu a tam auta nepoškodili. Všem nám v naší sekci připadá, že se u našich míst šetřilo na krev, zatímco jiná, povětšinou prázdná místa mají prostoru</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Balkon neodtéká, bude se ještě opravovat. </a:t>
            </a:r>
            <a:r>
              <a:rPr lang="cs-CZ" sz="1600" dirty="0">
                <a:solidFill>
                  <a:prstClr val="black"/>
                </a:solidFill>
                <a:latin typeface="Raleway" pitchFamily="2" charset="-18"/>
                <a:ea typeface="MS PGothic" panose="020B0600070205080204" pitchFamily="34" charset="-128"/>
              </a:rPr>
              <a:t>Sklep i garáž je fajn.</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Bohužel, </a:t>
            </a:r>
            <a:r>
              <a:rPr lang="cs-CZ" sz="1600" b="1" dirty="0">
                <a:solidFill>
                  <a:prstClr val="black"/>
                </a:solidFill>
                <a:latin typeface="Raleway" pitchFamily="2" charset="-18"/>
                <a:ea typeface="MS PGothic" panose="020B0600070205080204" pitchFamily="34" charset="-128"/>
              </a:rPr>
              <a:t>ke všem bytovým jednotkám nebyla garáž nebo parkovací místo</a:t>
            </a:r>
            <a:r>
              <a:rPr lang="cs-CZ" sz="1600" dirty="0">
                <a:solidFill>
                  <a:prstClr val="black"/>
                </a:solidFill>
                <a:latin typeface="Raleway" pitchFamily="2" charset="-18"/>
                <a:ea typeface="MS PGothic" panose="020B0600070205080204" pitchFamily="34" charset="-128"/>
              </a:rPr>
              <a:t>, nelíbilo se mi, že jste prodali garážová stání někomu navíc a byty jste nabízeli bez nich a i když jsem žádala o informaci, pokud půjdou do prodeje místa pro vozíčkáře, tak mi místo nebylo</a:t>
            </a:r>
          </a:p>
          <a:p>
            <a:pPr marL="380990" indent="-380990" defTabSz="609585" fontAlgn="base">
              <a:spcBef>
                <a:spcPts val="533"/>
              </a:spcBef>
              <a:spcAft>
                <a:spcPct val="0"/>
              </a:spcAft>
              <a:buFont typeface="Arial" panose="020B0604020202020204" pitchFamily="34" charset="0"/>
              <a:buChar char="•"/>
            </a:pPr>
            <a:r>
              <a:rPr lang="pl-PL" sz="1600" b="1" dirty="0">
                <a:solidFill>
                  <a:prstClr val="black"/>
                </a:solidFill>
                <a:latin typeface="Raleway" pitchFamily="2" charset="-18"/>
                <a:ea typeface="MS PGothic" panose="020B0600070205080204" pitchFamily="34" charset="-128"/>
              </a:rPr>
              <a:t>Na balkon mi od zacatku zateka </a:t>
            </a:r>
            <a:r>
              <a:rPr lang="pl-PL" sz="1600" dirty="0">
                <a:solidFill>
                  <a:prstClr val="black"/>
                </a:solidFill>
                <a:latin typeface="Raleway" pitchFamily="2" charset="-18"/>
                <a:ea typeface="MS PGothic" panose="020B0600070205080204" pitchFamily="34" charset="-128"/>
              </a:rPr>
              <a:t>a z horniho patra, kde je pouze strecha, mi opakovane prosakuje vlhkost do bytu</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Nebylo zvoleno vhodné řešení odtoku vody z balkonu</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Nemám parkovací místo</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Neochota stavební firmy instalovat koupelnovou skříňku, </a:t>
            </a:r>
            <a:r>
              <a:rPr lang="cs-CZ" sz="1600" dirty="0">
                <a:solidFill>
                  <a:prstClr val="black"/>
                </a:solidFill>
                <a:latin typeface="Raleway" pitchFamily="2" charset="-18"/>
                <a:ea typeface="MS PGothic" panose="020B0600070205080204" pitchFamily="34" charset="-128"/>
              </a:rPr>
              <a:t>přestože jsme to měli objednané jako součást bytu. Nakonec jsme ji museli připevnit osobně s elektrikářem.</a:t>
            </a:r>
          </a:p>
          <a:p>
            <a:pPr marL="380990" indent="-380990" defTabSz="609585" fontAlgn="base">
              <a:spcBef>
                <a:spcPts val="533"/>
              </a:spcBef>
              <a:spcAft>
                <a:spcPct val="0"/>
              </a:spcAft>
              <a:buFont typeface="Arial" panose="020B0604020202020204" pitchFamily="34" charset="0"/>
              <a:buChar char="•"/>
            </a:pPr>
            <a:r>
              <a:rPr lang="pl-PL" sz="1600" b="1" dirty="0">
                <a:solidFill>
                  <a:prstClr val="black"/>
                </a:solidFill>
                <a:latin typeface="Raleway" pitchFamily="2" charset="-18"/>
                <a:ea typeface="MS PGothic" panose="020B0600070205080204" pitchFamily="34" charset="-128"/>
              </a:rPr>
              <a:t>Odtokovy system balkonu nefunguje poradne, JRD to nezajima</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Parkovací místa v podzemní garáži jsou úzká, </a:t>
            </a:r>
            <a:r>
              <a:rPr lang="cs-CZ" sz="1600" dirty="0">
                <a:solidFill>
                  <a:prstClr val="black"/>
                </a:solidFill>
                <a:latin typeface="Raleway" pitchFamily="2" charset="-18"/>
                <a:ea typeface="MS PGothic" panose="020B0600070205080204" pitchFamily="34" charset="-128"/>
              </a:rPr>
              <a:t>při vynášení věcí z garáží není možné se v chodbě vytočit. Dveře se otvírají do nejužšího místa.</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Proč někdo má zásuvku v garáži a někdo ne, </a:t>
            </a:r>
            <a:r>
              <a:rPr lang="cs-CZ" sz="1600" dirty="0">
                <a:solidFill>
                  <a:prstClr val="black"/>
                </a:solidFill>
                <a:latin typeface="Raleway" pitchFamily="2" charset="-18"/>
                <a:ea typeface="MS PGothic" panose="020B0600070205080204" pitchFamily="34" charset="-128"/>
              </a:rPr>
              <a:t>nám nabídnuta nebyla a jiným ano, o jejím provedení radši ani nemluvím</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Špatně řešené balkony, vše seshora od sousedů proteče, šílená zemina, půda na předzahrádce, přepážky oddělující sousedy - </a:t>
            </a:r>
            <a:r>
              <a:rPr lang="cs-CZ" sz="1600" dirty="0">
                <a:solidFill>
                  <a:prstClr val="black"/>
                </a:solidFill>
                <a:latin typeface="Raleway" pitchFamily="2" charset="-18"/>
                <a:ea typeface="MS PGothic" panose="020B0600070205080204" pitchFamily="34" charset="-128"/>
              </a:rPr>
              <a:t>hýbou se, vše je slyšet ( na předzahrádce), špatně se myjí okna kvůli skleněné “přepážce” na jedné z části oken</a:t>
            </a:r>
          </a:p>
          <a:p>
            <a:pPr marL="380990" indent="-380990" defTabSz="609585" fontAlgn="base">
              <a:spcBef>
                <a:spcPts val="533"/>
              </a:spcBef>
              <a:spcAft>
                <a:spcPct val="0"/>
              </a:spcAft>
              <a:buFont typeface="Arial" panose="020B0604020202020204" pitchFamily="34" charset="0"/>
              <a:buChar char="•"/>
            </a:pPr>
            <a:r>
              <a:rPr lang="pl-PL" sz="1600" dirty="0">
                <a:solidFill>
                  <a:prstClr val="black"/>
                </a:solidFill>
                <a:latin typeface="Raleway" pitchFamily="2" charset="-18"/>
                <a:ea typeface="MS PGothic" panose="020B0600070205080204" pitchFamily="34" charset="-128"/>
              </a:rPr>
              <a:t>V garáži kape voda ze stropu na auta</a:t>
            </a:r>
            <a:endParaRPr lang="cs-CZ" sz="1600" dirty="0">
              <a:solidFill>
                <a:prstClr val="black"/>
              </a:solidFill>
              <a:latin typeface="Raleway" pitchFamily="2" charset="-18"/>
              <a:ea typeface="MS PGothic" panose="020B0600070205080204" pitchFamily="34" charset="-128"/>
            </a:endParaRPr>
          </a:p>
        </p:txBody>
      </p:sp>
      <p:sp>
        <p:nvSpPr>
          <p:cNvPr id="5" name="TextovéPole 4">
            <a:extLst>
              <a:ext uri="{FF2B5EF4-FFF2-40B4-BE49-F238E27FC236}">
                <a16:creationId xmlns:a16="http://schemas.microsoft.com/office/drawing/2014/main" id="{B0673291-08A3-5D88-8EF5-516221A63242}"/>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42</a:t>
            </a:r>
          </a:p>
        </p:txBody>
      </p:sp>
      <p:sp>
        <p:nvSpPr>
          <p:cNvPr id="6" name="TextovéPole 5">
            <a:extLst>
              <a:ext uri="{FF2B5EF4-FFF2-40B4-BE49-F238E27FC236}">
                <a16:creationId xmlns:a16="http://schemas.microsoft.com/office/drawing/2014/main" id="{A1E72CDF-C09F-ED57-1D1C-3CC1DE29A955}"/>
              </a:ext>
            </a:extLst>
          </p:cNvPr>
          <p:cNvSpPr txBox="1"/>
          <p:nvPr/>
        </p:nvSpPr>
        <p:spPr>
          <a:xfrm>
            <a:off x="4709652" y="800893"/>
            <a:ext cx="7256206" cy="461665"/>
          </a:xfrm>
          <a:prstGeom prst="rect">
            <a:avLst/>
          </a:prstGeom>
          <a:noFill/>
        </p:spPr>
        <p:txBody>
          <a:bodyPr wrap="square" rtlCol="0">
            <a:spAutoFit/>
          </a:bodyPr>
          <a:lstStyle/>
          <a:p>
            <a:r>
              <a:rPr lang="cs-CZ" sz="2400" b="1" dirty="0">
                <a:solidFill>
                  <a:srgbClr val="FF0000"/>
                </a:solidFill>
                <a:latin typeface="Raleway" pitchFamily="2" charset="-18"/>
              </a:rPr>
              <a:t>Garáže, parkování, balkóny</a:t>
            </a:r>
          </a:p>
        </p:txBody>
      </p:sp>
    </p:spTree>
    <p:extLst>
      <p:ext uri="{BB962C8B-B14F-4D97-AF65-F5344CB8AC3E}">
        <p14:creationId xmlns:p14="http://schemas.microsoft.com/office/powerpoint/2010/main" val="4107082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normAutofit fontScale="90000"/>
          </a:bodyPr>
          <a:lstStyle/>
          <a:p>
            <a:pPr algn="r"/>
            <a:r>
              <a:rPr lang="cs-CZ" dirty="0">
                <a:latin typeface="Raleway" pitchFamily="2" charset="-18"/>
              </a:rPr>
              <a:t>SPOLEČNÉ PROSTORY </a:t>
            </a:r>
            <a:br>
              <a:rPr lang="cs-CZ" dirty="0">
                <a:latin typeface="Raleway" pitchFamily="2" charset="-18"/>
              </a:rPr>
            </a:br>
            <a:r>
              <a:rPr lang="cs-CZ" dirty="0">
                <a:latin typeface="Raleway" pitchFamily="2" charset="-18"/>
              </a:rPr>
              <a:t>A SLUŽBY SPRÁVCE</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25</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44C397DF-EEBD-4ABE-CF5F-AE5190284147}"/>
              </a:ext>
            </a:extLst>
          </p:cNvPr>
          <p:cNvGraphicFramePr/>
          <p:nvPr>
            <p:extLst>
              <p:ext uri="{D42A27DB-BD31-4B8C-83A1-F6EECF244321}">
                <p14:modId xmlns:p14="http://schemas.microsoft.com/office/powerpoint/2010/main" val="2814839765"/>
              </p:ext>
            </p:extLst>
          </p:nvPr>
        </p:nvGraphicFramePr>
        <p:xfrm>
          <a:off x="223609" y="2727465"/>
          <a:ext cx="5612412" cy="357970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5A5A159B-1525-205C-33BA-E37E7F0D5B0B}"/>
              </a:ext>
            </a:extLst>
          </p:cNvPr>
          <p:cNvSpPr txBox="1"/>
          <p:nvPr/>
        </p:nvSpPr>
        <p:spPr>
          <a:xfrm>
            <a:off x="225509" y="1027478"/>
            <a:ext cx="5870491" cy="1077218"/>
          </a:xfrm>
          <a:prstGeom prst="rect">
            <a:avLst/>
          </a:prstGeom>
          <a:noFill/>
        </p:spPr>
        <p:txBody>
          <a:bodyPr wrap="square" rtlCol="0">
            <a:spAutoFit/>
          </a:bodyPr>
          <a:lstStyle/>
          <a:p>
            <a:pPr defTabSz="609585" fontAlgn="base">
              <a:spcBef>
                <a:spcPct val="0"/>
              </a:spcBef>
              <a:spcAft>
                <a:spcPct val="0"/>
              </a:spcAft>
            </a:pPr>
            <a:r>
              <a:rPr lang="cs-CZ" sz="2400" dirty="0">
                <a:latin typeface="Raleway" pitchFamily="2" charset="-18"/>
                <a:ea typeface="MS PGothic" panose="020B0600070205080204" pitchFamily="34" charset="-128"/>
              </a:rPr>
              <a:t>Průměrné hodnocení (N = 177): </a:t>
            </a:r>
            <a:r>
              <a:rPr lang="cs-CZ" sz="6400" b="1" dirty="0">
                <a:solidFill>
                  <a:srgbClr val="92D050"/>
                </a:solidFill>
                <a:latin typeface="Raleway" pitchFamily="2" charset="-18"/>
                <a:ea typeface="MS PGothic" panose="020B0600070205080204" pitchFamily="34" charset="-128"/>
              </a:rPr>
              <a:t>3,9</a:t>
            </a:r>
            <a:endParaRPr lang="cs-CZ" sz="4800" dirty="0">
              <a:solidFill>
                <a:prstClr val="black"/>
              </a:solidFill>
              <a:latin typeface="Raleway" pitchFamily="2" charset="-18"/>
              <a:ea typeface="MS PGothic" panose="020B0600070205080204" pitchFamily="34" charset="-128"/>
            </a:endParaRPr>
          </a:p>
        </p:txBody>
      </p:sp>
      <p:graphicFrame>
        <p:nvGraphicFramePr>
          <p:cNvPr id="7" name="Graf 6">
            <a:extLst>
              <a:ext uri="{FF2B5EF4-FFF2-40B4-BE49-F238E27FC236}">
                <a16:creationId xmlns:a16="http://schemas.microsoft.com/office/drawing/2014/main" id="{45309769-4365-CA10-F0EC-9B95ED6BEDEC}"/>
              </a:ext>
            </a:extLst>
          </p:cNvPr>
          <p:cNvGraphicFramePr/>
          <p:nvPr>
            <p:extLst>
              <p:ext uri="{D42A27DB-BD31-4B8C-83A1-F6EECF244321}">
                <p14:modId xmlns:p14="http://schemas.microsoft.com/office/powerpoint/2010/main" val="4218355810"/>
              </p:ext>
            </p:extLst>
          </p:nvPr>
        </p:nvGraphicFramePr>
        <p:xfrm>
          <a:off x="6096000" y="2727465"/>
          <a:ext cx="5612412" cy="357970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ovéPole 7">
            <a:extLst>
              <a:ext uri="{FF2B5EF4-FFF2-40B4-BE49-F238E27FC236}">
                <a16:creationId xmlns:a16="http://schemas.microsoft.com/office/drawing/2014/main" id="{68BF735E-EDC4-B37D-FBF4-56B24579CB6E}"/>
              </a:ext>
            </a:extLst>
          </p:cNvPr>
          <p:cNvSpPr txBox="1"/>
          <p:nvPr/>
        </p:nvSpPr>
        <p:spPr>
          <a:xfrm>
            <a:off x="6058069" y="1049716"/>
            <a:ext cx="5870491" cy="1077218"/>
          </a:xfrm>
          <a:prstGeom prst="rect">
            <a:avLst/>
          </a:prstGeom>
          <a:noFill/>
        </p:spPr>
        <p:txBody>
          <a:bodyPr wrap="square" rtlCol="0">
            <a:spAutoFit/>
          </a:bodyPr>
          <a:lstStyle/>
          <a:p>
            <a:pPr defTabSz="609585" fontAlgn="base">
              <a:spcBef>
                <a:spcPct val="0"/>
              </a:spcBef>
              <a:spcAft>
                <a:spcPct val="0"/>
              </a:spcAft>
            </a:pPr>
            <a:r>
              <a:rPr lang="cs-CZ" sz="2400" dirty="0">
                <a:latin typeface="Raleway" pitchFamily="2" charset="-18"/>
                <a:ea typeface="MS PGothic" panose="020B0600070205080204" pitchFamily="34" charset="-128"/>
              </a:rPr>
              <a:t>Průměrné hodnocení (N = 173): </a:t>
            </a:r>
            <a:r>
              <a:rPr lang="cs-CZ" sz="6400" b="1" dirty="0">
                <a:solidFill>
                  <a:srgbClr val="FF0000"/>
                </a:solidFill>
                <a:latin typeface="Raleway" pitchFamily="2" charset="-18"/>
                <a:ea typeface="MS PGothic" panose="020B0600070205080204" pitchFamily="34" charset="-128"/>
              </a:rPr>
              <a:t>2,8</a:t>
            </a:r>
            <a:endParaRPr lang="cs-CZ" sz="4800" dirty="0">
              <a:solidFill>
                <a:srgbClr val="FF0000"/>
              </a:solidFill>
              <a:latin typeface="Raleway" pitchFamily="2" charset="-18"/>
              <a:ea typeface="MS PGothic" panose="020B0600070205080204" pitchFamily="34" charset="-128"/>
            </a:endParaRPr>
          </a:p>
        </p:txBody>
      </p:sp>
      <p:pic>
        <p:nvPicPr>
          <p:cNvPr id="10" name="Grafický objekt 9" descr="Smutný obličej bez výplně">
            <a:extLst>
              <a:ext uri="{FF2B5EF4-FFF2-40B4-BE49-F238E27FC236}">
                <a16:creationId xmlns:a16="http://schemas.microsoft.com/office/drawing/2014/main" id="{655C923B-0496-BE31-49E0-68D9FA5CAB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9253" y="3032245"/>
            <a:ext cx="575315" cy="575315"/>
          </a:xfrm>
          <a:prstGeom prst="rect">
            <a:avLst/>
          </a:prstGeom>
        </p:spPr>
      </p:pic>
      <p:sp>
        <p:nvSpPr>
          <p:cNvPr id="11" name="TextovéPole 10">
            <a:extLst>
              <a:ext uri="{FF2B5EF4-FFF2-40B4-BE49-F238E27FC236}">
                <a16:creationId xmlns:a16="http://schemas.microsoft.com/office/drawing/2014/main" id="{D21010F1-7390-9740-B3EB-EFEACCA7E8BF}"/>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177</a:t>
            </a:r>
          </a:p>
        </p:txBody>
      </p:sp>
      <p:sp>
        <p:nvSpPr>
          <p:cNvPr id="12" name="TextovéPole 11">
            <a:extLst>
              <a:ext uri="{FF2B5EF4-FFF2-40B4-BE49-F238E27FC236}">
                <a16:creationId xmlns:a16="http://schemas.microsoft.com/office/drawing/2014/main" id="{56DD330A-0AA7-AAD4-BE5F-5272DBAA4546}"/>
              </a:ext>
            </a:extLst>
          </p:cNvPr>
          <p:cNvSpPr txBox="1"/>
          <p:nvPr/>
        </p:nvSpPr>
        <p:spPr>
          <a:xfrm>
            <a:off x="6140294"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173</a:t>
            </a:r>
          </a:p>
        </p:txBody>
      </p:sp>
      <p:sp>
        <p:nvSpPr>
          <p:cNvPr id="13" name="TextovéPole 12">
            <a:extLst>
              <a:ext uri="{FF2B5EF4-FFF2-40B4-BE49-F238E27FC236}">
                <a16:creationId xmlns:a16="http://schemas.microsoft.com/office/drawing/2014/main" id="{6A951070-E3DD-4D3C-017B-B601BB812C15}"/>
              </a:ext>
            </a:extLst>
          </p:cNvPr>
          <p:cNvSpPr txBox="1"/>
          <p:nvPr/>
        </p:nvSpPr>
        <p:spPr>
          <a:xfrm>
            <a:off x="2153265" y="2015613"/>
            <a:ext cx="9478296" cy="646331"/>
          </a:xfrm>
          <a:prstGeom prst="rect">
            <a:avLst/>
          </a:prstGeom>
          <a:noFill/>
        </p:spPr>
        <p:txBody>
          <a:bodyPr wrap="square" rtlCol="0">
            <a:spAutoFit/>
          </a:bodyPr>
          <a:lstStyle/>
          <a:p>
            <a:r>
              <a:rPr lang="cs-CZ" sz="3600" b="1" dirty="0">
                <a:latin typeface="Raleway" pitchFamily="2" charset="-18"/>
              </a:rPr>
              <a:t>= 78 %						</a:t>
            </a:r>
            <a:r>
              <a:rPr lang="cs-CZ" sz="3600" b="1" dirty="0">
                <a:solidFill>
                  <a:srgbClr val="FF0000"/>
                </a:solidFill>
                <a:latin typeface="Raleway" pitchFamily="2" charset="-18"/>
              </a:rPr>
              <a:t>= 56 %</a:t>
            </a:r>
          </a:p>
        </p:txBody>
      </p:sp>
      <p:sp>
        <p:nvSpPr>
          <p:cNvPr id="14" name="Obdélník 13">
            <a:extLst>
              <a:ext uri="{FF2B5EF4-FFF2-40B4-BE49-F238E27FC236}">
                <a16:creationId xmlns:a16="http://schemas.microsoft.com/office/drawing/2014/main" id="{8FE69C2B-7D88-25E8-BA57-87C8F9960648}"/>
              </a:ext>
            </a:extLst>
          </p:cNvPr>
          <p:cNvSpPr/>
          <p:nvPr/>
        </p:nvSpPr>
        <p:spPr>
          <a:xfrm>
            <a:off x="223609" y="4483506"/>
            <a:ext cx="2283617" cy="18236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A2F3066D-558B-9E1B-FFEF-304515575D92}"/>
              </a:ext>
            </a:extLst>
          </p:cNvPr>
          <p:cNvSpPr txBox="1"/>
          <p:nvPr/>
        </p:nvSpPr>
        <p:spPr>
          <a:xfrm>
            <a:off x="1012723" y="3941289"/>
            <a:ext cx="984672" cy="461665"/>
          </a:xfrm>
          <a:prstGeom prst="rect">
            <a:avLst/>
          </a:prstGeom>
          <a:noFill/>
        </p:spPr>
        <p:txBody>
          <a:bodyPr wrap="square">
            <a:spAutoFit/>
          </a:bodyPr>
          <a:lstStyle/>
          <a:p>
            <a:r>
              <a:rPr lang="cs-CZ" sz="2400" b="1" dirty="0">
                <a:solidFill>
                  <a:srgbClr val="FF0000"/>
                </a:solidFill>
                <a:latin typeface="Raleway" pitchFamily="2" charset="-18"/>
              </a:rPr>
              <a:t>18 %</a:t>
            </a:r>
          </a:p>
        </p:txBody>
      </p:sp>
      <p:sp>
        <p:nvSpPr>
          <p:cNvPr id="16" name="Obdélník 15">
            <a:extLst>
              <a:ext uri="{FF2B5EF4-FFF2-40B4-BE49-F238E27FC236}">
                <a16:creationId xmlns:a16="http://schemas.microsoft.com/office/drawing/2014/main" id="{19D7FF35-8B0F-D3D9-C47D-39C9349D5BD1}"/>
              </a:ext>
            </a:extLst>
          </p:cNvPr>
          <p:cNvSpPr/>
          <p:nvPr/>
        </p:nvSpPr>
        <p:spPr>
          <a:xfrm>
            <a:off x="6096000" y="3257557"/>
            <a:ext cx="2310582" cy="30496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EB33926E-7518-B4FD-4B70-A39C13CF857E}"/>
              </a:ext>
            </a:extLst>
          </p:cNvPr>
          <p:cNvSpPr txBox="1"/>
          <p:nvPr/>
        </p:nvSpPr>
        <p:spPr>
          <a:xfrm>
            <a:off x="6638910" y="2727465"/>
            <a:ext cx="958421" cy="461665"/>
          </a:xfrm>
          <a:prstGeom prst="rect">
            <a:avLst/>
          </a:prstGeom>
          <a:noFill/>
        </p:spPr>
        <p:txBody>
          <a:bodyPr wrap="square">
            <a:spAutoFit/>
          </a:bodyPr>
          <a:lstStyle/>
          <a:p>
            <a:r>
              <a:rPr lang="cs-CZ" sz="2400" b="1" dirty="0">
                <a:solidFill>
                  <a:srgbClr val="FF0000"/>
                </a:solidFill>
                <a:latin typeface="Raleway" pitchFamily="2" charset="-18"/>
              </a:rPr>
              <a:t>40 %</a:t>
            </a:r>
          </a:p>
        </p:txBody>
      </p:sp>
    </p:spTree>
    <p:extLst>
      <p:ext uri="{BB962C8B-B14F-4D97-AF65-F5344CB8AC3E}">
        <p14:creationId xmlns:p14="http://schemas.microsoft.com/office/powerpoint/2010/main" val="28532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normAutofit fontScale="90000"/>
          </a:bodyPr>
          <a:lstStyle/>
          <a:p>
            <a:pPr algn="r"/>
            <a:r>
              <a:rPr lang="cs-CZ" dirty="0"/>
              <a:t>KOMENTÁŘE KE SPOLEČNÝM</a:t>
            </a:r>
            <a:br>
              <a:rPr lang="cs-CZ" dirty="0"/>
            </a:br>
            <a:r>
              <a:rPr lang="cs-CZ" dirty="0"/>
              <a:t>PROSTORŮM A SLUŽBÁM</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26</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9240BA64-5BAC-83F9-B8C8-69531AC01374}"/>
              </a:ext>
            </a:extLst>
          </p:cNvPr>
          <p:cNvSpPr txBox="1"/>
          <p:nvPr/>
        </p:nvSpPr>
        <p:spPr>
          <a:xfrm>
            <a:off x="109579" y="1171914"/>
            <a:ext cx="11899541" cy="6204263"/>
          </a:xfrm>
          <a:prstGeom prst="rect">
            <a:avLst/>
          </a:prstGeom>
          <a:noFill/>
          <a:ln>
            <a:solidFill>
              <a:srgbClr val="1D4423"/>
            </a:solidFill>
          </a:ln>
        </p:spPr>
        <p:txBody>
          <a:bodyPr wrap="square">
            <a:spAutoFit/>
          </a:bodyPr>
          <a:lstStyle/>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Služby správce domu ze začátku nulové </a:t>
            </a:r>
            <a:r>
              <a:rPr lang="cs-CZ" sz="1600" dirty="0">
                <a:solidFill>
                  <a:prstClr val="black"/>
                </a:solidFill>
                <a:latin typeface="Raleway" pitchFamily="2" charset="-18"/>
                <a:ea typeface="MS PGothic" panose="020B0600070205080204" pitchFamily="34" charset="-128"/>
              </a:rPr>
              <a:t>a x krát urgence. Mám pocit že </a:t>
            </a:r>
            <a:r>
              <a:rPr lang="cs-CZ" sz="1600" b="1" dirty="0">
                <a:solidFill>
                  <a:prstClr val="black"/>
                </a:solidFill>
                <a:latin typeface="Raleway" pitchFamily="2" charset="-18"/>
                <a:ea typeface="MS PGothic" panose="020B0600070205080204" pitchFamily="34" charset="-128"/>
              </a:rPr>
              <a:t>správci nic nezajímá a nad ničím nepřemýšlí</a:t>
            </a:r>
            <a:r>
              <a:rPr lang="cs-CZ" sz="1600" dirty="0">
                <a:solidFill>
                  <a:prstClr val="black"/>
                </a:solidFill>
                <a:latin typeface="Raleway" pitchFamily="2" charset="-18"/>
                <a:ea typeface="MS PGothic" panose="020B0600070205080204" pitchFamily="34" charset="-128"/>
              </a:rPr>
              <a:t>, kdy jsme 4 byty které mají vlastní topení a TUV - tepelné čerpadlo, všechny náklady řeší jako kdyby jsme byli všechny byty napojené na spolčenu kotelnu a teplu vodu a nic v těchto věci neřeší.</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Společné prostory </a:t>
            </a:r>
            <a:r>
              <a:rPr lang="cs-CZ" sz="1600" dirty="0">
                <a:solidFill>
                  <a:prstClr val="black"/>
                </a:solidFill>
                <a:latin typeface="Raleway" pitchFamily="2" charset="-18"/>
                <a:ea typeface="MS PGothic" panose="020B0600070205080204" pitchFamily="34" charset="-128"/>
              </a:rPr>
              <a:t>- </a:t>
            </a:r>
            <a:r>
              <a:rPr lang="cs-CZ" sz="1600" b="1" dirty="0">
                <a:solidFill>
                  <a:prstClr val="black"/>
                </a:solidFill>
                <a:latin typeface="Raleway" pitchFamily="2" charset="-18"/>
                <a:ea typeface="MS PGothic" panose="020B0600070205080204" pitchFamily="34" charset="-128"/>
              </a:rPr>
              <a:t>vchodové dveře se nezavírají kvůli tomu jak je systém navržen</a:t>
            </a:r>
            <a:r>
              <a:rPr lang="cs-CZ" sz="1600" dirty="0">
                <a:solidFill>
                  <a:prstClr val="black"/>
                </a:solidFill>
                <a:latin typeface="Raleway" pitchFamily="2" charset="-18"/>
                <a:ea typeface="MS PGothic" panose="020B0600070205080204" pitchFamily="34" charset="-128"/>
              </a:rPr>
              <a:t> a místo aby JRD řešilo tento problém, radši se chlubí jak dostihla zloděje díky kamerovému systému. Nebylo by třeba řešit zloděje, pokud by se vchodové dveře zavíraly a tento problém JRD vyřešilo včas. </a:t>
            </a:r>
            <a:r>
              <a:rPr lang="cs-CZ" sz="1600" b="1" dirty="0">
                <a:solidFill>
                  <a:prstClr val="black"/>
                </a:solidFill>
                <a:latin typeface="Raleway" pitchFamily="2" charset="-18"/>
                <a:ea typeface="MS PGothic" panose="020B0600070205080204" pitchFamily="34" charset="-128"/>
              </a:rPr>
              <a:t>Služby správce domu - netransparentní, neefektivní, spíše máme pocit ze kope za JRD než za nás</a:t>
            </a:r>
            <a:r>
              <a:rPr lang="cs-CZ" sz="1600" dirty="0">
                <a:solidFill>
                  <a:prstClr val="black"/>
                </a:solidFill>
                <a:latin typeface="Raleway" pitchFamily="2" charset="-18"/>
                <a:ea typeface="MS PGothic" panose="020B0600070205080204" pitchFamily="34" charset="-128"/>
              </a:rPr>
              <a:t>, proto budeme řešit její náhradu pokud se drasticky něco nezlepší.</a:t>
            </a:r>
          </a:p>
          <a:p>
            <a:pPr marL="380990" indent="-380990" defTabSz="609585" fontAlgn="base">
              <a:spcBef>
                <a:spcPts val="533"/>
              </a:spcBef>
              <a:spcAft>
                <a:spcPct val="0"/>
              </a:spcAft>
              <a:buFont typeface="Arial" panose="020B0604020202020204" pitchFamily="34" charset="0"/>
              <a:buChar char="•"/>
            </a:pPr>
            <a:r>
              <a:rPr lang="cs-CZ" sz="1600" b="1" dirty="0" err="1">
                <a:solidFill>
                  <a:prstClr val="black"/>
                </a:solidFill>
                <a:latin typeface="Raleway" pitchFamily="2" charset="-18"/>
                <a:ea typeface="MS PGothic" panose="020B0600070205080204" pitchFamily="34" charset="-128"/>
              </a:rPr>
              <a:t>Parkers</a:t>
            </a:r>
            <a:r>
              <a:rPr lang="cs-CZ" sz="1600" b="1" dirty="0">
                <a:solidFill>
                  <a:prstClr val="black"/>
                </a:solidFill>
                <a:latin typeface="Raleway" pitchFamily="2" charset="-18"/>
                <a:ea typeface="MS PGothic" panose="020B0600070205080204" pitchFamily="34" charset="-128"/>
              </a:rPr>
              <a:t> - kapitola sama pro sebe, tragická, arogantní komunikace, jejich hospodaření skončilo tak, že SVJ nemá na účtu ani korunu </a:t>
            </a:r>
            <a:r>
              <a:rPr lang="cs-CZ" sz="1600" dirty="0">
                <a:solidFill>
                  <a:prstClr val="black"/>
                </a:solidFill>
                <a:latin typeface="Raleway" pitchFamily="2" charset="-18"/>
                <a:ea typeface="MS PGothic" panose="020B0600070205080204" pitchFamily="34" charset="-128"/>
              </a:rPr>
              <a:t>a ještě dlužíme na zálohách dodavatelům energii</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Správce PARKERS nebyla vůbec dobrá volba</a:t>
            </a:r>
            <a:r>
              <a:rPr lang="cs-CZ" sz="1600" dirty="0">
                <a:solidFill>
                  <a:prstClr val="black"/>
                </a:solidFill>
                <a:latin typeface="Raleway" pitchFamily="2" charset="-18"/>
                <a:ea typeface="MS PGothic" panose="020B0600070205080204" pitchFamily="34" charset="-128"/>
              </a:rPr>
              <a:t>. Je škoda, že s nimi vůbec spolupracujete, </a:t>
            </a:r>
            <a:r>
              <a:rPr lang="cs-CZ" sz="1600" b="1" dirty="0">
                <a:solidFill>
                  <a:prstClr val="black"/>
                </a:solidFill>
                <a:latin typeface="Raleway" pitchFamily="2" charset="-18"/>
                <a:ea typeface="MS PGothic" panose="020B0600070205080204" pitchFamily="34" charset="-128"/>
              </a:rPr>
              <a:t>kazí Vám to reputaci </a:t>
            </a:r>
            <a:r>
              <a:rPr lang="cs-CZ" sz="1600" dirty="0">
                <a:solidFill>
                  <a:prstClr val="black"/>
                </a:solidFill>
                <a:latin typeface="Raleway" pitchFamily="2" charset="-18"/>
                <a:ea typeface="MS PGothic" panose="020B0600070205080204" pitchFamily="34" charset="-128"/>
              </a:rPr>
              <a:t>- a zbytečně</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PARKERS nám vyčistili účet fakturováním nesmyslně drahých a nežádoucích služeb</a:t>
            </a:r>
            <a:r>
              <a:rPr lang="cs-CZ" sz="1600" dirty="0">
                <a:solidFill>
                  <a:prstClr val="black"/>
                </a:solidFill>
                <a:latin typeface="Raleway" pitchFamily="2" charset="-18"/>
                <a:ea typeface="MS PGothic" panose="020B0600070205080204" pitchFamily="34" charset="-128"/>
              </a:rPr>
              <a:t>. Po dvou letech nám dodnes nedodali stanovy a drží nás tedy v právním vakuu, které využívají k obírání našeho SVJ o peníze.</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Původní správce </a:t>
            </a:r>
            <a:r>
              <a:rPr lang="cs-CZ" sz="1600" b="1" dirty="0" err="1">
                <a:solidFill>
                  <a:prstClr val="black"/>
                </a:solidFill>
                <a:latin typeface="Raleway" pitchFamily="2" charset="-18"/>
                <a:ea typeface="MS PGothic" panose="020B0600070205080204" pitchFamily="34" charset="-128"/>
              </a:rPr>
              <a:t>Parkers</a:t>
            </a:r>
            <a:r>
              <a:rPr lang="cs-CZ" sz="1600" b="1" dirty="0">
                <a:solidFill>
                  <a:prstClr val="black"/>
                </a:solidFill>
                <a:latin typeface="Raleway" pitchFamily="2" charset="-18"/>
                <a:ea typeface="MS PGothic" panose="020B0600070205080204" pitchFamily="34" charset="-128"/>
              </a:rPr>
              <a:t> byl otřesný</a:t>
            </a:r>
            <a:r>
              <a:rPr lang="cs-CZ" sz="1600" dirty="0">
                <a:solidFill>
                  <a:prstClr val="black"/>
                </a:solidFill>
                <a:latin typeface="Raleway" pitchFamily="2" charset="-18"/>
                <a:ea typeface="MS PGothic" panose="020B0600070205080204" pitchFamily="34" charset="-128"/>
              </a:rPr>
              <a:t>, naštěstí si SVJ vybralo jiného. Trávníku se moc nedaří a škoda, že nebylo lépe řešeno zalévání či zavlažovací systém.</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Jeden výtah na osmi patrový dům opravdu nestačí, navíc je výtah tak malý, </a:t>
            </a:r>
            <a:r>
              <a:rPr lang="cs-CZ" sz="1600" dirty="0">
                <a:solidFill>
                  <a:prstClr val="black"/>
                </a:solidFill>
                <a:latin typeface="Raleway" pitchFamily="2" charset="-18"/>
                <a:ea typeface="MS PGothic" panose="020B0600070205080204" pitchFamily="34" charset="-128"/>
              </a:rPr>
              <a:t>že se do něj nevešla ani sedačka při stěhování.</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Je fajn, že JRD se snaží myslet a </a:t>
            </a:r>
            <a:r>
              <a:rPr lang="cs-CZ" sz="1600" dirty="0" err="1">
                <a:solidFill>
                  <a:prstClr val="black"/>
                </a:solidFill>
                <a:latin typeface="Raleway" pitchFamily="2" charset="-18"/>
                <a:ea typeface="MS PGothic" panose="020B0600070205080204" pitchFamily="34" charset="-128"/>
              </a:rPr>
              <a:t>marketovat</a:t>
            </a:r>
            <a:r>
              <a:rPr lang="cs-CZ" sz="1600" dirty="0">
                <a:solidFill>
                  <a:prstClr val="black"/>
                </a:solidFill>
                <a:latin typeface="Raleway" pitchFamily="2" charset="-18"/>
                <a:ea typeface="MS PGothic" panose="020B0600070205080204" pitchFamily="34" charset="-128"/>
              </a:rPr>
              <a:t> moderně. Správce byl velmi pasivní, a tak ho nahrazujeme. </a:t>
            </a:r>
            <a:r>
              <a:rPr lang="cs-CZ" sz="1600" b="1" dirty="0">
                <a:solidFill>
                  <a:prstClr val="black"/>
                </a:solidFill>
                <a:latin typeface="Raleway" pitchFamily="2" charset="-18"/>
                <a:ea typeface="MS PGothic" panose="020B0600070205080204" pitchFamily="34" charset="-128"/>
              </a:rPr>
              <a:t>Společné prostory a okolí bylo ale po působivém marketingu a prodejních slibech velkým zklamáním</a:t>
            </a:r>
            <a:r>
              <a:rPr lang="cs-CZ" sz="1600" dirty="0">
                <a:solidFill>
                  <a:prstClr val="black"/>
                </a:solidFill>
                <a:latin typeface="Raleway" pitchFamily="2" charset="-18"/>
                <a:ea typeface="MS PGothic" panose="020B0600070205080204" pitchFamily="34" charset="-128"/>
              </a:rPr>
              <a:t>. Je z toho cítit, </a:t>
            </a:r>
            <a:r>
              <a:rPr lang="cs-CZ" sz="1600" b="1" dirty="0">
                <a:solidFill>
                  <a:prstClr val="black"/>
                </a:solidFill>
                <a:latin typeface="Raleway" pitchFamily="2" charset="-18"/>
                <a:ea typeface="MS PGothic" panose="020B0600070205080204" pitchFamily="34" charset="-128"/>
              </a:rPr>
              <a:t>že prioritou bylo rozprodat vše do posledního centimetru a vyjít vstříc spíše sobě a investorům, než obyvatelům. </a:t>
            </a:r>
            <a:r>
              <a:rPr lang="cs-CZ" sz="1600" dirty="0">
                <a:solidFill>
                  <a:prstClr val="black"/>
                </a:solidFill>
                <a:latin typeface="Raleway" pitchFamily="2" charset="-18"/>
                <a:ea typeface="MS PGothic" panose="020B0600070205080204" pitchFamily="34" charset="-128"/>
              </a:rPr>
              <a:t>Několik příkladů: parkovací stání před domem byla původně prezentována jako čistý prostor a parkování pro návštěvy. Dnes je to oblepené bariérami, cedulemi a závorou, která nám nepříjemně svítí do oken. Návštěvy nemají kde parkovat a místa jsou prázdná. Vnitřní garáže - pro nás možnost přikoupit si parkovací místo nebyla, ale v objektu je plno míst investičních či komerčních, kde několik firem provozuje různé autopůjčovny atd. V garážích se objevuje kriminalita a cítíme se tam spíše jako v komerčním veřejném prostoru než jako v soukromé rezidenci. Výtah je neobvykle malý, takže větší kusy nábytku jsme museli stěhovat po schodišti. Snahu </a:t>
            </a:r>
            <a:r>
              <a:rPr lang="cs-CZ" sz="1600" dirty="0" err="1">
                <a:solidFill>
                  <a:prstClr val="black"/>
                </a:solidFill>
                <a:latin typeface="Raleway" pitchFamily="2" charset="-18"/>
                <a:ea typeface="MS PGothic" panose="020B0600070205080204" pitchFamily="34" charset="-128"/>
              </a:rPr>
              <a:t>obrandovat</a:t>
            </a:r>
            <a:r>
              <a:rPr lang="cs-CZ" sz="1600" dirty="0">
                <a:solidFill>
                  <a:prstClr val="black"/>
                </a:solidFill>
                <a:latin typeface="Raleway" pitchFamily="2" charset="-18"/>
                <a:ea typeface="MS PGothic" panose="020B0600070205080204" pitchFamily="34" charset="-128"/>
              </a:rPr>
              <a:t> si náš vchod, záhonky a parkoviště reklamou JRD radši ani nekomentuji.</a:t>
            </a:r>
          </a:p>
        </p:txBody>
      </p:sp>
      <p:sp>
        <p:nvSpPr>
          <p:cNvPr id="5" name="TextovéPole 4">
            <a:extLst>
              <a:ext uri="{FF2B5EF4-FFF2-40B4-BE49-F238E27FC236}">
                <a16:creationId xmlns:a16="http://schemas.microsoft.com/office/drawing/2014/main" id="{9A901554-5A47-3A11-756E-C2EF731783E1}"/>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83</a:t>
            </a:r>
          </a:p>
        </p:txBody>
      </p:sp>
    </p:spTree>
    <p:extLst>
      <p:ext uri="{BB962C8B-B14F-4D97-AF65-F5344CB8AC3E}">
        <p14:creationId xmlns:p14="http://schemas.microsoft.com/office/powerpoint/2010/main" val="19162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latin typeface="Raleway" pitchFamily="2" charset="-18"/>
              </a:rPr>
              <a:t>PRODEJNÍ PÉČE</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27</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39D25436-384D-66FD-3E95-007748899B98}"/>
              </a:ext>
            </a:extLst>
          </p:cNvPr>
          <p:cNvGraphicFramePr/>
          <p:nvPr>
            <p:extLst>
              <p:ext uri="{D42A27DB-BD31-4B8C-83A1-F6EECF244321}">
                <p14:modId xmlns:p14="http://schemas.microsoft.com/office/powerpoint/2010/main" val="19331922"/>
              </p:ext>
            </p:extLst>
          </p:nvPr>
        </p:nvGraphicFramePr>
        <p:xfrm>
          <a:off x="478627" y="2453571"/>
          <a:ext cx="11632781" cy="39525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A9EFA051-ED58-F90F-612F-23212B45E1C0}"/>
              </a:ext>
            </a:extLst>
          </p:cNvPr>
          <p:cNvSpPr txBox="1"/>
          <p:nvPr/>
        </p:nvSpPr>
        <p:spPr>
          <a:xfrm>
            <a:off x="1871206" y="1317682"/>
            <a:ext cx="8449587" cy="1077218"/>
          </a:xfrm>
          <a:prstGeom prst="rect">
            <a:avLst/>
          </a:prstGeom>
          <a:noFill/>
        </p:spPr>
        <p:txBody>
          <a:bodyPr wrap="square" rtlCol="0">
            <a:spAutoFit/>
          </a:bodyPr>
          <a:lstStyle/>
          <a:p>
            <a:pPr algn="ctr" defTabSz="609585" fontAlgn="base">
              <a:spcBef>
                <a:spcPct val="0"/>
              </a:spcBef>
              <a:spcAft>
                <a:spcPct val="0"/>
              </a:spcAft>
            </a:pPr>
            <a:r>
              <a:rPr lang="cs-CZ" sz="2400" dirty="0">
                <a:latin typeface="Raleway" pitchFamily="2" charset="-18"/>
                <a:ea typeface="MS PGothic" panose="020B0600070205080204" pitchFamily="34" charset="-128"/>
              </a:rPr>
              <a:t>Průměrné hodnocení (N = 172): </a:t>
            </a:r>
            <a:r>
              <a:rPr lang="cs-CZ" sz="6400" b="1" dirty="0">
                <a:solidFill>
                  <a:srgbClr val="92D050"/>
                </a:solidFill>
                <a:latin typeface="Raleway" pitchFamily="2" charset="-18"/>
                <a:ea typeface="MS PGothic" panose="020B0600070205080204" pitchFamily="34" charset="-128"/>
              </a:rPr>
              <a:t>3,6 (72 %)</a:t>
            </a:r>
            <a:endParaRPr lang="cs-CZ" sz="4800" dirty="0">
              <a:solidFill>
                <a:prstClr val="black"/>
              </a:solidFill>
              <a:latin typeface="Raleway" pitchFamily="2" charset="-18"/>
              <a:ea typeface="MS PGothic" panose="020B0600070205080204" pitchFamily="34" charset="-128"/>
            </a:endParaRPr>
          </a:p>
        </p:txBody>
      </p:sp>
      <p:sp>
        <p:nvSpPr>
          <p:cNvPr id="7" name="TextovéPole 6">
            <a:extLst>
              <a:ext uri="{FF2B5EF4-FFF2-40B4-BE49-F238E27FC236}">
                <a16:creationId xmlns:a16="http://schemas.microsoft.com/office/drawing/2014/main" id="{48B502B9-42BF-FA62-44F6-31C369055529}"/>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172</a:t>
            </a:r>
          </a:p>
        </p:txBody>
      </p:sp>
      <p:sp>
        <p:nvSpPr>
          <p:cNvPr id="8" name="Obdélník 7">
            <a:extLst>
              <a:ext uri="{FF2B5EF4-FFF2-40B4-BE49-F238E27FC236}">
                <a16:creationId xmlns:a16="http://schemas.microsoft.com/office/drawing/2014/main" id="{E2EF9D3A-E843-BDEC-1D92-3CAEB97BFA07}"/>
              </a:ext>
            </a:extLst>
          </p:cNvPr>
          <p:cNvSpPr/>
          <p:nvPr/>
        </p:nvSpPr>
        <p:spPr>
          <a:xfrm>
            <a:off x="664787" y="4384129"/>
            <a:ext cx="4271007" cy="18236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D33954AC-0DC8-120A-7526-0A3424DAFC61}"/>
              </a:ext>
            </a:extLst>
          </p:cNvPr>
          <p:cNvSpPr txBox="1"/>
          <p:nvPr/>
        </p:nvSpPr>
        <p:spPr>
          <a:xfrm>
            <a:off x="1776570" y="3827934"/>
            <a:ext cx="1742986" cy="461665"/>
          </a:xfrm>
          <a:prstGeom prst="rect">
            <a:avLst/>
          </a:prstGeom>
          <a:noFill/>
        </p:spPr>
        <p:txBody>
          <a:bodyPr wrap="square">
            <a:spAutoFit/>
          </a:bodyPr>
          <a:lstStyle/>
          <a:p>
            <a:pPr algn="ctr"/>
            <a:r>
              <a:rPr lang="cs-CZ" sz="2400" b="1" dirty="0">
                <a:solidFill>
                  <a:srgbClr val="FF0000"/>
                </a:solidFill>
                <a:latin typeface="Raleway" pitchFamily="2" charset="-18"/>
              </a:rPr>
              <a:t>22 %</a:t>
            </a:r>
          </a:p>
        </p:txBody>
      </p:sp>
    </p:spTree>
    <p:extLst>
      <p:ext uri="{BB962C8B-B14F-4D97-AF65-F5344CB8AC3E}">
        <p14:creationId xmlns:p14="http://schemas.microsoft.com/office/powerpoint/2010/main" val="3595254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latin typeface="Raleway" pitchFamily="2" charset="-18"/>
              </a:rPr>
              <a:t>KOMENTÁŘE K PRODEJNÍ PÉČI</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28</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F4024379-6522-87D8-2576-0B76589F0841}"/>
              </a:ext>
            </a:extLst>
          </p:cNvPr>
          <p:cNvSpPr txBox="1"/>
          <p:nvPr/>
        </p:nvSpPr>
        <p:spPr>
          <a:xfrm>
            <a:off x="109579" y="1125114"/>
            <a:ext cx="11838581" cy="6332503"/>
          </a:xfrm>
          <a:prstGeom prst="rect">
            <a:avLst/>
          </a:prstGeom>
          <a:noFill/>
          <a:ln>
            <a:solidFill>
              <a:srgbClr val="1D4423"/>
            </a:solidFill>
          </a:ln>
        </p:spPr>
        <p:txBody>
          <a:bodyPr wrap="square">
            <a:spAutoFit/>
          </a:bodyPr>
          <a:lstStyle/>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Ačkoliv se paní snažila, zbytek firmy evidentně nemel nejmenší zájem problémy řešit. Veškeré reklamace trvají měsíce, </a:t>
            </a:r>
            <a:r>
              <a:rPr lang="cs-CZ" sz="1600" dirty="0">
                <a:solidFill>
                  <a:prstClr val="black"/>
                </a:solidFill>
                <a:latin typeface="Raleway" pitchFamily="2" charset="-18"/>
                <a:ea typeface="MS PGothic" panose="020B0600070205080204" pitchFamily="34" charset="-128"/>
              </a:rPr>
              <a:t>jsou řešeny pomalu a neefektivně. </a:t>
            </a:r>
            <a:r>
              <a:rPr lang="cs-CZ" sz="1600" b="1" dirty="0">
                <a:solidFill>
                  <a:prstClr val="black"/>
                </a:solidFill>
                <a:latin typeface="Raleway" pitchFamily="2" charset="-18"/>
                <a:ea typeface="MS PGothic" panose="020B0600070205080204" pitchFamily="34" charset="-128"/>
              </a:rPr>
              <a:t>Specificky podpora na straně JRD</a:t>
            </a:r>
            <a:r>
              <a:rPr lang="cs-CZ" sz="1600" dirty="0">
                <a:solidFill>
                  <a:prstClr val="black"/>
                </a:solidFill>
                <a:latin typeface="Raleway" pitchFamily="2" charset="-18"/>
                <a:ea typeface="MS PGothic" panose="020B0600070205080204" pitchFamily="34" charset="-128"/>
              </a:rPr>
              <a:t>, kde mi bylo oznámeno technikem JRD (nikoliv </a:t>
            </a:r>
            <a:r>
              <a:rPr lang="cs-CZ" sz="1600" dirty="0" err="1">
                <a:solidFill>
                  <a:prstClr val="black"/>
                </a:solidFill>
                <a:latin typeface="Raleway" pitchFamily="2" charset="-18"/>
                <a:ea typeface="MS PGothic" panose="020B0600070205080204" pitchFamily="34" charset="-128"/>
              </a:rPr>
              <a:t>neobuilder</a:t>
            </a:r>
            <a:r>
              <a:rPr lang="cs-CZ" sz="1600" dirty="0">
                <a:solidFill>
                  <a:prstClr val="black"/>
                </a:solidFill>
                <a:latin typeface="Raleway" pitchFamily="2" charset="-18"/>
                <a:ea typeface="MS PGothic" panose="020B0600070205080204" pitchFamily="34" charset="-128"/>
              </a:rPr>
              <a:t>) ze on má spousta jine práce a musí se věnovat i jim, nikoliv pouze nám. Toto je naprostý amaterismus.</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Často vázne komunikace, zpětná vazba - dlouhá doba reakce na zadaný problém</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Do poprodejní péče zahrnout i kontrolu fungování vámi vybraného správce</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Jaká pece? </a:t>
            </a:r>
            <a:r>
              <a:rPr lang="cs-CZ" sz="1600" b="1" dirty="0">
                <a:solidFill>
                  <a:prstClr val="black"/>
                </a:solidFill>
                <a:latin typeface="Raleway" pitchFamily="2" charset="-18"/>
                <a:ea typeface="MS PGothic" panose="020B0600070205080204" pitchFamily="34" charset="-128"/>
              </a:rPr>
              <a:t>Jakmile bylo prodáno, tak na cokoli jsme narazili </a:t>
            </a:r>
            <a:r>
              <a:rPr lang="cs-CZ" sz="1600" dirty="0">
                <a:solidFill>
                  <a:prstClr val="black"/>
                </a:solidFill>
                <a:latin typeface="Raleway" pitchFamily="2" charset="-18"/>
                <a:ea typeface="MS PGothic" panose="020B0600070205080204" pitchFamily="34" charset="-128"/>
              </a:rPr>
              <a:t>(ne z jednoduchých věci jako je potřeba přemalovat praskliny atp.) </a:t>
            </a:r>
            <a:r>
              <a:rPr lang="cs-CZ" sz="1600" b="1" dirty="0">
                <a:solidFill>
                  <a:prstClr val="black"/>
                </a:solidFill>
                <a:latin typeface="Raleway" pitchFamily="2" charset="-18"/>
                <a:ea typeface="MS PGothic" panose="020B0600070205080204" pitchFamily="34" charset="-128"/>
              </a:rPr>
              <a:t>snaha z vaší strany byla zamést věci pod koberec a ideálně je neřešit. </a:t>
            </a:r>
            <a:r>
              <a:rPr lang="cs-CZ" sz="1600" dirty="0">
                <a:solidFill>
                  <a:prstClr val="black"/>
                </a:solidFill>
                <a:latin typeface="Raleway" pitchFamily="2" charset="-18"/>
                <a:ea typeface="MS PGothic" panose="020B0600070205080204" pitchFamily="34" charset="-128"/>
              </a:rPr>
              <a:t>Složitější věci se řeší velmi dlouho a není absolutně žádná proaktivita z vaší strany - čisté je problém, cekáme až se sám vyřeší. Nikdo nezkoumá jak dany problém vyřešit i trochu kreativně. Opravy obecně trvají rok a déle což je naprosto šílené.</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Kromě jednoho setkání, které JRD uspořádalo, není již žádná…</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Relativně </a:t>
            </a:r>
            <a:r>
              <a:rPr lang="cs-CZ" sz="1600" b="1" dirty="0">
                <a:solidFill>
                  <a:prstClr val="black"/>
                </a:solidFill>
                <a:latin typeface="Raleway" pitchFamily="2" charset="-18"/>
                <a:ea typeface="MS PGothic" panose="020B0600070205080204" pitchFamily="34" charset="-128"/>
              </a:rPr>
              <a:t>dost reklamací nebylo uznáno</a:t>
            </a:r>
            <a:r>
              <a:rPr lang="cs-CZ" sz="1600" dirty="0">
                <a:solidFill>
                  <a:prstClr val="black"/>
                </a:solidFill>
                <a:latin typeface="Raleway" pitchFamily="2" charset="-18"/>
                <a:ea typeface="MS PGothic" panose="020B0600070205080204" pitchFamily="34" charset="-128"/>
              </a:rPr>
              <a:t>. Můj dojem je, že zcela účelově. (neseřízená okna, neodtékající voda ze spár u  balkónových dveří).</a:t>
            </a:r>
          </a:p>
          <a:p>
            <a:pPr marL="380990" indent="-380990" defTabSz="609585" fontAlgn="base">
              <a:spcBef>
                <a:spcPts val="533"/>
              </a:spcBef>
              <a:spcAft>
                <a:spcPct val="0"/>
              </a:spcAft>
              <a:buFont typeface="Arial" panose="020B0604020202020204" pitchFamily="34" charset="0"/>
              <a:buChar char="•"/>
            </a:pPr>
            <a:r>
              <a:rPr lang="cs-CZ" sz="1600" b="1" dirty="0">
                <a:solidFill>
                  <a:prstClr val="black"/>
                </a:solidFill>
                <a:latin typeface="Raleway" pitchFamily="2" charset="-18"/>
                <a:ea typeface="MS PGothic" panose="020B0600070205080204" pitchFamily="34" charset="-128"/>
              </a:rPr>
              <a:t>Snaha rychle všechny reklamace odmítnout </a:t>
            </a:r>
            <a:r>
              <a:rPr lang="cs-CZ" sz="1600" dirty="0">
                <a:solidFill>
                  <a:prstClr val="black"/>
                </a:solidFill>
                <a:latin typeface="Raleway" pitchFamily="2" charset="-18"/>
                <a:ea typeface="MS PGothic" panose="020B0600070205080204" pitchFamily="34" charset="-128"/>
              </a:rPr>
              <a:t>a co nejrychleji poslat "všeuměly" zaučené, kteří neměli ani jedno řemeslo a ještě měli hloupé řeči, že co že si ti Češi stále vymýšlí. Reklamace řeší rok a déle</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To je těžké hodnotit. Vzhledem k množství vad a reklamaci rozumím tomu, ze to již nikoho nebaví řešit - ani JRD, ani dodavatele. </a:t>
            </a:r>
            <a:r>
              <a:rPr lang="cs-CZ" sz="1600" b="1" dirty="0">
                <a:solidFill>
                  <a:prstClr val="black"/>
                </a:solidFill>
                <a:latin typeface="Raleway" pitchFamily="2" charset="-18"/>
                <a:ea typeface="MS PGothic" panose="020B0600070205080204" pitchFamily="34" charset="-128"/>
              </a:rPr>
              <a:t>Nicméně vidím, ze JRD se snaží, ale terminy reklamaci jsou v některých případech velmi </a:t>
            </a:r>
            <a:r>
              <a:rPr lang="cs-CZ" sz="1600" b="1" dirty="0" err="1">
                <a:solidFill>
                  <a:prstClr val="black"/>
                </a:solidFill>
                <a:latin typeface="Raleway" pitchFamily="2" charset="-18"/>
                <a:ea typeface="MS PGothic" panose="020B0600070205080204" pitchFamily="34" charset="-128"/>
              </a:rPr>
              <a:t>velmi</a:t>
            </a:r>
            <a:r>
              <a:rPr lang="cs-CZ" sz="1600" b="1" dirty="0">
                <a:solidFill>
                  <a:prstClr val="black"/>
                </a:solidFill>
                <a:latin typeface="Raleway" pitchFamily="2" charset="-18"/>
                <a:ea typeface="MS PGothic" panose="020B0600070205080204" pitchFamily="34" charset="-128"/>
              </a:rPr>
              <a:t> dlouhé. </a:t>
            </a:r>
            <a:r>
              <a:rPr lang="cs-CZ" sz="1600" dirty="0">
                <a:solidFill>
                  <a:prstClr val="black"/>
                </a:solidFill>
                <a:latin typeface="Raleway" pitchFamily="2" charset="-18"/>
                <a:ea typeface="MS PGothic" panose="020B0600070205080204" pitchFamily="34" charset="-128"/>
              </a:rPr>
              <a:t>Tomu by se dalo předejit, pokud by realizace stavby byla provedena poradně a kvalitně.</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V celku velmi spatná, nedodané technologie podle smlouvy do dnes cca 2,5 roku od nastěhovaní, komunikace nulová a hlavně nulové řešeni problémů.</a:t>
            </a:r>
          </a:p>
          <a:p>
            <a:pPr marL="380990" indent="-380990" defTabSz="609585" fontAlgn="base">
              <a:spcBef>
                <a:spcPts val="533"/>
              </a:spcBef>
              <a:spcAft>
                <a:spcPct val="0"/>
              </a:spcAft>
              <a:buFont typeface="Arial" panose="020B0604020202020204" pitchFamily="34" charset="0"/>
              <a:buChar char="•"/>
            </a:pPr>
            <a:r>
              <a:rPr lang="cs-CZ" sz="1600" dirty="0">
                <a:solidFill>
                  <a:prstClr val="black"/>
                </a:solidFill>
                <a:latin typeface="Raleway" pitchFamily="2" charset="-18"/>
                <a:ea typeface="MS PGothic" panose="020B0600070205080204" pitchFamily="34" charset="-128"/>
              </a:rPr>
              <a:t>Viz výše - </a:t>
            </a:r>
            <a:r>
              <a:rPr lang="cs-CZ" sz="1600" b="1" dirty="0">
                <a:solidFill>
                  <a:prstClr val="black"/>
                </a:solidFill>
                <a:latin typeface="Raleway" pitchFamily="2" charset="-18"/>
                <a:ea typeface="MS PGothic" panose="020B0600070205080204" pitchFamily="34" charset="-128"/>
              </a:rPr>
              <a:t>spíše vnímáme úsilí o dobrý marketing, než skutečnou péči</a:t>
            </a:r>
            <a:r>
              <a:rPr lang="cs-CZ" sz="1600" dirty="0">
                <a:solidFill>
                  <a:prstClr val="black"/>
                </a:solidFill>
                <a:latin typeface="Raleway" pitchFamily="2" charset="-18"/>
                <a:ea typeface="MS PGothic" panose="020B0600070205080204" pitchFamily="34" charset="-128"/>
              </a:rPr>
              <a:t>. </a:t>
            </a:r>
            <a:r>
              <a:rPr lang="cs-CZ" sz="1600" b="1" dirty="0">
                <a:solidFill>
                  <a:prstClr val="black"/>
                </a:solidFill>
                <a:latin typeface="Raleway" pitchFamily="2" charset="-18"/>
                <a:ea typeface="MS PGothic" panose="020B0600070205080204" pitchFamily="34" charset="-128"/>
              </a:rPr>
              <a:t>Společné prostory i okolí se uzavřelo nebo zhoršilo</a:t>
            </a:r>
            <a:r>
              <a:rPr lang="cs-CZ" sz="1600" dirty="0">
                <a:solidFill>
                  <a:prstClr val="black"/>
                </a:solidFill>
                <a:latin typeface="Raleway" pitchFamily="2" charset="-18"/>
                <a:ea typeface="MS PGothic" panose="020B0600070205080204" pitchFamily="34" charset="-128"/>
              </a:rPr>
              <a:t>, první rok správy a péče o objekt byl žalostný a jedna hezká PR akce to nezachrání. Se sousedy, které potkáváme se shodneme, že vnímané problémy jsou silnější než jak hezky působí obchodní komunikace JRD. Je to škoda, protože na začátku jsme byli nadšení a standardy bytů jako takových jsou rozhodně na dobré úrovni.</a:t>
            </a:r>
          </a:p>
        </p:txBody>
      </p:sp>
      <p:sp>
        <p:nvSpPr>
          <p:cNvPr id="5" name="TextovéPole 4">
            <a:extLst>
              <a:ext uri="{FF2B5EF4-FFF2-40B4-BE49-F238E27FC236}">
                <a16:creationId xmlns:a16="http://schemas.microsoft.com/office/drawing/2014/main" id="{BE14969C-A4D7-94C3-F31D-B369004A0BFB}"/>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55</a:t>
            </a:r>
          </a:p>
        </p:txBody>
      </p:sp>
    </p:spTree>
    <p:extLst>
      <p:ext uri="{BB962C8B-B14F-4D97-AF65-F5344CB8AC3E}">
        <p14:creationId xmlns:p14="http://schemas.microsoft.com/office/powerpoint/2010/main" val="1119593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latin typeface="Raleway" pitchFamily="2" charset="-18"/>
              </a:rPr>
              <a:t>VLIV BYDLENÍ NA ZDRAVÍ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29</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B768F921-F6A4-C6CE-55A3-FD76EA1A1E92}"/>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153</a:t>
            </a:r>
          </a:p>
        </p:txBody>
      </p:sp>
      <p:graphicFrame>
        <p:nvGraphicFramePr>
          <p:cNvPr id="6" name="Graf 5">
            <a:extLst>
              <a:ext uri="{FF2B5EF4-FFF2-40B4-BE49-F238E27FC236}">
                <a16:creationId xmlns:a16="http://schemas.microsoft.com/office/drawing/2014/main" id="{5A9F2A16-F3F1-F94E-A67A-C4D3F515366D}"/>
              </a:ext>
            </a:extLst>
          </p:cNvPr>
          <p:cNvGraphicFramePr/>
          <p:nvPr>
            <p:extLst>
              <p:ext uri="{D42A27DB-BD31-4B8C-83A1-F6EECF244321}">
                <p14:modId xmlns:p14="http://schemas.microsoft.com/office/powerpoint/2010/main" val="1192608911"/>
              </p:ext>
            </p:extLst>
          </p:nvPr>
        </p:nvGraphicFramePr>
        <p:xfrm>
          <a:off x="169084" y="1236984"/>
          <a:ext cx="5846820" cy="452218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ovéPole 6">
            <a:extLst>
              <a:ext uri="{FF2B5EF4-FFF2-40B4-BE49-F238E27FC236}">
                <a16:creationId xmlns:a16="http://schemas.microsoft.com/office/drawing/2014/main" id="{D047F504-A46D-8F94-76F0-CA7F7BE77313}"/>
              </a:ext>
            </a:extLst>
          </p:cNvPr>
          <p:cNvSpPr txBox="1"/>
          <p:nvPr/>
        </p:nvSpPr>
        <p:spPr>
          <a:xfrm>
            <a:off x="5810865" y="1296343"/>
            <a:ext cx="6240321" cy="5411738"/>
          </a:xfrm>
          <a:prstGeom prst="rect">
            <a:avLst/>
          </a:prstGeom>
          <a:noFill/>
          <a:ln>
            <a:solidFill>
              <a:srgbClr val="1D4423"/>
            </a:solidFill>
          </a:ln>
        </p:spPr>
        <p:txBody>
          <a:bodyPr wrap="square">
            <a:spAutoFit/>
          </a:bodyPr>
          <a:lstStyle/>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Ticho, čerstvý vzduch, prosvětlené prostory</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Zeleň, úsporné technologie šetrné k životnímu prostředí, využití přírodních zdrojů</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Dobrá rekuperace (vzduch), dobré odhlučnění mezi byty, dostatek světla</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Spánek, klid</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Vzdálený od hlavní silnice, kde naštěstí nejezdí tolik aut kromě prostor s lešeními - to je hrozné ať už hlukem, tak agresivním osvětlením je okolí příjemné</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Dobré klima v bytě a hodně světla</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Stála teplota a čerstvý vzduch v bytě.</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Terasa - moznost posezeni “na čistém vzduchu a venku”. Dostupnost zeleně a MHD (tramvaj/bus).</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Byt se nepřehřívá v lete, ventilace je fajn, lepší se dýchá, i kdy mam pocit ze vysušuje</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Rekuperace pomáhá proti pylům v létě.</a:t>
            </a:r>
          </a:p>
          <a:p>
            <a:pPr marL="380990" indent="-380990" defTabSz="609585" fontAlgn="base">
              <a:spcBef>
                <a:spcPts val="533"/>
              </a:spcBef>
              <a:spcAft>
                <a:spcPct val="0"/>
              </a:spcAft>
              <a:buFont typeface="Arial" panose="020B0604020202020204" pitchFamily="34" charset="0"/>
              <a:buChar char="•"/>
            </a:pPr>
            <a:r>
              <a:rPr lang="cs-CZ" sz="1600" i="1" dirty="0">
                <a:ea typeface="MS PGothic" panose="020B0600070205080204" pitchFamily="34" charset="-128"/>
              </a:rPr>
              <a:t>Čerstvý vzduch i v zimě, kdy moc nevětrám. Hluk okna také dobré odbourávají. Sousedy ale někdy slyším i zvonek z vedlejšího bytu.</a:t>
            </a:r>
          </a:p>
        </p:txBody>
      </p:sp>
      <p:sp>
        <p:nvSpPr>
          <p:cNvPr id="8" name="TextovéPole 7">
            <a:extLst>
              <a:ext uri="{FF2B5EF4-FFF2-40B4-BE49-F238E27FC236}">
                <a16:creationId xmlns:a16="http://schemas.microsoft.com/office/drawing/2014/main" id="{1AD32AD6-9E23-A1EA-19D2-6F57277BC258}"/>
              </a:ext>
            </a:extLst>
          </p:cNvPr>
          <p:cNvSpPr txBox="1"/>
          <p:nvPr/>
        </p:nvSpPr>
        <p:spPr>
          <a:xfrm>
            <a:off x="6164320" y="6386010"/>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48</a:t>
            </a:r>
          </a:p>
        </p:txBody>
      </p:sp>
    </p:spTree>
    <p:extLst>
      <p:ext uri="{BB962C8B-B14F-4D97-AF65-F5344CB8AC3E}">
        <p14:creationId xmlns:p14="http://schemas.microsoft.com/office/powerpoint/2010/main" val="296743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D488B-0A51-C0F6-DC0C-D93881359063}"/>
              </a:ext>
            </a:extLst>
          </p:cNvPr>
          <p:cNvSpPr>
            <a:spLocks noGrp="1"/>
          </p:cNvSpPr>
          <p:nvPr>
            <p:ph type="title"/>
          </p:nvPr>
        </p:nvSpPr>
        <p:spPr/>
        <p:txBody>
          <a:bodyPr>
            <a:normAutofit/>
          </a:bodyPr>
          <a:lstStyle/>
          <a:p>
            <a:r>
              <a:rPr lang="cs-CZ" dirty="0"/>
              <a:t>LEAD 2023</a:t>
            </a:r>
            <a:br>
              <a:rPr lang="cs-CZ" sz="6000" dirty="0"/>
            </a:br>
            <a:r>
              <a:rPr lang="cs-CZ" sz="3600" dirty="0"/>
              <a:t>Zájemce o projekty JRD, který byl na schůzce s prodejcem</a:t>
            </a:r>
            <a:endParaRPr lang="cs-CZ" dirty="0"/>
          </a:p>
        </p:txBody>
      </p:sp>
      <p:sp>
        <p:nvSpPr>
          <p:cNvPr id="3" name="TextovéPole 2">
            <a:extLst>
              <a:ext uri="{FF2B5EF4-FFF2-40B4-BE49-F238E27FC236}">
                <a16:creationId xmlns:a16="http://schemas.microsoft.com/office/drawing/2014/main" id="{CE627409-3F1A-2BFA-1237-21A8366BED79}"/>
              </a:ext>
            </a:extLst>
          </p:cNvPr>
          <p:cNvSpPr txBox="1"/>
          <p:nvPr/>
        </p:nvSpPr>
        <p:spPr>
          <a:xfrm>
            <a:off x="317500" y="5675991"/>
            <a:ext cx="10174177" cy="748988"/>
          </a:xfrm>
          <a:prstGeom prst="rect">
            <a:avLst/>
          </a:prstGeom>
          <a:noFill/>
        </p:spPr>
        <p:txBody>
          <a:bodyPr wrap="square">
            <a:spAutoFit/>
          </a:bodyPr>
          <a:lstStyle/>
          <a:p>
            <a:pPr defTabSz="609585" fontAlgn="base">
              <a:spcBef>
                <a:spcPct val="0"/>
              </a:spcBef>
              <a:spcAft>
                <a:spcPct val="0"/>
              </a:spcAft>
            </a:pPr>
            <a:r>
              <a:rPr lang="cs-CZ" altLang="cs-CZ" sz="4267" dirty="0">
                <a:solidFill>
                  <a:schemeClr val="bg2"/>
                </a:solidFill>
                <a:latin typeface="Raleway" pitchFamily="2" charset="-18"/>
                <a:ea typeface="MS PGothic" panose="020B0600070205080204" pitchFamily="34" charset="-128"/>
                <a:cs typeface="Arial" panose="020B0604020202020204" pitchFamily="34" charset="0"/>
              </a:rPr>
              <a:t>N = 102</a:t>
            </a:r>
          </a:p>
        </p:txBody>
      </p:sp>
    </p:spTree>
    <p:extLst>
      <p:ext uri="{BB962C8B-B14F-4D97-AF65-F5344CB8AC3E}">
        <p14:creationId xmlns:p14="http://schemas.microsoft.com/office/powerpoint/2010/main" val="365109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VÝROKY HODÍCÍ SE K BYTU</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30</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3E727D63-5DED-B357-7F8C-D0FDC7AAEB0C}"/>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177</a:t>
            </a:r>
          </a:p>
        </p:txBody>
      </p:sp>
      <p:graphicFrame>
        <p:nvGraphicFramePr>
          <p:cNvPr id="5" name="Graf 4">
            <a:extLst>
              <a:ext uri="{FF2B5EF4-FFF2-40B4-BE49-F238E27FC236}">
                <a16:creationId xmlns:a16="http://schemas.microsoft.com/office/drawing/2014/main" id="{9721557C-3D82-CE56-7853-B79F1D0EF4E6}"/>
              </a:ext>
            </a:extLst>
          </p:cNvPr>
          <p:cNvGraphicFramePr/>
          <p:nvPr>
            <p:extLst>
              <p:ext uri="{D42A27DB-BD31-4B8C-83A1-F6EECF244321}">
                <p14:modId xmlns:p14="http://schemas.microsoft.com/office/powerpoint/2010/main" val="429898096"/>
              </p:ext>
            </p:extLst>
          </p:nvPr>
        </p:nvGraphicFramePr>
        <p:xfrm>
          <a:off x="153229" y="1245547"/>
          <a:ext cx="11632781" cy="49192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7056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CO ZLEPŠIT</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31</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3E727D63-5DED-B357-7F8C-D0FDC7AAEB0C}"/>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80</a:t>
            </a:r>
          </a:p>
        </p:txBody>
      </p:sp>
      <p:sp>
        <p:nvSpPr>
          <p:cNvPr id="7" name="TextovéPole 6">
            <a:extLst>
              <a:ext uri="{FF2B5EF4-FFF2-40B4-BE49-F238E27FC236}">
                <a16:creationId xmlns:a16="http://schemas.microsoft.com/office/drawing/2014/main" id="{E96DCCB4-B26B-DA73-86EB-E86EDFEEC47C}"/>
              </a:ext>
            </a:extLst>
          </p:cNvPr>
          <p:cNvSpPr txBox="1"/>
          <p:nvPr/>
        </p:nvSpPr>
        <p:spPr>
          <a:xfrm>
            <a:off x="118450" y="914807"/>
            <a:ext cx="11955099" cy="5368136"/>
          </a:xfrm>
          <a:prstGeom prst="rect">
            <a:avLst/>
          </a:prstGeom>
          <a:noFill/>
        </p:spPr>
        <p:txBody>
          <a:bodyPr wrap="square" rtlCol="0">
            <a:spAutoFit/>
          </a:bodyPr>
          <a:lstStyle>
            <a:defPPr>
              <a:defRPr lang="en-US"/>
            </a:defPPr>
            <a:lvl1pPr>
              <a:defRPr sz="1400">
                <a:solidFill>
                  <a:srgbClr val="70778A"/>
                </a:solidFill>
                <a:latin typeface="Raleway" pitchFamily="2" charset="-18"/>
              </a:defRPr>
            </a:lvl1pPr>
          </a:lstStyle>
          <a:p>
            <a:pPr marL="228594" indent="-228594" defTabSz="609585" fontAlgn="base">
              <a:spcBef>
                <a:spcPts val="533"/>
              </a:spcBef>
              <a:spcAft>
                <a:spcPct val="0"/>
              </a:spcAft>
              <a:buFont typeface="Arial" panose="020B0604020202020204" pitchFamily="34" charset="0"/>
              <a:buChar char="•"/>
            </a:pPr>
            <a:r>
              <a:rPr lang="cs-CZ" b="1" i="1" dirty="0">
                <a:solidFill>
                  <a:prstClr val="black"/>
                </a:solidFill>
                <a:latin typeface="+mn-lt"/>
                <a:ea typeface="MS PGothic" panose="020B0600070205080204" pitchFamily="34" charset="-128"/>
              </a:rPr>
              <a:t>Kvalita stavby je opravdu tragédie</a:t>
            </a:r>
            <a:r>
              <a:rPr lang="cs-CZ" i="1" dirty="0">
                <a:solidFill>
                  <a:prstClr val="black"/>
                </a:solidFill>
                <a:latin typeface="+mn-lt"/>
                <a:ea typeface="MS PGothic" panose="020B0600070205080204" pitchFamily="34" charset="-128"/>
              </a:rPr>
              <a:t> - </a:t>
            </a:r>
            <a:r>
              <a:rPr lang="cs-CZ" b="1" i="1" dirty="0">
                <a:solidFill>
                  <a:prstClr val="black"/>
                </a:solidFill>
                <a:latin typeface="+mn-lt"/>
                <a:ea typeface="MS PGothic" panose="020B0600070205080204" pitchFamily="34" charset="-128"/>
              </a:rPr>
              <a:t>hromada nepřesnosti</a:t>
            </a:r>
            <a:r>
              <a:rPr lang="cs-CZ" i="1" dirty="0">
                <a:solidFill>
                  <a:prstClr val="black"/>
                </a:solidFill>
                <a:latin typeface="+mn-lt"/>
                <a:ea typeface="MS PGothic" panose="020B0600070205080204" pitchFamily="34" charset="-128"/>
              </a:rPr>
              <a:t>, detaily nejsou provedeny korektně - projekt jako takový je SUPER (až na ten problém s pilíři při parkovaní, to se dalo vymyslet lepe) - rekuperace / vzduchotechnika je celkem spatná, vzduch je suchy, s vypnutou nebo na 20% výkonu je vlhkost max 40% (i když se vari), při max výkonu klesá vlhkost na cca 20%</a:t>
            </a:r>
          </a:p>
          <a:p>
            <a:pPr marL="228594" indent="-228594" defTabSz="609585" fontAlgn="base">
              <a:spcBef>
                <a:spcPts val="533"/>
              </a:spcBef>
              <a:spcAft>
                <a:spcPct val="0"/>
              </a:spcAft>
              <a:buFont typeface="Arial" panose="020B0604020202020204" pitchFamily="34" charset="0"/>
              <a:buChar char="•"/>
            </a:pPr>
            <a:r>
              <a:rPr lang="cs-CZ" b="1" i="1" dirty="0">
                <a:solidFill>
                  <a:prstClr val="black"/>
                </a:solidFill>
                <a:latin typeface="+mn-lt"/>
                <a:ea typeface="MS PGothic" panose="020B0600070205080204" pitchFamily="34" charset="-128"/>
              </a:rPr>
              <a:t>Velmi oceňuji množství a pestrost stromů</a:t>
            </a:r>
            <a:r>
              <a:rPr lang="cs-CZ" i="1" dirty="0">
                <a:solidFill>
                  <a:prstClr val="black"/>
                </a:solidFill>
                <a:latin typeface="+mn-lt"/>
                <a:ea typeface="MS PGothic" panose="020B0600070205080204" pitchFamily="34" charset="-128"/>
              </a:rPr>
              <a:t>, které jste v rámci našeho projektu a v jeho okolí vysadili. - u nás v bytě byl </a:t>
            </a:r>
            <a:r>
              <a:rPr lang="cs-CZ" b="1" i="1" dirty="0">
                <a:solidFill>
                  <a:prstClr val="black"/>
                </a:solidFill>
                <a:latin typeface="+mn-lt"/>
                <a:ea typeface="MS PGothic" panose="020B0600070205080204" pitchFamily="34" charset="-128"/>
              </a:rPr>
              <a:t>velký problém s podlahami, plovoucí i dlažbu nám museli předělávat</a:t>
            </a:r>
            <a:r>
              <a:rPr lang="cs-CZ" i="1" dirty="0">
                <a:solidFill>
                  <a:prstClr val="black"/>
                </a:solidFill>
                <a:latin typeface="+mn-lt"/>
                <a:ea typeface="MS PGothic" panose="020B0600070205080204" pitchFamily="34" charset="-128"/>
              </a:rPr>
              <a:t>. - překvapuje mě </a:t>
            </a:r>
            <a:r>
              <a:rPr lang="cs-CZ" b="1" i="1" dirty="0">
                <a:solidFill>
                  <a:prstClr val="black"/>
                </a:solidFill>
                <a:latin typeface="+mn-lt"/>
                <a:ea typeface="MS PGothic" panose="020B0600070205080204" pitchFamily="34" charset="-128"/>
              </a:rPr>
              <a:t>množství prachu</a:t>
            </a:r>
            <a:r>
              <a:rPr lang="cs-CZ" i="1" dirty="0">
                <a:solidFill>
                  <a:prstClr val="black"/>
                </a:solidFill>
                <a:latin typeface="+mn-lt"/>
                <a:ea typeface="MS PGothic" panose="020B0600070205080204" pitchFamily="34" charset="-128"/>
              </a:rPr>
              <a:t>, </a:t>
            </a:r>
            <a:r>
              <a:rPr lang="cs-CZ" b="1" i="1" dirty="0">
                <a:solidFill>
                  <a:prstClr val="black"/>
                </a:solidFill>
                <a:latin typeface="+mn-lt"/>
                <a:ea typeface="MS PGothic" panose="020B0600070205080204" pitchFamily="34" charset="-128"/>
              </a:rPr>
              <a:t>které se v bytě usazuje i bez otevření oken</a:t>
            </a:r>
            <a:r>
              <a:rPr lang="cs-CZ" i="1" dirty="0">
                <a:solidFill>
                  <a:prstClr val="black"/>
                </a:solidFill>
                <a:latin typeface="+mn-lt"/>
                <a:ea typeface="MS PGothic" panose="020B0600070205080204" pitchFamily="34" charset="-128"/>
              </a:rPr>
              <a:t>. </a:t>
            </a:r>
            <a:r>
              <a:rPr lang="cs-CZ" b="1" i="1" dirty="0">
                <a:solidFill>
                  <a:prstClr val="black"/>
                </a:solidFill>
                <a:latin typeface="+mn-lt"/>
                <a:ea typeface="MS PGothic" panose="020B0600070205080204" pitchFamily="34" charset="-128"/>
              </a:rPr>
              <a:t>Není to standardní prach, ale taková </a:t>
            </a:r>
            <a:r>
              <a:rPr lang="cs-CZ" b="1" i="1" dirty="0" err="1">
                <a:solidFill>
                  <a:prstClr val="black"/>
                </a:solidFill>
                <a:latin typeface="+mn-lt"/>
                <a:ea typeface="MS PGothic" panose="020B0600070205080204" pitchFamily="34" charset="-128"/>
              </a:rPr>
              <a:t>minivlákna</a:t>
            </a:r>
            <a:r>
              <a:rPr lang="cs-CZ" b="1" i="1" dirty="0">
                <a:solidFill>
                  <a:prstClr val="black"/>
                </a:solidFill>
                <a:latin typeface="+mn-lt"/>
                <a:ea typeface="MS PGothic" panose="020B0600070205080204" pitchFamily="34" charset="-128"/>
              </a:rPr>
              <a:t>, možná právě z rekuperace.</a:t>
            </a:r>
            <a:r>
              <a:rPr lang="cs-CZ" i="1" dirty="0">
                <a:solidFill>
                  <a:prstClr val="black"/>
                </a:solidFill>
                <a:latin typeface="+mn-lt"/>
                <a:ea typeface="MS PGothic" panose="020B0600070205080204" pitchFamily="34" charset="-128"/>
              </a:rPr>
              <a:t> - je to drobnost, ale vadí nám kontrolka CO měřidla v ložnici, ve tmě výrazně svítí - při koupi bytu jsme poptávali druhé parkovací místo a nebylo možné ho zakoupit. </a:t>
            </a:r>
            <a:r>
              <a:rPr lang="cs-CZ" b="1" i="1" dirty="0">
                <a:solidFill>
                  <a:prstClr val="black"/>
                </a:solidFill>
                <a:latin typeface="+mn-lt"/>
                <a:ea typeface="MS PGothic" panose="020B0600070205080204" pitchFamily="34" charset="-128"/>
              </a:rPr>
              <a:t>S parkováním je v našem projektu stále problém</a:t>
            </a:r>
            <a:r>
              <a:rPr lang="cs-CZ" i="1" dirty="0">
                <a:solidFill>
                  <a:prstClr val="black"/>
                </a:solidFill>
                <a:latin typeface="+mn-lt"/>
                <a:ea typeface="MS PGothic" panose="020B0600070205080204" pitchFamily="34" charset="-128"/>
              </a:rPr>
              <a:t>, některé menší byty nemají dokonce žádné parkovací stání.</a:t>
            </a:r>
          </a:p>
          <a:p>
            <a:pPr marL="228594" indent="-228594" defTabSz="609585" fontAlgn="base">
              <a:spcBef>
                <a:spcPts val="533"/>
              </a:spcBef>
              <a:spcAft>
                <a:spcPct val="0"/>
              </a:spcAft>
              <a:buFont typeface="Arial" panose="020B0604020202020204" pitchFamily="34" charset="0"/>
              <a:buChar char="•"/>
            </a:pPr>
            <a:r>
              <a:rPr lang="cs-CZ" b="1" i="1" dirty="0">
                <a:solidFill>
                  <a:prstClr val="black"/>
                </a:solidFill>
                <a:latin typeface="+mn-lt"/>
                <a:ea typeface="MS PGothic" panose="020B0600070205080204" pitchFamily="34" charset="-128"/>
              </a:rPr>
              <a:t>Chybí mi projektová dokumentace</a:t>
            </a:r>
            <a:r>
              <a:rPr lang="cs-CZ" i="1" dirty="0">
                <a:solidFill>
                  <a:prstClr val="black"/>
                </a:solidFill>
                <a:latin typeface="+mn-lt"/>
                <a:ea typeface="MS PGothic" panose="020B0600070205080204" pitchFamily="34" charset="-128"/>
              </a:rPr>
              <a:t>…plánek elektro rozvodů apod. </a:t>
            </a:r>
            <a:r>
              <a:rPr lang="cs-CZ" b="1" i="1" dirty="0">
                <a:solidFill>
                  <a:prstClr val="black"/>
                </a:solidFill>
                <a:latin typeface="+mn-lt"/>
                <a:ea typeface="MS PGothic" panose="020B0600070205080204" pitchFamily="34" charset="-128"/>
              </a:rPr>
              <a:t>Oplocení předzahrádky </a:t>
            </a:r>
            <a:r>
              <a:rPr lang="cs-CZ" i="1" dirty="0">
                <a:solidFill>
                  <a:prstClr val="black"/>
                </a:solidFill>
                <a:latin typeface="+mn-lt"/>
                <a:ea typeface="MS PGothic" panose="020B0600070205080204" pitchFamily="34" charset="-128"/>
              </a:rPr>
              <a:t>by se mi líbilo, aby bylo více soukromý, takže ne z pletiva ( klidně i za příplatek ), </a:t>
            </a:r>
            <a:r>
              <a:rPr lang="cs-CZ" b="1" i="1" dirty="0">
                <a:solidFill>
                  <a:prstClr val="black"/>
                </a:solidFill>
                <a:latin typeface="+mn-lt"/>
                <a:ea typeface="MS PGothic" panose="020B0600070205080204" pitchFamily="34" charset="-128"/>
              </a:rPr>
              <a:t>lepší oddělenost předzahrádky </a:t>
            </a:r>
            <a:r>
              <a:rPr lang="cs-CZ" i="1" dirty="0">
                <a:solidFill>
                  <a:prstClr val="black"/>
                </a:solidFill>
                <a:latin typeface="+mn-lt"/>
                <a:ea typeface="MS PGothic" panose="020B0600070205080204" pitchFamily="34" charset="-128"/>
              </a:rPr>
              <a:t>, je mezera mezi fasádou a konstrukcí (paravánem)- konstrukci až nahoru k balkonům</a:t>
            </a:r>
            <a:r>
              <a:rPr lang="cs-CZ" b="1" i="1" dirty="0">
                <a:solidFill>
                  <a:prstClr val="black"/>
                </a:solidFill>
                <a:latin typeface="+mn-lt"/>
                <a:ea typeface="MS PGothic" panose="020B0600070205080204" pitchFamily="34" charset="-128"/>
              </a:rPr>
              <a:t>, je vše slyšet z vedlejších teras na předzahrádky</a:t>
            </a:r>
            <a:r>
              <a:rPr lang="cs-CZ" i="1" dirty="0">
                <a:solidFill>
                  <a:prstClr val="black"/>
                </a:solidFill>
                <a:latin typeface="+mn-lt"/>
                <a:ea typeface="MS PGothic" panose="020B0600070205080204" pitchFamily="34" charset="-128"/>
              </a:rPr>
              <a:t>. Jo a možná </a:t>
            </a:r>
            <a:r>
              <a:rPr lang="cs-CZ" b="1" i="1" dirty="0">
                <a:solidFill>
                  <a:prstClr val="black"/>
                </a:solidFill>
                <a:latin typeface="+mn-lt"/>
                <a:ea typeface="MS PGothic" panose="020B0600070205080204" pitchFamily="34" charset="-128"/>
              </a:rPr>
              <a:t>lepší řešení balkonů, </a:t>
            </a:r>
            <a:r>
              <a:rPr lang="cs-CZ" i="1" dirty="0">
                <a:solidFill>
                  <a:prstClr val="black"/>
                </a:solidFill>
                <a:latin typeface="+mn-lt"/>
                <a:ea typeface="MS PGothic" panose="020B0600070205080204" pitchFamily="34" charset="-128"/>
              </a:rPr>
              <a:t>paní nade mnou když zalévá nebo myje balkon, vše mi proteče dolů ke mě na terasu…</a:t>
            </a:r>
          </a:p>
          <a:p>
            <a:pPr marL="228594" indent="-228594" defTabSz="609585" fontAlgn="base">
              <a:spcBef>
                <a:spcPts val="533"/>
              </a:spcBef>
              <a:spcAft>
                <a:spcPct val="0"/>
              </a:spcAft>
              <a:buFont typeface="Arial" panose="020B0604020202020204" pitchFamily="34" charset="0"/>
              <a:buChar char="•"/>
            </a:pPr>
            <a:r>
              <a:rPr lang="cs-CZ" b="1" i="1" dirty="0">
                <a:solidFill>
                  <a:prstClr val="black"/>
                </a:solidFill>
                <a:latin typeface="+mn-lt"/>
                <a:ea typeface="MS PGothic" panose="020B0600070205080204" pitchFamily="34" charset="-128"/>
              </a:rPr>
              <a:t>Nefungující rekuperace </a:t>
            </a:r>
            <a:r>
              <a:rPr lang="cs-CZ" i="1" dirty="0">
                <a:solidFill>
                  <a:prstClr val="black"/>
                </a:solidFill>
                <a:latin typeface="+mn-lt"/>
                <a:ea typeface="MS PGothic" panose="020B0600070205080204" pitchFamily="34" charset="-128"/>
              </a:rPr>
              <a:t>způsobuje vlhkost a těžký vzduch v byte a v lete je nesnesitelné horko nejen u mne, ale i u sousedu, kterým rekuperace údajně funguje. Sousedy i hluk z chodby slyšíme. </a:t>
            </a:r>
            <a:r>
              <a:rPr lang="cs-CZ" b="1" i="1" dirty="0">
                <a:solidFill>
                  <a:prstClr val="black"/>
                </a:solidFill>
                <a:latin typeface="+mn-lt"/>
                <a:ea typeface="MS PGothic" panose="020B0600070205080204" pitchFamily="34" charset="-128"/>
              </a:rPr>
              <a:t>Balkon nad námi dost bere světlo</a:t>
            </a:r>
            <a:r>
              <a:rPr lang="cs-CZ" i="1" dirty="0">
                <a:solidFill>
                  <a:prstClr val="black"/>
                </a:solidFill>
                <a:latin typeface="+mn-lt"/>
                <a:ea typeface="MS PGothic" panose="020B0600070205080204" pitchFamily="34" charset="-128"/>
              </a:rPr>
              <a:t>, takže obývací pokoj není světly. </a:t>
            </a:r>
            <a:r>
              <a:rPr lang="cs-CZ" b="1" i="1" dirty="0">
                <a:solidFill>
                  <a:prstClr val="black"/>
                </a:solidFill>
                <a:latin typeface="+mn-lt"/>
                <a:ea typeface="MS PGothic" panose="020B0600070205080204" pitchFamily="34" charset="-128"/>
              </a:rPr>
              <a:t>Lokalita bohužel také není dobra</a:t>
            </a:r>
            <a:r>
              <a:rPr lang="cs-CZ" i="1" dirty="0">
                <a:solidFill>
                  <a:prstClr val="black"/>
                </a:solidFill>
                <a:latin typeface="+mn-lt"/>
                <a:ea typeface="MS PGothic" panose="020B0600070205080204" pitchFamily="34" charset="-128"/>
              </a:rPr>
              <a:t>, </a:t>
            </a:r>
            <a:r>
              <a:rPr lang="cs-CZ" b="1" i="1" dirty="0">
                <a:solidFill>
                  <a:prstClr val="black"/>
                </a:solidFill>
                <a:latin typeface="+mn-lt"/>
                <a:ea typeface="MS PGothic" panose="020B0600070205080204" pitchFamily="34" charset="-128"/>
              </a:rPr>
              <a:t>v lesíku jsou bezdomovci</a:t>
            </a:r>
            <a:r>
              <a:rPr lang="cs-CZ" i="1" dirty="0">
                <a:solidFill>
                  <a:prstClr val="black"/>
                </a:solidFill>
                <a:latin typeface="+mn-lt"/>
                <a:ea typeface="MS PGothic" panose="020B0600070205080204" pitchFamily="34" charset="-128"/>
              </a:rPr>
              <a:t> a neustále tam někdo děla ohníček, takže tento smrad neustále cítíme při větraní. Taktéž </a:t>
            </a:r>
            <a:r>
              <a:rPr lang="cs-CZ" b="1" i="1" dirty="0">
                <a:solidFill>
                  <a:prstClr val="black"/>
                </a:solidFill>
                <a:latin typeface="+mn-lt"/>
                <a:ea typeface="MS PGothic" panose="020B0600070205080204" pitchFamily="34" charset="-128"/>
              </a:rPr>
              <a:t>některá z fabrik zadala po nocích vypouštět nějaký chlor do vzduchu</a:t>
            </a:r>
            <a:r>
              <a:rPr lang="cs-CZ" i="1" dirty="0">
                <a:solidFill>
                  <a:prstClr val="black"/>
                </a:solidFill>
                <a:latin typeface="+mn-lt"/>
                <a:ea typeface="MS PGothic" panose="020B0600070205080204" pitchFamily="34" charset="-128"/>
              </a:rPr>
              <a:t>, tak jednou týdne a město neví odkud to je. </a:t>
            </a:r>
            <a:r>
              <a:rPr lang="cs-CZ" b="1" i="1" dirty="0">
                <a:solidFill>
                  <a:prstClr val="black"/>
                </a:solidFill>
                <a:latin typeface="+mn-lt"/>
                <a:ea typeface="MS PGothic" panose="020B0600070205080204" pitchFamily="34" charset="-128"/>
              </a:rPr>
              <a:t>Už bych do Malešic podruhé nesel</a:t>
            </a:r>
            <a:r>
              <a:rPr lang="cs-CZ" i="1" dirty="0">
                <a:solidFill>
                  <a:prstClr val="black"/>
                </a:solidFill>
                <a:latin typeface="+mn-lt"/>
                <a:ea typeface="MS PGothic" panose="020B0600070205080204" pitchFamily="34" charset="-128"/>
              </a:rPr>
              <a:t>. Celkové jsem velmi zklamaný, jakýkoli byt v paneláku by mel lepší kvalitu vzduchu. Už bych si podruhé byt v objektu s rekuperaci nekoupil</a:t>
            </a:r>
          </a:p>
          <a:p>
            <a:pPr marL="228594" indent="-228594" defTabSz="609585" fontAlgn="base">
              <a:spcBef>
                <a:spcPts val="533"/>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Jediné, co bych dodala: </a:t>
            </a:r>
            <a:r>
              <a:rPr lang="cs-CZ" b="1" i="1" dirty="0">
                <a:solidFill>
                  <a:prstClr val="black"/>
                </a:solidFill>
                <a:latin typeface="+mn-lt"/>
                <a:ea typeface="MS PGothic" panose="020B0600070205080204" pitchFamily="34" charset="-128"/>
              </a:rPr>
              <a:t>Při prodeji mi bylo slíbeno, že byt může prohlédnout za přítomnosti stavby i můj stavební dozor. Tento slib nebyl splněn</a:t>
            </a:r>
            <a:r>
              <a:rPr lang="cs-CZ" i="1" dirty="0">
                <a:solidFill>
                  <a:prstClr val="black"/>
                </a:solidFill>
                <a:latin typeface="+mn-lt"/>
                <a:ea typeface="MS PGothic" panose="020B0600070205080204" pitchFamily="34" charset="-128"/>
              </a:rPr>
              <a:t>. Bohužel jsem měla při předchozí koupi špatnou zkušenost. Závadu ze stavby jsem musela po 8 letech opravovat na vlastní náklady. Chtěla jsem této situaci předejít.</a:t>
            </a:r>
          </a:p>
          <a:p>
            <a:pPr marL="228594" indent="-228594" defTabSz="609585" fontAlgn="base">
              <a:spcBef>
                <a:spcPts val="533"/>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Velká škoda, že JRD dává ruce pryč a nepomáhá ať už menší finanční částkou/dobrovolnickou silou nebo nářadím /podporou místní komunity na úklid skládky sousedící s pozemkem NHT v blízkém lesíku. Kvalita bydlení není určena jen objektem, ale i okolím a JRD by mohlo udělat mnohem více.</a:t>
            </a:r>
          </a:p>
        </p:txBody>
      </p:sp>
    </p:spTree>
    <p:extLst>
      <p:ext uri="{BB962C8B-B14F-4D97-AF65-F5344CB8AC3E}">
        <p14:creationId xmlns:p14="http://schemas.microsoft.com/office/powerpoint/2010/main" val="66092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D488B-0A51-C0F6-DC0C-D93881359063}"/>
              </a:ext>
            </a:extLst>
          </p:cNvPr>
          <p:cNvSpPr>
            <a:spLocks noGrp="1"/>
          </p:cNvSpPr>
          <p:nvPr>
            <p:ph type="title"/>
          </p:nvPr>
        </p:nvSpPr>
        <p:spPr/>
        <p:txBody>
          <a:bodyPr>
            <a:normAutofit/>
          </a:bodyPr>
          <a:lstStyle/>
          <a:p>
            <a:r>
              <a:rPr lang="cs-CZ" dirty="0"/>
              <a:t>ZÁKAZNICKÝ SERVIS</a:t>
            </a:r>
            <a:br>
              <a:rPr lang="cs-CZ" dirty="0"/>
            </a:br>
            <a:r>
              <a:rPr lang="cs-CZ" sz="3600" dirty="0" err="1"/>
              <a:t>předpřejímka</a:t>
            </a:r>
            <a:r>
              <a:rPr lang="cs-CZ" sz="3600" dirty="0"/>
              <a:t> (N = 80), přejímka (N=81)</a:t>
            </a:r>
            <a:endParaRPr lang="cs-CZ" dirty="0"/>
          </a:p>
        </p:txBody>
      </p:sp>
    </p:spTree>
    <p:extLst>
      <p:ext uri="{BB962C8B-B14F-4D97-AF65-F5344CB8AC3E}">
        <p14:creationId xmlns:p14="http://schemas.microsoft.com/office/powerpoint/2010/main" val="2862052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D8E05DE0-F323-66B3-BF66-B90D3542E284}"/>
              </a:ext>
            </a:extLst>
          </p:cNvPr>
          <p:cNvGraphicFramePr/>
          <p:nvPr>
            <p:extLst>
              <p:ext uri="{D42A27DB-BD31-4B8C-83A1-F6EECF244321}">
                <p14:modId xmlns:p14="http://schemas.microsoft.com/office/powerpoint/2010/main" val="1893263544"/>
              </p:ext>
            </p:extLst>
          </p:nvPr>
        </p:nvGraphicFramePr>
        <p:xfrm>
          <a:off x="285269" y="1142632"/>
          <a:ext cx="11002163" cy="53651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022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71D9606B-1A13-8EA0-EC18-A660420115A9}"/>
              </a:ext>
            </a:extLst>
          </p:cNvPr>
          <p:cNvGraphicFramePr/>
          <p:nvPr>
            <p:extLst>
              <p:ext uri="{D42A27DB-BD31-4B8C-83A1-F6EECF244321}">
                <p14:modId xmlns:p14="http://schemas.microsoft.com/office/powerpoint/2010/main" val="2498865706"/>
              </p:ext>
            </p:extLst>
          </p:nvPr>
        </p:nvGraphicFramePr>
        <p:xfrm>
          <a:off x="560440" y="1142632"/>
          <a:ext cx="11472676" cy="5356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3388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F79208B-0764-B993-D41A-20896B20C6A5}"/>
              </a:ext>
            </a:extLst>
          </p:cNvPr>
          <p:cNvSpPr txBox="1"/>
          <p:nvPr/>
        </p:nvSpPr>
        <p:spPr>
          <a:xfrm>
            <a:off x="336013" y="963038"/>
            <a:ext cx="5935535" cy="5509200"/>
          </a:xfrm>
          <a:prstGeom prst="rect">
            <a:avLst/>
          </a:prstGeom>
          <a:solidFill>
            <a:schemeClr val="bg1"/>
          </a:solidFill>
        </p:spPr>
        <p:txBody>
          <a:bodyPr wrap="square">
            <a:spAutoFit/>
          </a:bodyPr>
          <a:lstStyle/>
          <a:p>
            <a:pPr marL="0" marR="600" lvl="0" indent="0" algn="l" defTabSz="914400" rtl="0" eaLnBrk="1" fontAlgn="auto" latinLnBrk="0" hangingPunct="1">
              <a:lnSpc>
                <a:spcPct val="100000"/>
              </a:lnSpc>
              <a:spcBef>
                <a:spcPts val="0"/>
              </a:spcBef>
              <a:spcAft>
                <a:spcPts val="0"/>
              </a:spcAft>
              <a:buClrTx/>
              <a:buSzTx/>
              <a:buFontTx/>
              <a:buNone/>
              <a:tabLst/>
              <a:defRPr/>
            </a:pPr>
            <a:r>
              <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rPr>
              <a:t>Komentáře</a:t>
            </a:r>
            <a:r>
              <a:rPr kumimoji="0" lang="pl-PL" sz="1600" b="1" i="1" u="none" strike="noStrike" kern="1200" cap="none" spc="0" normalizeH="0" baseline="0" noProof="0" dirty="0">
                <a:ln>
                  <a:noFill/>
                </a:ln>
                <a:solidFill>
                  <a:srgbClr val="1D4321"/>
                </a:solidFill>
                <a:effectLst/>
                <a:uLnTx/>
                <a:uFillTx/>
                <a:latin typeface="Arial" panose="020B0604020202020204"/>
                <a:ea typeface="+mn-ea"/>
                <a:cs typeface="+mn-cs"/>
              </a:rPr>
              <a:t>:	</a:t>
            </a:r>
            <a:endPar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rPr>
              <a:t>V JRD mají zcela jistě nejmilejší, nejkrásnější a technicky nejzdatnější zejména dámy ve službách klientům na trhu. Atˇ vám to stále šlape.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rPr>
              <a:t>Na základě zkušeností i dalšími developery, jsme si představovali v JRD vyšší standard. Jednání byla pomalejší, takový menší zájem o klienta a jeho potřeby.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rPr>
              <a:t>Musím řičí, ze mohu porovnat KZ od CG a od Vás a bohužel Vás CG v mnohem převyšuje. At už se jedna o variabilitu KZ, ale i o cenu.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600" b="1" i="1" u="none" strike="noStrike" kern="1200" cap="none" spc="0" normalizeH="0" baseline="0" noProof="0" dirty="0">
                <a:ln>
                  <a:noFill/>
                </a:ln>
                <a:solidFill>
                  <a:srgbClr val="1D4321"/>
                </a:solidFill>
                <a:effectLst/>
                <a:uLnTx/>
                <a:uFillTx/>
                <a:latin typeface="Arial" panose="020B0604020202020204"/>
                <a:ea typeface="+mn-ea"/>
                <a:cs typeface="+mn-cs"/>
              </a:rPr>
              <a:t>Dodavatele nemohu hodnotit, nejednal jsem s nimi. Kupoval jsem již jednu novostavbu od Skanska reality a jednu od Ekospolu. Musím říct, že JRD je nejhorší. U předchozích developeru se na osobním jednání dohodla klientská změna a ta se následně odsouhlasila a držela. Zde nikoliv. Měsíce nejistoty a neustálých změn ze strany JRD. Neosobní jednání přes jakési webové stránky a zprostředkovatele. Co se týče ceny - všichni developeři předražují klientské změny, ale JRD nejvíce.</a:t>
            </a:r>
          </a:p>
        </p:txBody>
      </p:sp>
      <p:sp>
        <p:nvSpPr>
          <p:cNvPr id="2" name="TextovéPole 1">
            <a:extLst>
              <a:ext uri="{FF2B5EF4-FFF2-40B4-BE49-F238E27FC236}">
                <a16:creationId xmlns:a16="http://schemas.microsoft.com/office/drawing/2014/main" id="{8413A6B5-D4D8-CF62-8F06-1B2134E5577C}"/>
              </a:ext>
            </a:extLst>
          </p:cNvPr>
          <p:cNvSpPr txBox="1"/>
          <p:nvPr/>
        </p:nvSpPr>
        <p:spPr>
          <a:xfrm>
            <a:off x="6271548" y="963038"/>
            <a:ext cx="5684478" cy="5909310"/>
          </a:xfrm>
          <a:prstGeom prst="rect">
            <a:avLst/>
          </a:prstGeom>
          <a:solidFill>
            <a:schemeClr val="bg1">
              <a:lumMod val="95000"/>
            </a:schemeClr>
          </a:solidFill>
        </p:spPr>
        <p:txBody>
          <a:bodyPr wrap="square">
            <a:spAutoFit/>
          </a:bodyPr>
          <a:lstStyle/>
          <a:p>
            <a:pPr marL="0" marR="600" lvl="0" indent="0" algn="l" defTabSz="914400" rtl="0" eaLnBrk="1" fontAlgn="auto" latinLnBrk="0" hangingPunct="1">
              <a:lnSpc>
                <a:spcPct val="100000"/>
              </a:lnSpc>
              <a:spcBef>
                <a:spcPts val="0"/>
              </a:spcBef>
              <a:spcAft>
                <a:spcPts val="0"/>
              </a:spcAft>
              <a:buClrTx/>
              <a:buSzTx/>
              <a:buFontTx/>
              <a:buNone/>
              <a:tabLst/>
              <a:defRPr/>
            </a:pPr>
            <a:r>
              <a:rPr kumimoji="0" lang="pl-PL" b="1" i="1" u="none" strike="noStrike" kern="1200" cap="none" spc="0" normalizeH="0" baseline="0" noProof="0" dirty="0">
                <a:ln>
                  <a:noFill/>
                </a:ln>
                <a:solidFill>
                  <a:srgbClr val="1D4321"/>
                </a:solidFill>
                <a:effectLst/>
                <a:uLnTx/>
                <a:uFillTx/>
                <a:latin typeface="Arial" panose="020B0604020202020204"/>
                <a:ea typeface="+mn-ea"/>
                <a:cs typeface="+mn-cs"/>
              </a:rPr>
              <a:t>Nespokojenost u klientské změny:	</a:t>
            </a:r>
            <a:endParaRPr kumimoji="0" lang="cs-CZ" b="1" i="1" u="none" strike="noStrike" kern="1200" cap="none" spc="0" normalizeH="0" baseline="0" noProof="0" dirty="0">
              <a:ln>
                <a:noFill/>
              </a:ln>
              <a:solidFill>
                <a:srgbClr val="1D432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1" i="1" u="none" strike="noStrike" kern="1200" cap="none" spc="0" normalizeH="0" baseline="0" noProof="0" dirty="0">
                <a:ln>
                  <a:noFill/>
                </a:ln>
                <a:solidFill>
                  <a:srgbClr val="1D4321"/>
                </a:solidFill>
                <a:effectLst/>
                <a:uLnTx/>
                <a:uFillTx/>
                <a:latin typeface="Arial" panose="020B0604020202020204"/>
                <a:ea typeface="+mn-ea"/>
                <a:cs typeface="+mn-cs"/>
              </a:rPr>
              <a:t>Chaotické a netransparentní. Neustále změny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b="1" i="1" u="none" strike="noStrike" kern="1200" cap="none" spc="0" normalizeH="0" baseline="0" noProof="0" dirty="0">
              <a:ln>
                <a:noFill/>
              </a:ln>
              <a:solidFill>
                <a:srgbClr val="1D432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1" i="1" u="none" strike="noStrike" kern="1200" cap="none" spc="0" normalizeH="0" baseline="0" noProof="0" dirty="0">
                <a:ln>
                  <a:noFill/>
                </a:ln>
                <a:solidFill>
                  <a:srgbClr val="1D4321"/>
                </a:solidFill>
                <a:effectLst/>
                <a:uLnTx/>
                <a:uFillTx/>
                <a:latin typeface="Arial" panose="020B0604020202020204"/>
                <a:ea typeface="+mn-ea"/>
                <a:cs typeface="+mn-cs"/>
              </a:rPr>
              <a:t>Detail ceny určitých položek nikdy nebyl sdělen, cena se za jednotlivé položky neustále navyšovala bez konkrétního vysvětleni. Odpočty za určíte položky nebyly sděleny. Pro příklad, finální cena podlahy byla o 50% dražší než co nám bylo sděleno v prodejné. Komunikace s </a:t>
            </a:r>
            <a:r>
              <a:rPr kumimoji="0" lang="cs-CZ" b="1" i="1" u="none" strike="noStrike" kern="1200" cap="none" spc="0" normalizeH="0" baseline="0" noProof="0" dirty="0" err="1">
                <a:ln>
                  <a:noFill/>
                </a:ln>
                <a:solidFill>
                  <a:srgbClr val="1D4321"/>
                </a:solidFill>
                <a:effectLst/>
                <a:uLnTx/>
                <a:uFillTx/>
                <a:latin typeface="Arial" panose="020B0604020202020204"/>
                <a:ea typeface="+mn-ea"/>
                <a:cs typeface="+mn-cs"/>
              </a:rPr>
              <a:t>DesignCo</a:t>
            </a:r>
            <a:r>
              <a:rPr kumimoji="0" lang="cs-CZ" b="1" i="1" u="none" strike="noStrike" kern="1200" cap="none" spc="0" normalizeH="0" baseline="0" noProof="0" dirty="0">
                <a:ln>
                  <a:noFill/>
                </a:ln>
                <a:solidFill>
                  <a:srgbClr val="1D4321"/>
                </a:solidFill>
                <a:effectLst/>
                <a:uLnTx/>
                <a:uFillTx/>
                <a:latin typeface="Arial" panose="020B0604020202020204"/>
                <a:ea typeface="+mn-ea"/>
                <a:cs typeface="+mn-cs"/>
              </a:rPr>
              <a:t> otřesná, 2 měsíce bez reakce na email, telefon nezvedají. Najednou nám sdělili, ze máme dva týdny na výběry materiálu, cíli jsem musel přiletět ze zahraničí do Prahy. Tam nám bylo oznámeno, ze jsme jeden z úplně prvních zákazníku tohoto projektu (v podlahách ani neměli všechny vzorky připravené). Čili předpokládám, že kdybychom vše vybrali v klidu o měsíc později, nic by se nestalo. Výše uvedený servis od </a:t>
            </a:r>
            <a:r>
              <a:rPr kumimoji="0" lang="cs-CZ" b="1" i="1" u="none" strike="noStrike" kern="1200" cap="none" spc="0" normalizeH="0" baseline="0" noProof="0" dirty="0" err="1">
                <a:ln>
                  <a:noFill/>
                </a:ln>
                <a:solidFill>
                  <a:srgbClr val="1D4321"/>
                </a:solidFill>
                <a:effectLst/>
                <a:uLnTx/>
                <a:uFillTx/>
                <a:latin typeface="Arial" panose="020B0604020202020204"/>
                <a:ea typeface="+mn-ea"/>
                <a:cs typeface="+mn-cs"/>
              </a:rPr>
              <a:t>DesignCo</a:t>
            </a:r>
            <a:r>
              <a:rPr kumimoji="0" lang="cs-CZ" b="1" i="1" u="none" strike="noStrike" kern="1200" cap="none" spc="0" normalizeH="0" baseline="0" noProof="0" dirty="0">
                <a:ln>
                  <a:noFill/>
                </a:ln>
                <a:solidFill>
                  <a:srgbClr val="1D4321"/>
                </a:solidFill>
                <a:effectLst/>
                <a:uLnTx/>
                <a:uFillTx/>
                <a:latin typeface="Arial" panose="020B0604020202020204"/>
                <a:ea typeface="+mn-ea"/>
                <a:cs typeface="+mn-cs"/>
              </a:rPr>
              <a:t>, který si navíc účtuje nemalou provizi nám přijde neadekvátní.</a:t>
            </a:r>
          </a:p>
        </p:txBody>
      </p:sp>
    </p:spTree>
    <p:extLst>
      <p:ext uri="{BB962C8B-B14F-4D97-AF65-F5344CB8AC3E}">
        <p14:creationId xmlns:p14="http://schemas.microsoft.com/office/powerpoint/2010/main" val="2458534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CO ZLEPŠIT</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36</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3E727D63-5DED-B357-7F8C-D0FDC7AAEB0C}"/>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80</a:t>
            </a:r>
          </a:p>
        </p:txBody>
      </p:sp>
      <p:sp>
        <p:nvSpPr>
          <p:cNvPr id="5" name="TextovéPole 4">
            <a:extLst>
              <a:ext uri="{FF2B5EF4-FFF2-40B4-BE49-F238E27FC236}">
                <a16:creationId xmlns:a16="http://schemas.microsoft.com/office/drawing/2014/main" id="{27DD28F6-E9E1-DB68-3D0A-426DA605F9C7}"/>
              </a:ext>
            </a:extLst>
          </p:cNvPr>
          <p:cNvSpPr txBox="1"/>
          <p:nvPr/>
        </p:nvSpPr>
        <p:spPr>
          <a:xfrm>
            <a:off x="84354" y="1182829"/>
            <a:ext cx="5925877" cy="4852739"/>
          </a:xfrm>
          <a:prstGeom prst="rect">
            <a:avLst/>
          </a:prstGeom>
          <a:solidFill>
            <a:schemeClr val="bg1"/>
          </a:solid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cs-CZ" sz="1467" b="1" i="1" dirty="0">
                <a:solidFill>
                  <a:prstClr val="black"/>
                </a:solidFill>
                <a:latin typeface="+mn-lt"/>
                <a:ea typeface="MS PGothic" panose="020B0600070205080204" pitchFamily="34" charset="-128"/>
              </a:rPr>
              <a:t>CO ZLEPŠIT?</a:t>
            </a:r>
          </a:p>
          <a:p>
            <a:pPr defTabSz="609585" fontAlgn="base">
              <a:spcBef>
                <a:spcPct val="0"/>
              </a:spcBef>
              <a:spcAft>
                <a:spcPct val="0"/>
              </a:spcAft>
            </a:pPr>
            <a:endParaRPr lang="cs-CZ" sz="1467"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Příprava klientských změn s </a:t>
            </a:r>
            <a:r>
              <a:rPr lang="cs-CZ" i="1" dirty="0" err="1">
                <a:solidFill>
                  <a:prstClr val="black"/>
                </a:solidFill>
                <a:latin typeface="+mn-lt"/>
                <a:ea typeface="MS PGothic" panose="020B0600070205080204" pitchFamily="34" charset="-128"/>
              </a:rPr>
              <a:t>Naconi</a:t>
            </a:r>
            <a:r>
              <a:rPr lang="cs-CZ" i="1" dirty="0">
                <a:solidFill>
                  <a:prstClr val="black"/>
                </a:solidFill>
                <a:latin typeface="+mn-lt"/>
                <a:ea typeface="MS PGothic" panose="020B0600070205080204" pitchFamily="34" charset="-128"/>
              </a:rPr>
              <a:t> byla dost zoufalá, nepřipravené jednání, žádná nebo pomalá odezva na požadavky. Po výměně personálu se to zlepšilo, ale celkový dojem je velmi slabý. Komunikace ohledně placení  - nejprve jste indikovali placení k tuším 27-5, k tomu jsem si jako klient chystal prostředky. Po mé urgenci, že to nevypadá realisticky se začalo posouvat - červen, pak přišel posun na střed léta, pak září, nakonec se platilo cca 25-9. Při ceně bytu a ceně peněz cca 6-8 procent </a:t>
            </a:r>
            <a:r>
              <a:rPr lang="cs-CZ" i="1" dirty="0" err="1">
                <a:solidFill>
                  <a:prstClr val="black"/>
                </a:solidFill>
                <a:latin typeface="+mn-lt"/>
                <a:ea typeface="MS PGothic" panose="020B0600070205080204" pitchFamily="34" charset="-128"/>
              </a:rPr>
              <a:t>p.a</a:t>
            </a:r>
            <a:r>
              <a:rPr lang="cs-CZ" i="1" dirty="0">
                <a:solidFill>
                  <a:prstClr val="black"/>
                </a:solidFill>
                <a:latin typeface="+mn-lt"/>
                <a:ea typeface="MS PGothic" panose="020B0600070205080204" pitchFamily="34" charset="-128"/>
              </a:rPr>
              <a:t>. si spočítejte o kolik peněz jste tím chaosem připravili klienty. Není možné vystupovat a nastupovat do investic každých pár týdnů. Trochu více profesionality zde by neškodilo. To že je stavba pozadu proti původnímu plánu bylo jasné jen když člověk projel okolo. Klient má zaplatit do 10 dnů od kolaudace, developer sdělí termín plus minus 4 měsíce.</a:t>
            </a:r>
          </a:p>
          <a:p>
            <a:pPr marL="228594" indent="-228594" defTabSz="609585" fontAlgn="base">
              <a:spcBef>
                <a:spcPct val="0"/>
              </a:spcBef>
              <a:spcAft>
                <a:spcPct val="0"/>
              </a:spcAft>
              <a:buFont typeface="Arial" panose="020B0604020202020204" pitchFamily="34" charset="0"/>
              <a:buChar char="•"/>
            </a:pPr>
            <a:endParaRPr lang="cs-CZ"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Spíš byl problém - vzhledem k pracovnímu vytížení být na místě v 15,00. Tam by bylo lepší, kdyby mohla </a:t>
            </a:r>
            <a:r>
              <a:rPr lang="cs-CZ" i="1" dirty="0" err="1">
                <a:solidFill>
                  <a:prstClr val="black"/>
                </a:solidFill>
                <a:latin typeface="+mn-lt"/>
                <a:ea typeface="MS PGothic" panose="020B0600070205080204" pitchFamily="34" charset="-128"/>
              </a:rPr>
              <a:t>předpřejímka</a:t>
            </a:r>
            <a:r>
              <a:rPr lang="cs-CZ" i="1" dirty="0">
                <a:solidFill>
                  <a:prstClr val="black"/>
                </a:solidFill>
                <a:latin typeface="+mn-lt"/>
                <a:ea typeface="MS PGothic" panose="020B0600070205080204" pitchFamily="34" charset="-128"/>
              </a:rPr>
              <a:t> začínat později.</a:t>
            </a:r>
          </a:p>
          <a:p>
            <a:pPr marL="228594" indent="-228594" defTabSz="609585" fontAlgn="base">
              <a:spcBef>
                <a:spcPct val="0"/>
              </a:spcBef>
              <a:spcAft>
                <a:spcPct val="0"/>
              </a:spcAft>
              <a:buFont typeface="Arial" panose="020B0604020202020204" pitchFamily="34" charset="0"/>
              <a:buChar char="•"/>
            </a:pPr>
            <a:endParaRPr lang="cs-CZ"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Očekávali bychom preciznější vlastní kontrolu provedení stavebních prací před samotnou </a:t>
            </a:r>
            <a:r>
              <a:rPr lang="cs-CZ" i="1" dirty="0" err="1">
                <a:solidFill>
                  <a:prstClr val="black"/>
                </a:solidFill>
                <a:latin typeface="+mn-lt"/>
                <a:ea typeface="MS PGothic" panose="020B0600070205080204" pitchFamily="34" charset="-128"/>
              </a:rPr>
              <a:t>předpřejímkou</a:t>
            </a:r>
            <a:r>
              <a:rPr lang="cs-CZ" i="1" dirty="0">
                <a:solidFill>
                  <a:prstClr val="black"/>
                </a:solidFill>
                <a:latin typeface="+mn-lt"/>
                <a:ea typeface="MS PGothic" panose="020B0600070205080204" pitchFamily="34" charset="-128"/>
              </a:rPr>
              <a:t>.</a:t>
            </a:r>
          </a:p>
          <a:p>
            <a:pPr marL="228594" indent="-228594" defTabSz="609585" fontAlgn="base">
              <a:spcBef>
                <a:spcPct val="0"/>
              </a:spcBef>
              <a:spcAft>
                <a:spcPct val="0"/>
              </a:spcAft>
              <a:buFont typeface="Arial" panose="020B0604020202020204" pitchFamily="34" charset="0"/>
              <a:buChar char="•"/>
            </a:pPr>
            <a:endParaRPr lang="cs-CZ" i="1" dirty="0">
              <a:solidFill>
                <a:prstClr val="black"/>
              </a:solidFill>
              <a:latin typeface="+mn-lt"/>
              <a:ea typeface="MS PGothic" panose="020B0600070205080204" pitchFamily="34" charset="-128"/>
            </a:endParaRPr>
          </a:p>
        </p:txBody>
      </p:sp>
      <p:sp>
        <p:nvSpPr>
          <p:cNvPr id="6" name="TextovéPole 5">
            <a:extLst>
              <a:ext uri="{FF2B5EF4-FFF2-40B4-BE49-F238E27FC236}">
                <a16:creationId xmlns:a16="http://schemas.microsoft.com/office/drawing/2014/main" id="{1883B76D-2D6A-ECE9-80DB-F45011E1719E}"/>
              </a:ext>
            </a:extLst>
          </p:cNvPr>
          <p:cNvSpPr txBox="1"/>
          <p:nvPr/>
        </p:nvSpPr>
        <p:spPr>
          <a:xfrm>
            <a:off x="6161452" y="1182829"/>
            <a:ext cx="5925877" cy="4832092"/>
          </a:xfrm>
          <a:prstGeom prst="rect">
            <a:avLst/>
          </a:prstGeom>
          <a:solidFill>
            <a:schemeClr val="bg1"/>
          </a:solidFill>
        </p:spPr>
        <p:txBody>
          <a:bodyPr wrap="square" rtlCol="0">
            <a:spAutoFit/>
          </a:bodyPr>
          <a:lstStyle>
            <a:defPPr>
              <a:defRPr lang="en-US"/>
            </a:defPPr>
            <a:lvl1pPr>
              <a:defRPr sz="1400">
                <a:solidFill>
                  <a:srgbClr val="70778A"/>
                </a:solidFill>
                <a:latin typeface="Raleway" pitchFamily="2" charset="-18"/>
              </a:defRPr>
            </a:lvl1pPr>
          </a:lstStyle>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Důsledné vkládání protokolů z </a:t>
            </a:r>
            <a:r>
              <a:rPr lang="cs-CZ" i="1" dirty="0" err="1">
                <a:solidFill>
                  <a:prstClr val="black"/>
                </a:solidFill>
                <a:latin typeface="+mn-lt"/>
                <a:ea typeface="MS PGothic" panose="020B0600070205080204" pitchFamily="34" charset="-128"/>
              </a:rPr>
              <a:t>předpřejímky</a:t>
            </a:r>
            <a:r>
              <a:rPr lang="cs-CZ" i="1" dirty="0">
                <a:solidFill>
                  <a:prstClr val="black"/>
                </a:solidFill>
                <a:latin typeface="+mn-lt"/>
                <a:ea typeface="MS PGothic" panose="020B0600070205080204" pitchFamily="34" charset="-128"/>
              </a:rPr>
              <a:t> do klientského portálu - nedostala jsem protokol k bytu BKE11 - obdržela jsem ho emailem až na vyžádání  (u ostatních bytů vložen byl, tak je nutno dbát na důslednost a kontrolovat, jestli vše slíbené splněno)</a:t>
            </a:r>
          </a:p>
          <a:p>
            <a:pPr marL="228594" indent="-228594" defTabSz="609585" fontAlgn="base">
              <a:spcBef>
                <a:spcPct val="0"/>
              </a:spcBef>
              <a:spcAft>
                <a:spcPct val="0"/>
              </a:spcAft>
              <a:buFont typeface="Arial" panose="020B0604020202020204" pitchFamily="34" charset="0"/>
              <a:buChar char="•"/>
            </a:pPr>
            <a:endParaRPr lang="cs-CZ"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Ještě před přejímkou - kontrola zadaných klientských změn a stejné tak kvality provedeni (zejména okna a vodoinstalace) a vzduchotechniky (funkční rekuperace).</a:t>
            </a:r>
          </a:p>
          <a:p>
            <a:pPr marL="228594" indent="-228594" defTabSz="609585" fontAlgn="base">
              <a:spcBef>
                <a:spcPct val="0"/>
              </a:spcBef>
              <a:spcAft>
                <a:spcPct val="0"/>
              </a:spcAft>
              <a:buFont typeface="Arial" panose="020B0604020202020204" pitchFamily="34" charset="0"/>
              <a:buChar char="•"/>
            </a:pPr>
            <a:endParaRPr lang="cs-CZ"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Mám jen trochu kritickou poznámku k časovému okamžiku, kdy mi byl zřízen přístup na Klientský portál, a to 28.4.23. Tedy až po kolaudaci a po pozvánce na </a:t>
            </a:r>
            <a:r>
              <a:rPr lang="cs-CZ" i="1" dirty="0" err="1">
                <a:solidFill>
                  <a:prstClr val="black"/>
                </a:solidFill>
                <a:latin typeface="+mn-lt"/>
                <a:ea typeface="MS PGothic" panose="020B0600070205080204" pitchFamily="34" charset="-128"/>
              </a:rPr>
              <a:t>předpřejímku</a:t>
            </a:r>
            <a:r>
              <a:rPr lang="cs-CZ" i="1" dirty="0">
                <a:solidFill>
                  <a:prstClr val="black"/>
                </a:solidFill>
                <a:latin typeface="+mn-lt"/>
                <a:ea typeface="MS PGothic" panose="020B0600070205080204" pitchFamily="34" charset="-128"/>
              </a:rPr>
              <a:t>. Byla jsem pak v určité časové tísni, abych včas uhradila 2. splátku.</a:t>
            </a:r>
          </a:p>
          <a:p>
            <a:pPr marL="228594" indent="-228594" defTabSz="609585" fontAlgn="base">
              <a:spcBef>
                <a:spcPct val="0"/>
              </a:spcBef>
              <a:spcAft>
                <a:spcPct val="0"/>
              </a:spcAft>
              <a:buFont typeface="Arial" panose="020B0604020202020204" pitchFamily="34" charset="0"/>
              <a:buChar char="•"/>
            </a:pPr>
            <a:endParaRPr lang="cs-CZ"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Akorát nás mrzí, že se službou zařizování všech věcí do nového bytu jste nám nabídli až poté, co jsme se obrátily na firmu </a:t>
            </a:r>
            <a:r>
              <a:rPr lang="cs-CZ" i="1" dirty="0" err="1">
                <a:solidFill>
                  <a:prstClr val="black"/>
                </a:solidFill>
                <a:latin typeface="+mn-lt"/>
                <a:ea typeface="MS PGothic" panose="020B0600070205080204" pitchFamily="34" charset="-128"/>
              </a:rPr>
              <a:t>ProBydlení</a:t>
            </a:r>
            <a:r>
              <a:rPr lang="cs-CZ" i="1" dirty="0">
                <a:solidFill>
                  <a:prstClr val="black"/>
                </a:solidFill>
                <a:latin typeface="+mn-lt"/>
                <a:ea typeface="MS PGothic" panose="020B0600070205080204" pitchFamily="34" charset="-128"/>
              </a:rPr>
              <a:t>, se kterou jste doposud spolupracovali. Bylo by lepší mít vše při jednom. Tak snad příště s jiným bytem od JRD :-)</a:t>
            </a:r>
          </a:p>
          <a:p>
            <a:pPr marL="228594" indent="-228594" defTabSz="609585" fontAlgn="base">
              <a:spcBef>
                <a:spcPct val="0"/>
              </a:spcBef>
              <a:spcAft>
                <a:spcPct val="0"/>
              </a:spcAft>
              <a:buFont typeface="Arial" panose="020B0604020202020204" pitchFamily="34" charset="0"/>
              <a:buChar char="•"/>
            </a:pPr>
            <a:endParaRPr lang="cs-CZ"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black"/>
                </a:solidFill>
                <a:latin typeface="+mn-lt"/>
                <a:ea typeface="MS PGothic" panose="020B0600070205080204" pitchFamily="34" charset="-128"/>
              </a:rPr>
              <a:t>Očekávala bych větší </a:t>
            </a:r>
            <a:r>
              <a:rPr lang="cs-CZ" i="1" dirty="0" err="1">
                <a:solidFill>
                  <a:prstClr val="black"/>
                </a:solidFill>
                <a:latin typeface="+mn-lt"/>
                <a:ea typeface="MS PGothic" panose="020B0600070205080204" pitchFamily="34" charset="-128"/>
              </a:rPr>
              <a:t>informovannost</a:t>
            </a:r>
            <a:r>
              <a:rPr lang="cs-CZ" i="1" dirty="0">
                <a:solidFill>
                  <a:prstClr val="black"/>
                </a:solidFill>
                <a:latin typeface="+mn-lt"/>
                <a:ea typeface="MS PGothic" panose="020B0600070205080204" pitchFamily="34" charset="-128"/>
              </a:rPr>
              <a:t> o jednotce </a:t>
            </a:r>
            <a:r>
              <a:rPr lang="cs-CZ" i="1" dirty="0" err="1">
                <a:solidFill>
                  <a:prstClr val="black"/>
                </a:solidFill>
                <a:latin typeface="+mn-lt"/>
                <a:ea typeface="MS PGothic" panose="020B0600070205080204" pitchFamily="34" charset="-128"/>
              </a:rPr>
              <a:t>zhlediska</a:t>
            </a:r>
            <a:r>
              <a:rPr lang="cs-CZ" i="1" dirty="0">
                <a:solidFill>
                  <a:prstClr val="black"/>
                </a:solidFill>
                <a:latin typeface="+mn-lt"/>
                <a:ea typeface="MS PGothic" panose="020B0600070205080204" pitchFamily="34" charset="-128"/>
              </a:rPr>
              <a:t> porovnaní s výkresovou dokumentací, kde nebyla shoda. Provedení nesouhlasilo s projektovou dokumentací.</a:t>
            </a:r>
          </a:p>
        </p:txBody>
      </p:sp>
    </p:spTree>
    <p:extLst>
      <p:ext uri="{BB962C8B-B14F-4D97-AF65-F5344CB8AC3E}">
        <p14:creationId xmlns:p14="http://schemas.microsoft.com/office/powerpoint/2010/main" val="978310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ODSTRANĚNÍ VAD - CO ZLEPŠIT</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37</a:t>
            </a:fld>
            <a:endParaRPr lang="cs-CZ" dirty="0">
              <a:solidFill>
                <a:srgbClr val="1D4321"/>
              </a:solidFill>
              <a:latin typeface="Arial" panose="020B0604020202020204"/>
            </a:endParaRPr>
          </a:p>
        </p:txBody>
      </p:sp>
      <p:sp>
        <p:nvSpPr>
          <p:cNvPr id="3" name="TextovéPole 2">
            <a:extLst>
              <a:ext uri="{FF2B5EF4-FFF2-40B4-BE49-F238E27FC236}">
                <a16:creationId xmlns:a16="http://schemas.microsoft.com/office/drawing/2014/main" id="{3E727D63-5DED-B357-7F8C-D0FDC7AAEB0C}"/>
              </a:ext>
            </a:extLst>
          </p:cNvPr>
          <p:cNvSpPr txBox="1"/>
          <p:nvPr/>
        </p:nvSpPr>
        <p:spPr>
          <a:xfrm>
            <a:off x="317500" y="6396857"/>
            <a:ext cx="6096000" cy="369332"/>
          </a:xfrm>
          <a:prstGeom prst="rect">
            <a:avLst/>
          </a:prstGeom>
          <a:noFill/>
        </p:spPr>
        <p:txBody>
          <a:bodyPr wrap="square">
            <a:spAutoFit/>
          </a:bodyPr>
          <a:lstStyle/>
          <a:p>
            <a:pPr defTabSz="609585" fontAlgn="base">
              <a:spcBef>
                <a:spcPct val="0"/>
              </a:spcBef>
              <a:spcAft>
                <a:spcPct val="0"/>
              </a:spcAft>
            </a:pPr>
            <a:r>
              <a:rPr lang="cs-CZ" altLang="cs-CZ" dirty="0">
                <a:solidFill>
                  <a:srgbClr val="70778A"/>
                </a:solidFill>
                <a:latin typeface="Raleway" pitchFamily="2" charset="-18"/>
                <a:ea typeface="MS PGothic" panose="020B0600070205080204" pitchFamily="34" charset="-128"/>
                <a:cs typeface="Arial" panose="020B0604020202020204" pitchFamily="34" charset="0"/>
              </a:rPr>
              <a:t>N = 81</a:t>
            </a:r>
          </a:p>
        </p:txBody>
      </p:sp>
      <p:sp>
        <p:nvSpPr>
          <p:cNvPr id="5" name="TextovéPole 4">
            <a:extLst>
              <a:ext uri="{FF2B5EF4-FFF2-40B4-BE49-F238E27FC236}">
                <a16:creationId xmlns:a16="http://schemas.microsoft.com/office/drawing/2014/main" id="{78C4F13F-53F4-32EF-DE99-B11385DB5A79}"/>
              </a:ext>
            </a:extLst>
          </p:cNvPr>
          <p:cNvSpPr txBox="1"/>
          <p:nvPr/>
        </p:nvSpPr>
        <p:spPr>
          <a:xfrm>
            <a:off x="71120" y="1155807"/>
            <a:ext cx="5925877" cy="5035866"/>
          </a:xfrm>
          <a:prstGeom prst="rect">
            <a:avLst/>
          </a:prstGeom>
          <a:solidFill>
            <a:schemeClr val="bg1"/>
          </a:solid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cs-CZ" i="1" dirty="0">
                <a:solidFill>
                  <a:prstClr val="black"/>
                </a:solidFill>
                <a:latin typeface="+mn-lt"/>
                <a:ea typeface="MS PGothic" panose="020B0600070205080204" pitchFamily="34" charset="-128"/>
              </a:rPr>
              <a:t>CO ZLEPŠIT?</a:t>
            </a:r>
          </a:p>
          <a:p>
            <a:pPr defTabSz="609585" fontAlgn="base">
              <a:spcBef>
                <a:spcPct val="0"/>
              </a:spcBef>
              <a:spcAft>
                <a:spcPct val="0"/>
              </a:spcAft>
            </a:pPr>
            <a:endParaRPr lang="cs-CZ"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333" i="1" dirty="0">
                <a:solidFill>
                  <a:prstClr val="black"/>
                </a:solidFill>
                <a:latin typeface="+mn-lt"/>
                <a:ea typeface="MS PGothic" panose="020B0600070205080204" pitchFamily="34" charset="-128"/>
              </a:rPr>
              <a:t>Zejména odstraněni vad z </a:t>
            </a:r>
            <a:r>
              <a:rPr lang="cs-CZ" sz="1333" i="1" dirty="0" err="1">
                <a:solidFill>
                  <a:prstClr val="black"/>
                </a:solidFill>
                <a:latin typeface="+mn-lt"/>
                <a:ea typeface="MS PGothic" panose="020B0600070205080204" pitchFamily="34" charset="-128"/>
              </a:rPr>
              <a:t>předpřejímky</a:t>
            </a:r>
            <a:r>
              <a:rPr lang="cs-CZ" sz="1333" i="1" dirty="0">
                <a:solidFill>
                  <a:prstClr val="black"/>
                </a:solidFill>
                <a:latin typeface="+mn-lt"/>
                <a:ea typeface="MS PGothic" panose="020B0600070205080204" pitchFamily="34" charset="-128"/>
              </a:rPr>
              <a:t>, především tech největších. Bylo by skvěle mít moznost otestovat předokenní žaluzie při přejímce (Wi-Fi hotspot má dnes v mobilu už snad každý).</a:t>
            </a:r>
          </a:p>
          <a:p>
            <a:pPr marL="228594" indent="-228594" defTabSz="609585" fontAlgn="base">
              <a:spcBef>
                <a:spcPct val="0"/>
              </a:spcBef>
              <a:spcAft>
                <a:spcPct val="0"/>
              </a:spcAft>
              <a:buFont typeface="Arial" panose="020B0604020202020204" pitchFamily="34" charset="0"/>
              <a:buChar char="•"/>
            </a:pPr>
            <a:endParaRPr lang="cs-CZ" sz="1333"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333" i="1" dirty="0">
                <a:solidFill>
                  <a:prstClr val="black"/>
                </a:solidFill>
                <a:latin typeface="+mn-lt"/>
                <a:ea typeface="MS PGothic" panose="020B0600070205080204" pitchFamily="34" charset="-128"/>
              </a:rPr>
              <a:t>Více času. Vím, že na </a:t>
            </a:r>
            <a:r>
              <a:rPr lang="cs-CZ" sz="1333" i="1" dirty="0" err="1">
                <a:solidFill>
                  <a:prstClr val="black"/>
                </a:solidFill>
                <a:latin typeface="+mn-lt"/>
                <a:ea typeface="MS PGothic" panose="020B0600070205080204" pitchFamily="34" charset="-128"/>
              </a:rPr>
              <a:t>předpřejímkách</a:t>
            </a:r>
            <a:r>
              <a:rPr lang="cs-CZ" sz="1333" i="1" dirty="0">
                <a:solidFill>
                  <a:prstClr val="black"/>
                </a:solidFill>
                <a:latin typeface="+mn-lt"/>
                <a:ea typeface="MS PGothic" panose="020B0600070205080204" pitchFamily="34" charset="-128"/>
              </a:rPr>
              <a:t> bylo hodně času, ale na přejímce jsem měl pocit, že bych potřeboval více, než hodinu.</a:t>
            </a:r>
          </a:p>
          <a:p>
            <a:pPr marL="228594" indent="-228594" defTabSz="609585" fontAlgn="base">
              <a:spcBef>
                <a:spcPct val="0"/>
              </a:spcBef>
              <a:spcAft>
                <a:spcPct val="0"/>
              </a:spcAft>
              <a:buFont typeface="Arial" panose="020B0604020202020204" pitchFamily="34" charset="0"/>
              <a:buChar char="•"/>
            </a:pPr>
            <a:endParaRPr lang="cs-CZ" sz="1333"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333" i="1" dirty="0">
                <a:solidFill>
                  <a:prstClr val="black"/>
                </a:solidFill>
                <a:latin typeface="+mn-lt"/>
                <a:ea typeface="MS PGothic" panose="020B0600070205080204" pitchFamily="34" charset="-128"/>
              </a:rPr>
              <a:t>Rozhodně stav předávaného bytu. Pozvání na opakované zaměření (tj. volno v práci, čas truhláře, hlídání dětí…), aby se zjistilo, že vada stále </a:t>
            </a:r>
            <a:r>
              <a:rPr lang="cs-CZ" sz="1333" i="1" dirty="0" err="1">
                <a:solidFill>
                  <a:prstClr val="black"/>
                </a:solidFill>
                <a:latin typeface="+mn-lt"/>
                <a:ea typeface="MS PGothic" panose="020B0600070205080204" pitchFamily="34" charset="-128"/>
              </a:rPr>
              <a:t>trvá,bylo</a:t>
            </a:r>
            <a:r>
              <a:rPr lang="cs-CZ" sz="1333" i="1" dirty="0">
                <a:solidFill>
                  <a:prstClr val="black"/>
                </a:solidFill>
                <a:latin typeface="+mn-lt"/>
                <a:ea typeface="MS PGothic" panose="020B0600070205080204" pitchFamily="34" charset="-128"/>
              </a:rPr>
              <a:t> značně nepříjemné. Po 7 týdnech se některé nedodělky řešily až během přejímky a bohužel se přišlo na mnoho nových vad. Nakonec byl opět časový pres a na pár dalších věcí jsme přišli až po podpisu.</a:t>
            </a:r>
          </a:p>
          <a:p>
            <a:pPr marL="228594" indent="-228594" defTabSz="609585" fontAlgn="base">
              <a:spcBef>
                <a:spcPct val="0"/>
              </a:spcBef>
              <a:spcAft>
                <a:spcPct val="0"/>
              </a:spcAft>
              <a:buFont typeface="Arial" panose="020B0604020202020204" pitchFamily="34" charset="0"/>
              <a:buChar char="•"/>
            </a:pPr>
            <a:endParaRPr lang="cs-CZ" sz="1333"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333" i="1" dirty="0">
                <a:solidFill>
                  <a:prstClr val="black"/>
                </a:solidFill>
                <a:latin typeface="+mn-lt"/>
                <a:ea typeface="MS PGothic" panose="020B0600070205080204" pitchFamily="34" charset="-128"/>
              </a:rPr>
              <a:t>Překvapilo nás, že jsme byli pozváni na přejímku a nedodělky z </a:t>
            </a:r>
            <a:r>
              <a:rPr lang="cs-CZ" sz="1333" i="1" dirty="0" err="1">
                <a:solidFill>
                  <a:prstClr val="black"/>
                </a:solidFill>
                <a:latin typeface="+mn-lt"/>
                <a:ea typeface="MS PGothic" panose="020B0600070205080204" pitchFamily="34" charset="-128"/>
              </a:rPr>
              <a:t>předpřejímky</a:t>
            </a:r>
            <a:r>
              <a:rPr lang="cs-CZ" sz="1333" i="1" dirty="0">
                <a:solidFill>
                  <a:prstClr val="black"/>
                </a:solidFill>
                <a:latin typeface="+mn-lt"/>
                <a:ea typeface="MS PGothic" panose="020B0600070205080204" pitchFamily="34" charset="-128"/>
              </a:rPr>
              <a:t> ještě nebyly odstraněny, což jsme následně museli řešit ve své režii.  Ale byly odstraněny do 2 dnů, což bylo velmi příjemné.</a:t>
            </a:r>
          </a:p>
          <a:p>
            <a:pPr marL="228594" indent="-228594" defTabSz="609585" fontAlgn="base">
              <a:spcBef>
                <a:spcPct val="0"/>
              </a:spcBef>
              <a:spcAft>
                <a:spcPct val="0"/>
              </a:spcAft>
              <a:buFont typeface="Arial" panose="020B0604020202020204" pitchFamily="34" charset="0"/>
              <a:buChar char="•"/>
            </a:pPr>
            <a:endParaRPr lang="cs-CZ" sz="1333"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333" i="1" dirty="0">
                <a:solidFill>
                  <a:prstClr val="black"/>
                </a:solidFill>
                <a:latin typeface="+mn-lt"/>
                <a:ea typeface="MS PGothic" panose="020B0600070205080204" pitchFamily="34" charset="-128"/>
              </a:rPr>
              <a:t>Předat byt bez závad, způsob oprav konzultovat s majitelem předem.</a:t>
            </a:r>
          </a:p>
          <a:p>
            <a:pPr marL="228594" indent="-228594" defTabSz="609585" fontAlgn="base">
              <a:spcBef>
                <a:spcPct val="0"/>
              </a:spcBef>
              <a:spcAft>
                <a:spcPct val="0"/>
              </a:spcAft>
              <a:buFont typeface="Arial" panose="020B0604020202020204" pitchFamily="34" charset="0"/>
              <a:buChar char="•"/>
            </a:pPr>
            <a:endParaRPr lang="cs-CZ" sz="1333"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333" i="1" dirty="0">
                <a:solidFill>
                  <a:prstClr val="black"/>
                </a:solidFill>
                <a:latin typeface="+mn-lt"/>
                <a:ea typeface="MS PGothic" panose="020B0600070205080204" pitchFamily="34" charset="-128"/>
              </a:rPr>
              <a:t>Dnes jsme tedy v situaci, kdy máme neodstraněnou vadu z </a:t>
            </a:r>
            <a:r>
              <a:rPr lang="cs-CZ" sz="1333" i="1" dirty="0" err="1">
                <a:solidFill>
                  <a:prstClr val="black"/>
                </a:solidFill>
                <a:latin typeface="+mn-lt"/>
                <a:ea typeface="MS PGothic" panose="020B0600070205080204" pitchFamily="34" charset="-128"/>
              </a:rPr>
              <a:t>předpřejímky</a:t>
            </a:r>
            <a:r>
              <a:rPr lang="cs-CZ" sz="1333" i="1" dirty="0">
                <a:solidFill>
                  <a:prstClr val="black"/>
                </a:solidFill>
                <a:latin typeface="+mn-lt"/>
                <a:ea typeface="MS PGothic" panose="020B0600070205080204" pitchFamily="34" charset="-128"/>
              </a:rPr>
              <a:t> a na odstranění této vady si musím vzít zřejmě dovolenou. Očekával jsem předání bytu bez vad a nedodělků. </a:t>
            </a:r>
          </a:p>
        </p:txBody>
      </p:sp>
      <p:sp>
        <p:nvSpPr>
          <p:cNvPr id="6" name="TextovéPole 5">
            <a:extLst>
              <a:ext uri="{FF2B5EF4-FFF2-40B4-BE49-F238E27FC236}">
                <a16:creationId xmlns:a16="http://schemas.microsoft.com/office/drawing/2014/main" id="{234FDD0B-DFCF-F993-FE7B-88EA3640E9B7}"/>
              </a:ext>
            </a:extLst>
          </p:cNvPr>
          <p:cNvSpPr txBox="1"/>
          <p:nvPr/>
        </p:nvSpPr>
        <p:spPr>
          <a:xfrm>
            <a:off x="6053705" y="1155807"/>
            <a:ext cx="6096000" cy="5047536"/>
          </a:xfrm>
          <a:prstGeom prst="rect">
            <a:avLst/>
          </a:prstGeom>
          <a:solidFill>
            <a:schemeClr val="bg1"/>
          </a:solidFill>
        </p:spPr>
        <p:txBody>
          <a:bodyPr wrap="square" rtlCol="0">
            <a:spAutoFit/>
          </a:bodyPr>
          <a:lstStyle>
            <a:defPPr>
              <a:defRPr lang="en-US"/>
            </a:defPPr>
            <a:lvl1pPr>
              <a:defRPr sz="1100">
                <a:latin typeface="Raleway" pitchFamily="2" charset="-18"/>
              </a:defRPr>
            </a:lvl1pPr>
          </a:lstStyle>
          <a:p>
            <a:pPr marL="228594" indent="-228594" defTabSz="609585" fontAlgn="base">
              <a:spcBef>
                <a:spcPct val="0"/>
              </a:spcBef>
              <a:spcAft>
                <a:spcPct val="0"/>
              </a:spcAft>
              <a:buFont typeface="Arial" panose="020B0604020202020204" pitchFamily="34" charset="0"/>
              <a:buChar char="•"/>
            </a:pPr>
            <a:r>
              <a:rPr lang="cs-CZ" sz="1400" i="1" dirty="0">
                <a:solidFill>
                  <a:prstClr val="black"/>
                </a:solidFill>
                <a:latin typeface="+mn-lt"/>
                <a:ea typeface="MS PGothic" panose="020B0600070205080204" pitchFamily="34" charset="-128"/>
              </a:rPr>
              <a:t>Přejímka nebyla připravena skoro vůbec. V bytě se netopilo, nešlo ověřit že funguje vzduchotechnika, nejezdily žaluzie (chybějící zapojení kabelů), nebyly odstraněny drobné závady na vodoinstalacích (sprchy, baterie, </a:t>
            </a:r>
            <a:r>
              <a:rPr lang="cs-CZ" sz="1400" i="1" dirty="0" err="1">
                <a:solidFill>
                  <a:prstClr val="black"/>
                </a:solidFill>
                <a:latin typeface="+mn-lt"/>
                <a:ea typeface="MS PGothic" panose="020B0600070205080204" pitchFamily="34" charset="-128"/>
              </a:rPr>
              <a:t>bidetspršky</a:t>
            </a:r>
            <a:r>
              <a:rPr lang="cs-CZ" sz="1400" i="1" dirty="0">
                <a:solidFill>
                  <a:prstClr val="black"/>
                </a:solidFill>
                <a:latin typeface="+mn-lt"/>
                <a:ea typeface="MS PGothic" panose="020B0600070205080204" pitchFamily="34" charset="-128"/>
              </a:rPr>
              <a:t>), atd. Takhle opravdu nevypadá připravená přejímka. K podpisu jsem na úvod přejímky dostal dokumenty na iPadu s tím, že přebírám stavy měřáků, následně jsem po zaslání do portálu zjistil, že mi byl předložen k podpisu přebírací protokol celého bytu, což rozhodně nebylo komunikováno a hned po zaslání jsem toto odmítl, neboť byt jsme nepřevzali a domluvili si opakování přejímky o dva dny později. NENÍ MOŽNÉ dát klientovi  k podpisu stavy měřáků a on pak zjistí, že to byl předávací protokol bytu, který ještě ani nezačal kontrolovat. Protokol bytu se musí podepisovat po kontrole a nikoliv na úvod a s řádnou komunikací co je předkládáno. Paní to po telefonu slíbila anulovat, ale jinak by to bylo asi </a:t>
            </a:r>
            <a:r>
              <a:rPr lang="cs-CZ" sz="1400" i="1" dirty="0" err="1">
                <a:solidFill>
                  <a:prstClr val="black"/>
                </a:solidFill>
                <a:latin typeface="+mn-lt"/>
                <a:ea typeface="MS PGothic" panose="020B0600070205080204" pitchFamily="34" charset="-128"/>
              </a:rPr>
              <a:t>kvalifikovatelné</a:t>
            </a:r>
            <a:r>
              <a:rPr lang="cs-CZ" sz="1400" i="1" dirty="0">
                <a:solidFill>
                  <a:prstClr val="black"/>
                </a:solidFill>
                <a:latin typeface="+mn-lt"/>
                <a:ea typeface="MS PGothic" panose="020B0600070205080204" pitchFamily="34" charset="-128"/>
              </a:rPr>
              <a:t> jako podvodné jednání ze strany developera. Po mnoha zpožděních projektu, chaos v termínech placení, které znamenaly pro mne zbytečné finanční ztráty působila včerejší přejímka opravdu amatérsky</a:t>
            </a:r>
          </a:p>
          <a:p>
            <a:pPr marL="228594" indent="-228594" defTabSz="609585" fontAlgn="base">
              <a:spcBef>
                <a:spcPct val="0"/>
              </a:spcBef>
              <a:spcAft>
                <a:spcPct val="0"/>
              </a:spcAft>
              <a:buFont typeface="Arial" panose="020B0604020202020204" pitchFamily="34" charset="0"/>
              <a:buChar char="•"/>
            </a:pPr>
            <a:endParaRPr lang="cs-CZ" sz="1400" i="1" dirty="0">
              <a:solidFill>
                <a:prstClr val="black"/>
              </a:solidFill>
              <a:latin typeface="+mn-lt"/>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400" i="1" dirty="0">
                <a:solidFill>
                  <a:prstClr val="black"/>
                </a:solidFill>
                <a:latin typeface="+mn-lt"/>
                <a:ea typeface="MS PGothic" panose="020B0600070205080204" pitchFamily="34" charset="-128"/>
              </a:rPr>
              <a:t>Na přejímce nebylo odstraněno spoustu vad, které šly odstranit velmi snadno nebo bylo odstranění naprosto odfláknuto. Byt bych klidně převzal později, ale vyřešený - nyní budu muset, z mého pohledu, úplně zbytečně koordinovat opravy v převzatém bytě.</a:t>
            </a:r>
          </a:p>
          <a:p>
            <a:pPr defTabSz="609585" fontAlgn="base">
              <a:spcBef>
                <a:spcPct val="0"/>
              </a:spcBef>
              <a:spcAft>
                <a:spcPct val="0"/>
              </a:spcAft>
            </a:pPr>
            <a:endParaRPr lang="cs-CZ" sz="1400" i="1" dirty="0">
              <a:solidFill>
                <a:prstClr val="black"/>
              </a:solidFill>
              <a:latin typeface="+mn-lt"/>
              <a:ea typeface="MS PGothic" panose="020B0600070205080204" pitchFamily="34" charset="-128"/>
            </a:endParaRPr>
          </a:p>
        </p:txBody>
      </p:sp>
    </p:spTree>
    <p:extLst>
      <p:ext uri="{BB962C8B-B14F-4D97-AF65-F5344CB8AC3E}">
        <p14:creationId xmlns:p14="http://schemas.microsoft.com/office/powerpoint/2010/main" val="3377655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D488B-0A51-C0F6-DC0C-D93881359063}"/>
              </a:ext>
            </a:extLst>
          </p:cNvPr>
          <p:cNvSpPr>
            <a:spLocks noGrp="1"/>
          </p:cNvSpPr>
          <p:nvPr>
            <p:ph type="title"/>
          </p:nvPr>
        </p:nvSpPr>
        <p:spPr/>
        <p:txBody>
          <a:bodyPr>
            <a:noAutofit/>
          </a:bodyPr>
          <a:lstStyle/>
          <a:p>
            <a:r>
              <a:rPr lang="cs-CZ" sz="6600" dirty="0"/>
              <a:t>VÝSLEDKY SPOKOJENOSTI </a:t>
            </a:r>
            <a:br>
              <a:rPr lang="cs-CZ" sz="6600" dirty="0"/>
            </a:br>
            <a:r>
              <a:rPr lang="cs-CZ" sz="6600" dirty="0"/>
              <a:t>A NPS ZA POSLEDNÍCH 6 LET</a:t>
            </a:r>
          </a:p>
        </p:txBody>
      </p:sp>
    </p:spTree>
    <p:extLst>
      <p:ext uri="{BB962C8B-B14F-4D97-AF65-F5344CB8AC3E}">
        <p14:creationId xmlns:p14="http://schemas.microsoft.com/office/powerpoint/2010/main" val="3798357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SPOKOJENOST</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39</a:t>
            </a:fld>
            <a:endParaRPr lang="cs-CZ" dirty="0">
              <a:solidFill>
                <a:srgbClr val="1D4321"/>
              </a:solidFill>
              <a:latin typeface="Arial" panose="020B0604020202020204"/>
            </a:endParaRPr>
          </a:p>
        </p:txBody>
      </p:sp>
      <p:graphicFrame>
        <p:nvGraphicFramePr>
          <p:cNvPr id="5" name="Graf 4">
            <a:extLst>
              <a:ext uri="{FF2B5EF4-FFF2-40B4-BE49-F238E27FC236}">
                <a16:creationId xmlns:a16="http://schemas.microsoft.com/office/drawing/2014/main" id="{C8D2963A-4743-B434-B35D-6BA9B9824F6D}"/>
              </a:ext>
            </a:extLst>
          </p:cNvPr>
          <p:cNvGraphicFramePr>
            <a:graphicFrameLocks/>
          </p:cNvGraphicFramePr>
          <p:nvPr>
            <p:extLst>
              <p:ext uri="{D42A27DB-BD31-4B8C-83A1-F6EECF244321}">
                <p14:modId xmlns:p14="http://schemas.microsoft.com/office/powerpoint/2010/main" val="3817375685"/>
              </p:ext>
            </p:extLst>
          </p:nvPr>
        </p:nvGraphicFramePr>
        <p:xfrm>
          <a:off x="193749" y="987634"/>
          <a:ext cx="11804501" cy="5463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218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f 12">
            <a:extLst>
              <a:ext uri="{FF2B5EF4-FFF2-40B4-BE49-F238E27FC236}">
                <a16:creationId xmlns:a16="http://schemas.microsoft.com/office/drawing/2014/main" id="{0A0ECDAB-1430-09EC-BA61-D0FEACD9D532}"/>
              </a:ext>
            </a:extLst>
          </p:cNvPr>
          <p:cNvGraphicFramePr/>
          <p:nvPr>
            <p:extLst>
              <p:ext uri="{D42A27DB-BD31-4B8C-83A1-F6EECF244321}">
                <p14:modId xmlns:p14="http://schemas.microsoft.com/office/powerpoint/2010/main" val="988208882"/>
              </p:ext>
            </p:extLst>
          </p:nvPr>
        </p:nvGraphicFramePr>
        <p:xfrm>
          <a:off x="396004" y="2747673"/>
          <a:ext cx="11632781" cy="395254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ovéPole 2">
            <a:extLst>
              <a:ext uri="{FF2B5EF4-FFF2-40B4-BE49-F238E27FC236}">
                <a16:creationId xmlns:a16="http://schemas.microsoft.com/office/drawing/2014/main" id="{6354E863-CB21-4BF0-B087-8F3079B00881}"/>
              </a:ext>
            </a:extLst>
          </p:cNvPr>
          <p:cNvSpPr txBox="1"/>
          <p:nvPr/>
        </p:nvSpPr>
        <p:spPr>
          <a:xfrm>
            <a:off x="7377765" y="4022081"/>
            <a:ext cx="3169735" cy="954300"/>
          </a:xfrm>
          <a:prstGeom prst="rect">
            <a:avLst/>
          </a:prstGeom>
          <a:noFill/>
        </p:spPr>
        <p:txBody>
          <a:bodyPr wrap="square" rtlCol="0">
            <a:spAutoFit/>
          </a:bodyPr>
          <a:lstStyle/>
          <a:p>
            <a:pPr defTabSz="609585" fontAlgn="base">
              <a:spcBef>
                <a:spcPct val="0"/>
              </a:spcBef>
              <a:spcAft>
                <a:spcPct val="0"/>
              </a:spcAft>
            </a:pPr>
            <a:r>
              <a:rPr lang="cs-CZ" sz="1867" i="1" dirty="0">
                <a:solidFill>
                  <a:schemeClr val="tx1">
                    <a:lumMod val="50000"/>
                    <a:lumOff val="50000"/>
                  </a:schemeClr>
                </a:solidFill>
                <a:ea typeface="MS PGothic" panose="020B0600070205080204" pitchFamily="34" charset="-128"/>
              </a:rPr>
              <a:t>Stále se potvrzuje kumulace pozitivního hodnocení, </a:t>
            </a:r>
            <a:br>
              <a:rPr lang="cs-CZ" sz="1867" i="1" dirty="0">
                <a:solidFill>
                  <a:schemeClr val="tx1">
                    <a:lumMod val="50000"/>
                    <a:lumOff val="50000"/>
                  </a:schemeClr>
                </a:solidFill>
                <a:ea typeface="MS PGothic" panose="020B0600070205080204" pitchFamily="34" charset="-128"/>
              </a:rPr>
            </a:br>
            <a:r>
              <a:rPr lang="cs-CZ" sz="1867" i="1" dirty="0">
                <a:solidFill>
                  <a:schemeClr val="tx1">
                    <a:lumMod val="50000"/>
                    <a:lumOff val="50000"/>
                  </a:schemeClr>
                </a:solidFill>
                <a:ea typeface="MS PGothic" panose="020B0600070205080204" pitchFamily="34" charset="-128"/>
              </a:rPr>
              <a:t>absence hodnocení &lt; 3</a:t>
            </a:r>
          </a:p>
        </p:txBody>
      </p:sp>
      <p:sp>
        <p:nvSpPr>
          <p:cNvPr id="8" name="TextovéPole 7">
            <a:extLst>
              <a:ext uri="{FF2B5EF4-FFF2-40B4-BE49-F238E27FC236}">
                <a16:creationId xmlns:a16="http://schemas.microsoft.com/office/drawing/2014/main" id="{A248D3A5-35BA-42FD-B30C-BA610DBAA698}"/>
              </a:ext>
            </a:extLst>
          </p:cNvPr>
          <p:cNvSpPr txBox="1"/>
          <p:nvPr/>
        </p:nvSpPr>
        <p:spPr>
          <a:xfrm>
            <a:off x="1788583" y="1094995"/>
            <a:ext cx="8449587" cy="1077218"/>
          </a:xfrm>
          <a:prstGeom prst="rect">
            <a:avLst/>
          </a:prstGeom>
          <a:noFill/>
        </p:spPr>
        <p:txBody>
          <a:bodyPr wrap="square" rtlCol="0">
            <a:spAutoFit/>
          </a:bodyPr>
          <a:lstStyle/>
          <a:p>
            <a:pPr algn="ctr" defTabSz="609585" fontAlgn="base">
              <a:spcBef>
                <a:spcPct val="0"/>
              </a:spcBef>
              <a:spcAft>
                <a:spcPct val="0"/>
              </a:spcAft>
            </a:pPr>
            <a:r>
              <a:rPr lang="cs-CZ" sz="2400" dirty="0">
                <a:latin typeface="Raleway" pitchFamily="2" charset="-18"/>
                <a:ea typeface="MS PGothic" panose="020B0600070205080204" pitchFamily="34" charset="-128"/>
              </a:rPr>
              <a:t>Průměrná spokojenost (N = 102):  </a:t>
            </a:r>
            <a:r>
              <a:rPr lang="cs-CZ" sz="6400" b="1" dirty="0">
                <a:solidFill>
                  <a:schemeClr val="tx1">
                    <a:lumMod val="50000"/>
                    <a:lumOff val="50000"/>
                  </a:schemeClr>
                </a:solidFill>
                <a:latin typeface="Raleway" pitchFamily="2" charset="-18"/>
                <a:ea typeface="MS PGothic" panose="020B0600070205080204" pitchFamily="34" charset="-128"/>
              </a:rPr>
              <a:t>98 %</a:t>
            </a:r>
            <a:endParaRPr lang="cs-CZ" sz="4800" dirty="0">
              <a:solidFill>
                <a:schemeClr val="tx1">
                  <a:lumMod val="50000"/>
                  <a:lumOff val="50000"/>
                </a:schemeClr>
              </a:solidFill>
              <a:latin typeface="Raleway" pitchFamily="2" charset="-18"/>
              <a:ea typeface="MS PGothic" panose="020B0600070205080204" pitchFamily="34" charset="-128"/>
            </a:endParaRPr>
          </a:p>
        </p:txBody>
      </p:sp>
      <p:sp>
        <p:nvSpPr>
          <p:cNvPr id="9" name="TextovéPole 8">
            <a:extLst>
              <a:ext uri="{FF2B5EF4-FFF2-40B4-BE49-F238E27FC236}">
                <a16:creationId xmlns:a16="http://schemas.microsoft.com/office/drawing/2014/main" id="{A9565206-F301-43B1-8834-16505E7A30A3}"/>
              </a:ext>
            </a:extLst>
          </p:cNvPr>
          <p:cNvSpPr txBox="1"/>
          <p:nvPr/>
        </p:nvSpPr>
        <p:spPr>
          <a:xfrm>
            <a:off x="10403417" y="1094805"/>
            <a:ext cx="1134387" cy="1569660"/>
          </a:xfrm>
          <a:prstGeom prst="rect">
            <a:avLst/>
          </a:prstGeom>
          <a:noFill/>
        </p:spPr>
        <p:txBody>
          <a:bodyPr wrap="square" rtlCol="0">
            <a:spAutoFit/>
          </a:bodyPr>
          <a:lstStyle/>
          <a:p>
            <a:pPr defTabSz="609585" fontAlgn="base">
              <a:spcBef>
                <a:spcPct val="0"/>
              </a:spcBef>
              <a:spcAft>
                <a:spcPct val="0"/>
              </a:spcAft>
            </a:pPr>
            <a:r>
              <a:rPr lang="cs-CZ" sz="9600" dirty="0">
                <a:solidFill>
                  <a:prstClr val="black"/>
                </a:solidFill>
                <a:latin typeface="Calibri" panose="020F0502020204030204" pitchFamily="34" charset="0"/>
                <a:ea typeface="MS PGothic" panose="020B0600070205080204" pitchFamily="34" charset="-128"/>
                <a:sym typeface="Wingdings" panose="05000000000000000000" pitchFamily="2" charset="2"/>
              </a:rPr>
              <a:t></a:t>
            </a:r>
            <a:endParaRPr lang="cs-CZ" sz="9600" dirty="0">
              <a:solidFill>
                <a:prstClr val="black"/>
              </a:solidFill>
              <a:latin typeface="Calibri" panose="020F0502020204030204" pitchFamily="34" charset="0"/>
              <a:ea typeface="MS PGothic" panose="020B0600070205080204" pitchFamily="34" charset="-128"/>
            </a:endParaRPr>
          </a:p>
        </p:txBody>
      </p:sp>
      <p:sp>
        <p:nvSpPr>
          <p:cNvPr id="10" name="TextovéPole 9">
            <a:extLst>
              <a:ext uri="{FF2B5EF4-FFF2-40B4-BE49-F238E27FC236}">
                <a16:creationId xmlns:a16="http://schemas.microsoft.com/office/drawing/2014/main" id="{5B7C058D-E7B0-4BED-A772-E3767CB8755F}"/>
              </a:ext>
            </a:extLst>
          </p:cNvPr>
          <p:cNvSpPr txBox="1"/>
          <p:nvPr/>
        </p:nvSpPr>
        <p:spPr>
          <a:xfrm>
            <a:off x="652008" y="2255229"/>
            <a:ext cx="11120777" cy="1015663"/>
          </a:xfrm>
          <a:prstGeom prst="rect">
            <a:avLst/>
          </a:prstGeom>
          <a:noFill/>
        </p:spPr>
        <p:txBody>
          <a:bodyPr wrap="square" rtlCol="0">
            <a:spAutoFit/>
          </a:bodyPr>
          <a:lstStyle/>
          <a:p>
            <a:pPr defTabSz="609585" fontAlgn="base">
              <a:spcBef>
                <a:spcPct val="0"/>
              </a:spcBef>
              <a:spcAft>
                <a:spcPct val="0"/>
              </a:spcAft>
            </a:pPr>
            <a:r>
              <a:rPr lang="cs-CZ" sz="2000" b="1" dirty="0">
                <a:latin typeface="Raleway" pitchFamily="2" charset="-18"/>
                <a:ea typeface="MS PGothic" panose="020B0600070205080204" pitchFamily="34" charset="-128"/>
              </a:rPr>
              <a:t>Při prvním kontaktu je hodnocení JRD velmi vysoké a leadové nemají žádné výhrady. Doporučení je udržení kvality a pokračovaní v poskytování vysoké úrovně služeb ve všech fázích prodejního cyklu. </a:t>
            </a:r>
          </a:p>
        </p:txBody>
      </p:sp>
      <p:sp>
        <p:nvSpPr>
          <p:cNvPr id="14" name="TextovéPole 13">
            <a:extLst>
              <a:ext uri="{FF2B5EF4-FFF2-40B4-BE49-F238E27FC236}">
                <a16:creationId xmlns:a16="http://schemas.microsoft.com/office/drawing/2014/main" id="{CA65E841-44D8-0A2B-0465-6ED3B917911A}"/>
              </a:ext>
            </a:extLst>
          </p:cNvPr>
          <p:cNvSpPr txBox="1"/>
          <p:nvPr/>
        </p:nvSpPr>
        <p:spPr>
          <a:xfrm>
            <a:off x="0" y="6550225"/>
            <a:ext cx="6096000" cy="276999"/>
          </a:xfrm>
          <a:prstGeom prst="rect">
            <a:avLst/>
          </a:prstGeom>
          <a:noFill/>
        </p:spPr>
        <p:txBody>
          <a:bodyPr wrap="square">
            <a:spAutoFit/>
          </a:bodyPr>
          <a:lstStyle/>
          <a:p>
            <a:pPr defTabSz="609585" fontAlgn="base">
              <a:spcBef>
                <a:spcPct val="0"/>
              </a:spcBef>
              <a:spcAft>
                <a:spcPct val="0"/>
              </a:spcAft>
            </a:pPr>
            <a:r>
              <a:rPr lang="cs-CZ" altLang="cs-CZ" sz="1200" dirty="0">
                <a:solidFill>
                  <a:srgbClr val="70778A"/>
                </a:solidFill>
                <a:latin typeface="Raleway" pitchFamily="2" charset="-18"/>
                <a:ea typeface="MS PGothic" panose="020B0600070205080204" pitchFamily="34" charset="-128"/>
                <a:cs typeface="Arial" panose="020B0604020202020204" pitchFamily="34" charset="0"/>
              </a:rPr>
              <a:t>N = 102</a:t>
            </a:r>
          </a:p>
        </p:txBody>
      </p:sp>
      <p:sp>
        <p:nvSpPr>
          <p:cNvPr id="7" name="Nadpis 1">
            <a:extLst>
              <a:ext uri="{FF2B5EF4-FFF2-40B4-BE49-F238E27FC236}">
                <a16:creationId xmlns:a16="http://schemas.microsoft.com/office/drawing/2014/main" id="{93B76667-16FC-4FE2-C3B0-ED6E41C53FC1}"/>
              </a:ext>
            </a:extLst>
          </p:cNvPr>
          <p:cNvSpPr>
            <a:spLocks noGrp="1"/>
          </p:cNvSpPr>
          <p:nvPr>
            <p:ph type="title"/>
          </p:nvPr>
        </p:nvSpPr>
        <p:spPr>
          <a:xfrm>
            <a:off x="317500" y="260893"/>
            <a:ext cx="11557000" cy="540000"/>
          </a:xfrm>
        </p:spPr>
        <p:txBody>
          <a:bodyPr/>
          <a:lstStyle/>
          <a:p>
            <a:pPr algn="r"/>
            <a:r>
              <a:rPr lang="cs-CZ" dirty="0"/>
              <a:t>HODNOCENÍ JRD</a:t>
            </a:r>
          </a:p>
        </p:txBody>
      </p:sp>
    </p:spTree>
    <p:extLst>
      <p:ext uri="{BB962C8B-B14F-4D97-AF65-F5344CB8AC3E}">
        <p14:creationId xmlns:p14="http://schemas.microsoft.com/office/powerpoint/2010/main" val="1432709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NPS - KLIENTI</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40</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6C1B7F5B-7CA0-595D-0FB4-FEA186009ADA}"/>
              </a:ext>
            </a:extLst>
          </p:cNvPr>
          <p:cNvGraphicFramePr/>
          <p:nvPr>
            <p:extLst>
              <p:ext uri="{D42A27DB-BD31-4B8C-83A1-F6EECF244321}">
                <p14:modId xmlns:p14="http://schemas.microsoft.com/office/powerpoint/2010/main" val="477786074"/>
              </p:ext>
            </p:extLst>
          </p:nvPr>
        </p:nvGraphicFramePr>
        <p:xfrm>
          <a:off x="317500" y="1032507"/>
          <a:ext cx="11577675"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6031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NPS - BYDLÍCÍ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41</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A595D384-7B0D-6D99-F852-03AEB7777CC2}"/>
              </a:ext>
            </a:extLst>
          </p:cNvPr>
          <p:cNvGraphicFramePr/>
          <p:nvPr>
            <p:extLst>
              <p:ext uri="{D42A27DB-BD31-4B8C-83A1-F6EECF244321}">
                <p14:modId xmlns:p14="http://schemas.microsoft.com/office/powerpoint/2010/main" val="2830307617"/>
              </p:ext>
            </p:extLst>
          </p:nvPr>
        </p:nvGraphicFramePr>
        <p:xfrm>
          <a:off x="317500" y="1093893"/>
          <a:ext cx="11577675" cy="51103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8536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CELKOVÁ SPOKOJENOST - BYDLÍCÍ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42</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E1624324-EF74-A136-8158-92A17A41464A}"/>
              </a:ext>
            </a:extLst>
          </p:cNvPr>
          <p:cNvGraphicFramePr/>
          <p:nvPr>
            <p:extLst>
              <p:ext uri="{D42A27DB-BD31-4B8C-83A1-F6EECF244321}">
                <p14:modId xmlns:p14="http://schemas.microsoft.com/office/powerpoint/2010/main" val="254433491"/>
              </p:ext>
            </p:extLst>
          </p:nvPr>
        </p:nvGraphicFramePr>
        <p:xfrm>
          <a:off x="317500" y="1104053"/>
          <a:ext cx="11577675"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0193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DOPORUČENÍ - BYDLÍCÍ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43</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166852BB-CFFB-124C-C907-4E6565EA675F}"/>
              </a:ext>
            </a:extLst>
          </p:cNvPr>
          <p:cNvGraphicFramePr/>
          <p:nvPr>
            <p:extLst>
              <p:ext uri="{D42A27DB-BD31-4B8C-83A1-F6EECF244321}">
                <p14:modId xmlns:p14="http://schemas.microsoft.com/office/powerpoint/2010/main" val="2220150834"/>
              </p:ext>
            </p:extLst>
          </p:nvPr>
        </p:nvGraphicFramePr>
        <p:xfrm>
          <a:off x="317500" y="1032507"/>
          <a:ext cx="11577675"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2127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a:extLst>
              <a:ext uri="{FF2B5EF4-FFF2-40B4-BE49-F238E27FC236}">
                <a16:creationId xmlns:a16="http://schemas.microsoft.com/office/drawing/2014/main" id="{94D747AE-FADE-C2CA-7BDD-6C5B60253DBB}"/>
              </a:ext>
            </a:extLst>
          </p:cNvPr>
          <p:cNvSpPr>
            <a:spLocks noGrp="1"/>
          </p:cNvSpPr>
          <p:nvPr>
            <p:ph type="subTitle" idx="1"/>
          </p:nvPr>
        </p:nvSpPr>
        <p:spPr>
          <a:xfrm>
            <a:off x="317500" y="5897721"/>
            <a:ext cx="5256213" cy="918369"/>
          </a:xfrm>
        </p:spPr>
        <p:txBody>
          <a:bodyPr/>
          <a:lstStyle/>
          <a:p>
            <a:r>
              <a:rPr lang="cs-CZ" dirty="0">
                <a:solidFill>
                  <a:schemeClr val="bg1"/>
                </a:solidFill>
              </a:rPr>
              <a:t>JANA HAMANOVÁ</a:t>
            </a:r>
            <a:br>
              <a:rPr lang="cs-CZ" dirty="0">
                <a:solidFill>
                  <a:schemeClr val="bg1"/>
                </a:solidFill>
              </a:rPr>
            </a:br>
            <a:r>
              <a:rPr lang="cs-CZ" dirty="0">
                <a:solidFill>
                  <a:schemeClr val="bg1"/>
                </a:solidFill>
              </a:rPr>
              <a:t>jhamanova@scac.cz</a:t>
            </a:r>
            <a:endParaRPr lang="cs-CZ" b="0" dirty="0">
              <a:solidFill>
                <a:schemeClr val="bg1"/>
              </a:solidFill>
            </a:endParaRPr>
          </a:p>
        </p:txBody>
      </p:sp>
      <p:sp>
        <p:nvSpPr>
          <p:cNvPr id="3" name="Nadpis 2">
            <a:extLst>
              <a:ext uri="{FF2B5EF4-FFF2-40B4-BE49-F238E27FC236}">
                <a16:creationId xmlns:a16="http://schemas.microsoft.com/office/drawing/2014/main" id="{59BD4091-ECD0-67EA-67E2-B475D2DAC1ED}"/>
              </a:ext>
            </a:extLst>
          </p:cNvPr>
          <p:cNvSpPr>
            <a:spLocks noGrp="1"/>
          </p:cNvSpPr>
          <p:nvPr>
            <p:ph type="ctrTitle"/>
          </p:nvPr>
        </p:nvSpPr>
        <p:spPr/>
        <p:txBody>
          <a:bodyPr/>
          <a:lstStyle/>
          <a:p>
            <a:r>
              <a:rPr lang="cs-CZ" dirty="0"/>
              <a:t>Děkuji za pozornost</a:t>
            </a:r>
          </a:p>
        </p:txBody>
      </p:sp>
      <p:pic>
        <p:nvPicPr>
          <p:cNvPr id="4" name="Obrázek 3">
            <a:extLst>
              <a:ext uri="{FF2B5EF4-FFF2-40B4-BE49-F238E27FC236}">
                <a16:creationId xmlns:a16="http://schemas.microsoft.com/office/drawing/2014/main" id="{15303A53-26FB-75EC-A270-DB08F9521834}"/>
              </a:ext>
            </a:extLst>
          </p:cNvPr>
          <p:cNvPicPr>
            <a:picLocks noChangeAspect="1"/>
          </p:cNvPicPr>
          <p:nvPr/>
        </p:nvPicPr>
        <p:blipFill rotWithShape="1">
          <a:blip r:embed="rId2">
            <a:biLevel thresh="25000"/>
          </a:blip>
          <a:srcRect l="13926" t="32311" r="14315" b="31744"/>
          <a:stretch/>
        </p:blipFill>
        <p:spPr>
          <a:xfrm>
            <a:off x="3302000" y="5811103"/>
            <a:ext cx="1307087" cy="654726"/>
          </a:xfrm>
          <a:prstGeom prst="rect">
            <a:avLst/>
          </a:prstGeom>
        </p:spPr>
      </p:pic>
    </p:spTree>
    <p:extLst>
      <p:ext uri="{BB962C8B-B14F-4D97-AF65-F5344CB8AC3E}">
        <p14:creationId xmlns:p14="http://schemas.microsoft.com/office/powerpoint/2010/main" val="342707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normAutofit fontScale="90000"/>
          </a:bodyPr>
          <a:lstStyle/>
          <a:p>
            <a:pPr algn="r"/>
            <a:r>
              <a:rPr lang="cs-CZ" sz="4000" dirty="0"/>
              <a:t>NPS</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5</a:t>
            </a:fld>
            <a:endParaRPr lang="cs-CZ" dirty="0">
              <a:solidFill>
                <a:srgbClr val="1D4321"/>
              </a:solidFill>
              <a:latin typeface="Arial" panose="020B0604020202020204"/>
            </a:endParaRPr>
          </a:p>
        </p:txBody>
      </p:sp>
      <p:graphicFrame>
        <p:nvGraphicFramePr>
          <p:cNvPr id="5" name="Graf 4">
            <a:extLst>
              <a:ext uri="{FF2B5EF4-FFF2-40B4-BE49-F238E27FC236}">
                <a16:creationId xmlns:a16="http://schemas.microsoft.com/office/drawing/2014/main" id="{154C11F7-E339-375E-B50E-AE71A7FE2558}"/>
              </a:ext>
            </a:extLst>
          </p:cNvPr>
          <p:cNvGraphicFramePr/>
          <p:nvPr>
            <p:extLst>
              <p:ext uri="{D42A27DB-BD31-4B8C-83A1-F6EECF244321}">
                <p14:modId xmlns:p14="http://schemas.microsoft.com/office/powerpoint/2010/main" val="1458832516"/>
              </p:ext>
            </p:extLst>
          </p:nvPr>
        </p:nvGraphicFramePr>
        <p:xfrm>
          <a:off x="88980" y="2642631"/>
          <a:ext cx="11632781" cy="39525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ovéPole 5">
            <a:extLst>
              <a:ext uri="{FF2B5EF4-FFF2-40B4-BE49-F238E27FC236}">
                <a16:creationId xmlns:a16="http://schemas.microsoft.com/office/drawing/2014/main" id="{53A46B6D-8E10-F41E-27F3-AD21D0C222A0}"/>
              </a:ext>
            </a:extLst>
          </p:cNvPr>
          <p:cNvSpPr txBox="1"/>
          <p:nvPr/>
        </p:nvSpPr>
        <p:spPr>
          <a:xfrm>
            <a:off x="-71120" y="954569"/>
            <a:ext cx="12180236" cy="1815882"/>
          </a:xfrm>
          <a:prstGeom prst="rect">
            <a:avLst/>
          </a:prstGeom>
          <a:noFill/>
        </p:spPr>
        <p:txBody>
          <a:bodyPr wrap="square" rtlCol="0">
            <a:spAutoFit/>
          </a:bodyPr>
          <a:lstStyle/>
          <a:p>
            <a:pPr algn="ctr" defTabSz="609585" fontAlgn="base">
              <a:spcBef>
                <a:spcPct val="0"/>
              </a:spcBef>
              <a:spcAft>
                <a:spcPct val="0"/>
              </a:spcAft>
            </a:pPr>
            <a:r>
              <a:rPr lang="cs-CZ" sz="2400" dirty="0">
                <a:ea typeface="MS PGothic" panose="020B0600070205080204" pitchFamily="34" charset="-128"/>
              </a:rPr>
              <a:t>Průměrné hodnocení (N = 102): : </a:t>
            </a:r>
            <a:r>
              <a:rPr lang="cs-CZ" sz="6400" b="1" dirty="0">
                <a:solidFill>
                  <a:schemeClr val="tx1">
                    <a:lumMod val="50000"/>
                    <a:lumOff val="50000"/>
                  </a:schemeClr>
                </a:solidFill>
                <a:ea typeface="MS PGothic" panose="020B0600070205080204" pitchFamily="34" charset="-128"/>
              </a:rPr>
              <a:t>+ 88 </a:t>
            </a:r>
            <a:r>
              <a:rPr lang="cs-CZ" sz="1600" dirty="0">
                <a:ea typeface="MS PGothic" panose="020B0600070205080204" pitchFamily="34" charset="-128"/>
              </a:rPr>
              <a:t>(+32 v roce 2020; +79 v roce 2019; +69 v roce 2018)</a:t>
            </a:r>
          </a:p>
          <a:p>
            <a:pPr algn="ctr" defTabSz="609585" fontAlgn="base">
              <a:spcBef>
                <a:spcPct val="0"/>
              </a:spcBef>
              <a:spcAft>
                <a:spcPct val="0"/>
              </a:spcAft>
            </a:pPr>
            <a:endParaRPr lang="cs-CZ" sz="4800" dirty="0">
              <a:ea typeface="MS PGothic" panose="020B0600070205080204" pitchFamily="34" charset="-128"/>
            </a:endParaRPr>
          </a:p>
        </p:txBody>
      </p:sp>
      <p:sp>
        <p:nvSpPr>
          <p:cNvPr id="7" name="TextovéPole 6">
            <a:extLst>
              <a:ext uri="{FF2B5EF4-FFF2-40B4-BE49-F238E27FC236}">
                <a16:creationId xmlns:a16="http://schemas.microsoft.com/office/drawing/2014/main" id="{0D12FCC6-4697-20B4-5DDB-6771C66C8E83}"/>
              </a:ext>
            </a:extLst>
          </p:cNvPr>
          <p:cNvSpPr txBox="1"/>
          <p:nvPr/>
        </p:nvSpPr>
        <p:spPr>
          <a:xfrm>
            <a:off x="11154568" y="1626851"/>
            <a:ext cx="1134387" cy="1569660"/>
          </a:xfrm>
          <a:prstGeom prst="rect">
            <a:avLst/>
          </a:prstGeom>
          <a:noFill/>
        </p:spPr>
        <p:txBody>
          <a:bodyPr wrap="square" rtlCol="0">
            <a:spAutoFit/>
          </a:bodyPr>
          <a:lstStyle/>
          <a:p>
            <a:pPr defTabSz="609585" fontAlgn="base">
              <a:spcBef>
                <a:spcPct val="0"/>
              </a:spcBef>
              <a:spcAft>
                <a:spcPct val="0"/>
              </a:spcAft>
            </a:pPr>
            <a:r>
              <a:rPr lang="cs-CZ" sz="9600" dirty="0">
                <a:ea typeface="MS PGothic" panose="020B0600070205080204" pitchFamily="34" charset="-128"/>
                <a:sym typeface="Wingdings" panose="05000000000000000000" pitchFamily="2" charset="2"/>
              </a:rPr>
              <a:t></a:t>
            </a:r>
            <a:endParaRPr lang="cs-CZ" sz="9600" dirty="0">
              <a:ea typeface="MS PGothic" panose="020B0600070205080204" pitchFamily="34" charset="-128"/>
            </a:endParaRPr>
          </a:p>
        </p:txBody>
      </p:sp>
    </p:spTree>
    <p:extLst>
      <p:ext uri="{BB962C8B-B14F-4D97-AF65-F5344CB8AC3E}">
        <p14:creationId xmlns:p14="http://schemas.microsoft.com/office/powerpoint/2010/main" val="38009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PROFESIONALITA MAKLÉŘE</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6</a:t>
            </a:fld>
            <a:endParaRPr lang="cs-CZ" dirty="0">
              <a:solidFill>
                <a:srgbClr val="1D4321"/>
              </a:solidFill>
              <a:latin typeface="Arial" panose="020B0604020202020204"/>
            </a:endParaRPr>
          </a:p>
        </p:txBody>
      </p:sp>
      <p:graphicFrame>
        <p:nvGraphicFramePr>
          <p:cNvPr id="3" name="Graf 2">
            <a:extLst>
              <a:ext uri="{FF2B5EF4-FFF2-40B4-BE49-F238E27FC236}">
                <a16:creationId xmlns:a16="http://schemas.microsoft.com/office/drawing/2014/main" id="{EF0511F7-CA3E-8C49-CD0E-1BE8234BE937}"/>
              </a:ext>
            </a:extLst>
          </p:cNvPr>
          <p:cNvGraphicFramePr/>
          <p:nvPr>
            <p:extLst>
              <p:ext uri="{D42A27DB-BD31-4B8C-83A1-F6EECF244321}">
                <p14:modId xmlns:p14="http://schemas.microsoft.com/office/powerpoint/2010/main" val="179493628"/>
              </p:ext>
            </p:extLst>
          </p:nvPr>
        </p:nvGraphicFramePr>
        <p:xfrm>
          <a:off x="396004" y="2870531"/>
          <a:ext cx="11632781" cy="395254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a:extLst>
              <a:ext uri="{FF2B5EF4-FFF2-40B4-BE49-F238E27FC236}">
                <a16:creationId xmlns:a16="http://schemas.microsoft.com/office/drawing/2014/main" id="{05CD6B7F-4EA6-7189-5F5E-CC3800F37C10}"/>
              </a:ext>
            </a:extLst>
          </p:cNvPr>
          <p:cNvSpPr txBox="1"/>
          <p:nvPr/>
        </p:nvSpPr>
        <p:spPr>
          <a:xfrm>
            <a:off x="7377765" y="4022081"/>
            <a:ext cx="3169735" cy="954300"/>
          </a:xfrm>
          <a:prstGeom prst="rect">
            <a:avLst/>
          </a:prstGeom>
          <a:noFill/>
        </p:spPr>
        <p:txBody>
          <a:bodyPr wrap="square" rtlCol="0">
            <a:spAutoFit/>
          </a:bodyPr>
          <a:lstStyle/>
          <a:p>
            <a:pPr defTabSz="609585" fontAlgn="base">
              <a:spcBef>
                <a:spcPct val="0"/>
              </a:spcBef>
              <a:spcAft>
                <a:spcPct val="0"/>
              </a:spcAft>
            </a:pPr>
            <a:r>
              <a:rPr lang="cs-CZ" sz="1867" i="1" dirty="0">
                <a:solidFill>
                  <a:schemeClr val="tx1">
                    <a:lumMod val="50000"/>
                    <a:lumOff val="50000"/>
                  </a:schemeClr>
                </a:solidFill>
                <a:ea typeface="MS PGothic" panose="020B0600070205080204" pitchFamily="34" charset="-128"/>
              </a:rPr>
              <a:t>Stále se potvrzuje kumulace pozitivního hodnocení, </a:t>
            </a:r>
            <a:br>
              <a:rPr lang="cs-CZ" sz="1867" i="1" dirty="0">
                <a:solidFill>
                  <a:schemeClr val="tx1">
                    <a:lumMod val="50000"/>
                    <a:lumOff val="50000"/>
                  </a:schemeClr>
                </a:solidFill>
                <a:ea typeface="MS PGothic" panose="020B0600070205080204" pitchFamily="34" charset="-128"/>
              </a:rPr>
            </a:br>
            <a:r>
              <a:rPr lang="cs-CZ" sz="1867" i="1" dirty="0">
                <a:solidFill>
                  <a:schemeClr val="tx1">
                    <a:lumMod val="50000"/>
                    <a:lumOff val="50000"/>
                  </a:schemeClr>
                </a:solidFill>
                <a:ea typeface="MS PGothic" panose="020B0600070205080204" pitchFamily="34" charset="-128"/>
              </a:rPr>
              <a:t>absence hodnocení &lt; 3</a:t>
            </a:r>
          </a:p>
        </p:txBody>
      </p:sp>
      <p:sp>
        <p:nvSpPr>
          <p:cNvPr id="6" name="TextovéPole 5">
            <a:extLst>
              <a:ext uri="{FF2B5EF4-FFF2-40B4-BE49-F238E27FC236}">
                <a16:creationId xmlns:a16="http://schemas.microsoft.com/office/drawing/2014/main" id="{08308588-7547-0EA5-008E-B627640FE67F}"/>
              </a:ext>
            </a:extLst>
          </p:cNvPr>
          <p:cNvSpPr txBox="1"/>
          <p:nvPr/>
        </p:nvSpPr>
        <p:spPr>
          <a:xfrm>
            <a:off x="1871206" y="726882"/>
            <a:ext cx="8449587" cy="1077218"/>
          </a:xfrm>
          <a:prstGeom prst="rect">
            <a:avLst/>
          </a:prstGeom>
          <a:noFill/>
        </p:spPr>
        <p:txBody>
          <a:bodyPr wrap="square" rtlCol="0">
            <a:spAutoFit/>
          </a:bodyPr>
          <a:lstStyle/>
          <a:p>
            <a:pPr algn="ctr" defTabSz="609585" fontAlgn="base">
              <a:spcBef>
                <a:spcPct val="0"/>
              </a:spcBef>
              <a:spcAft>
                <a:spcPct val="0"/>
              </a:spcAft>
            </a:pPr>
            <a:r>
              <a:rPr lang="cs-CZ" sz="2400" dirty="0">
                <a:latin typeface="Raleway" pitchFamily="2" charset="-18"/>
                <a:ea typeface="MS PGothic" panose="020B0600070205080204" pitchFamily="34" charset="-128"/>
              </a:rPr>
              <a:t>Průměrné hodnocení (N=102): </a:t>
            </a:r>
            <a:r>
              <a:rPr lang="cs-CZ" sz="6400" b="1" dirty="0">
                <a:solidFill>
                  <a:schemeClr val="tx1">
                    <a:lumMod val="50000"/>
                    <a:lumOff val="50000"/>
                  </a:schemeClr>
                </a:solidFill>
                <a:latin typeface="Raleway" pitchFamily="2" charset="-18"/>
                <a:ea typeface="MS PGothic" panose="020B0600070205080204" pitchFamily="34" charset="-128"/>
              </a:rPr>
              <a:t> 98 %</a:t>
            </a:r>
            <a:endParaRPr lang="cs-CZ" sz="4800" dirty="0">
              <a:solidFill>
                <a:schemeClr val="tx1">
                  <a:lumMod val="50000"/>
                  <a:lumOff val="50000"/>
                </a:schemeClr>
              </a:solidFill>
              <a:latin typeface="Raleway" pitchFamily="2" charset="-18"/>
              <a:ea typeface="MS PGothic" panose="020B0600070205080204" pitchFamily="34" charset="-128"/>
            </a:endParaRPr>
          </a:p>
        </p:txBody>
      </p:sp>
      <p:sp>
        <p:nvSpPr>
          <p:cNvPr id="7" name="TextovéPole 6">
            <a:extLst>
              <a:ext uri="{FF2B5EF4-FFF2-40B4-BE49-F238E27FC236}">
                <a16:creationId xmlns:a16="http://schemas.microsoft.com/office/drawing/2014/main" id="{9566E7E2-835B-DE27-3B9D-4E63B052421E}"/>
              </a:ext>
            </a:extLst>
          </p:cNvPr>
          <p:cNvSpPr txBox="1"/>
          <p:nvPr/>
        </p:nvSpPr>
        <p:spPr>
          <a:xfrm>
            <a:off x="163214" y="1878183"/>
            <a:ext cx="12028786" cy="379656"/>
          </a:xfrm>
          <a:prstGeom prst="rect">
            <a:avLst/>
          </a:prstGeom>
          <a:no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cs-CZ" sz="1867" b="1" dirty="0">
                <a:solidFill>
                  <a:schemeClr val="tx1"/>
                </a:solidFill>
                <a:ea typeface="MS PGothic" panose="020B0600070205080204" pitchFamily="34" charset="-128"/>
              </a:rPr>
              <a:t>Je nutné udržet vysokou úroveň služeb, zachovat a posilovat stávající standardy profesionality makléřů. </a:t>
            </a:r>
          </a:p>
        </p:txBody>
      </p:sp>
      <p:sp>
        <p:nvSpPr>
          <p:cNvPr id="8" name="TextovéPole 7">
            <a:extLst>
              <a:ext uri="{FF2B5EF4-FFF2-40B4-BE49-F238E27FC236}">
                <a16:creationId xmlns:a16="http://schemas.microsoft.com/office/drawing/2014/main" id="{9E443194-0C1D-EBE0-FF6E-2C86DAFDA288}"/>
              </a:ext>
            </a:extLst>
          </p:cNvPr>
          <p:cNvSpPr txBox="1"/>
          <p:nvPr/>
        </p:nvSpPr>
        <p:spPr>
          <a:xfrm>
            <a:off x="196205" y="2257839"/>
            <a:ext cx="6991176" cy="3293209"/>
          </a:xfrm>
          <a:prstGeom prst="rect">
            <a:avLst/>
          </a:prstGeom>
          <a:noFill/>
        </p:spPr>
        <p:txBody>
          <a:bodyPr wrap="square" rtlCol="0">
            <a:spAutoFit/>
          </a:bodyPr>
          <a:lstStyle>
            <a:defPPr>
              <a:defRPr lang="en-US"/>
            </a:defPPr>
            <a:lvl1pPr>
              <a:defRPr sz="1400">
                <a:solidFill>
                  <a:srgbClr val="70778A"/>
                </a:solidFill>
                <a:latin typeface="Raleway" pitchFamily="2" charset="-18"/>
              </a:defRPr>
            </a:lvl1pPr>
          </a:lstStyle>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Výborná znalost angličtiny</a:t>
            </a:r>
          </a:p>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Všechno správně a profesionální. Skvěly</a:t>
            </a:r>
          </a:p>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Vše proběhlo korektně.</a:t>
            </a:r>
          </a:p>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Vážím si profesionality a ochoty odpovědět na všechny dotazy.</a:t>
            </a:r>
          </a:p>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Příjemné a profesionální vystupování</a:t>
            </a:r>
          </a:p>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Paní Kohoutova dobře komunikuje. Rychle vždy reagovala jak na email, tak má telefon. O projektu mela dostatek znalosti. Přátelské jednaní. Také oceňujeme komunikaci v angličtině.</a:t>
            </a:r>
          </a:p>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Makléřka byla moc sympatická a vstřícná, na všechny dotazy odpověděla, mela všechny znalosti o nemovitosti a společnosti JRD. Po schůzce mi na vyžádaní obratem zaslala plánky v elektronické podobě. </a:t>
            </a:r>
          </a:p>
          <a:p>
            <a:pPr marL="380990" indent="-380990" defTabSz="609585" fontAlgn="base">
              <a:spcBef>
                <a:spcPct val="0"/>
              </a:spcBef>
              <a:spcAft>
                <a:spcPct val="0"/>
              </a:spcAft>
              <a:buFont typeface="Arial" panose="020B0604020202020204" pitchFamily="34" charset="0"/>
              <a:buChar char="•"/>
            </a:pPr>
            <a:r>
              <a:rPr lang="cs-CZ" sz="1600" b="1" i="1" dirty="0">
                <a:solidFill>
                  <a:schemeClr val="tx1"/>
                </a:solidFill>
                <a:ea typeface="MS PGothic" panose="020B0600070205080204" pitchFamily="34" charset="-128"/>
              </a:rPr>
              <a:t>Hledala řešení na míru, jasný výklad k bytu a domu.</a:t>
            </a:r>
            <a:endParaRPr lang="cs-CZ" b="1" i="1" dirty="0">
              <a:solidFill>
                <a:schemeClr val="tx1"/>
              </a:solidFill>
              <a:ea typeface="MS PGothic" panose="020B0600070205080204" pitchFamily="34" charset="-128"/>
            </a:endParaRPr>
          </a:p>
        </p:txBody>
      </p:sp>
    </p:spTree>
    <p:extLst>
      <p:ext uri="{BB962C8B-B14F-4D97-AF65-F5344CB8AC3E}">
        <p14:creationId xmlns:p14="http://schemas.microsoft.com/office/powerpoint/2010/main" val="285861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6E03-FF75-36D8-5918-FD5089F5E00A}"/>
              </a:ext>
            </a:extLst>
          </p:cNvPr>
          <p:cNvSpPr>
            <a:spLocks noGrp="1"/>
          </p:cNvSpPr>
          <p:nvPr>
            <p:ph type="title"/>
          </p:nvPr>
        </p:nvSpPr>
        <p:spPr>
          <a:xfrm>
            <a:off x="317500" y="260893"/>
            <a:ext cx="11557000" cy="540000"/>
          </a:xfrm>
        </p:spPr>
        <p:txBody>
          <a:bodyPr/>
          <a:lstStyle/>
          <a:p>
            <a:pPr algn="r"/>
            <a:r>
              <a:rPr lang="cs-CZ" dirty="0"/>
              <a:t>ZDRAVÉ BYDLENÍ</a:t>
            </a:r>
          </a:p>
        </p:txBody>
      </p:sp>
      <p:sp>
        <p:nvSpPr>
          <p:cNvPr id="4" name="Zástupný symbol pro číslo snímku 3">
            <a:extLst>
              <a:ext uri="{FF2B5EF4-FFF2-40B4-BE49-F238E27FC236}">
                <a16:creationId xmlns:a16="http://schemas.microsoft.com/office/drawing/2014/main" id="{A9E1FD3E-14D3-8B3C-EF10-7B74FF4B4BE2}"/>
              </a:ext>
            </a:extLst>
          </p:cNvPr>
          <p:cNvSpPr>
            <a:spLocks noGrp="1"/>
          </p:cNvSpPr>
          <p:nvPr>
            <p:ph type="sldNum" sz="quarter" idx="12"/>
          </p:nvPr>
        </p:nvSpPr>
        <p:spPr/>
        <p:txBody>
          <a:bodyPr/>
          <a:lstStyle/>
          <a:p>
            <a:pPr defTabSz="228600"/>
            <a:fld id="{A1F02BBF-F98A-4997-9373-57ED7EDBB5B8}" type="slidenum">
              <a:rPr lang="cs-CZ">
                <a:solidFill>
                  <a:srgbClr val="1D4321"/>
                </a:solidFill>
                <a:latin typeface="Arial" panose="020B0604020202020204"/>
              </a:rPr>
              <a:pPr defTabSz="228600"/>
              <a:t>7</a:t>
            </a:fld>
            <a:endParaRPr lang="cs-CZ" dirty="0">
              <a:solidFill>
                <a:srgbClr val="1D4321"/>
              </a:solidFill>
              <a:latin typeface="Arial" panose="020B0604020202020204"/>
            </a:endParaRPr>
          </a:p>
        </p:txBody>
      </p:sp>
      <p:pic>
        <p:nvPicPr>
          <p:cNvPr id="14" name="Obrázek 13">
            <a:extLst>
              <a:ext uri="{FF2B5EF4-FFF2-40B4-BE49-F238E27FC236}">
                <a16:creationId xmlns:a16="http://schemas.microsoft.com/office/drawing/2014/main" id="{9C8BF119-6D99-AF7C-94F1-BC2779BFF4B7}"/>
              </a:ext>
            </a:extLst>
          </p:cNvPr>
          <p:cNvPicPr>
            <a:picLocks noChangeAspect="1"/>
          </p:cNvPicPr>
          <p:nvPr/>
        </p:nvPicPr>
        <p:blipFill>
          <a:blip r:embed="rId2"/>
          <a:stretch>
            <a:fillRect/>
          </a:stretch>
        </p:blipFill>
        <p:spPr>
          <a:xfrm>
            <a:off x="3915610" y="2139417"/>
            <a:ext cx="4739641" cy="4311757"/>
          </a:xfrm>
          <a:prstGeom prst="rect">
            <a:avLst/>
          </a:prstGeom>
        </p:spPr>
      </p:pic>
      <p:sp>
        <p:nvSpPr>
          <p:cNvPr id="15" name="TextovéPole 14">
            <a:extLst>
              <a:ext uri="{FF2B5EF4-FFF2-40B4-BE49-F238E27FC236}">
                <a16:creationId xmlns:a16="http://schemas.microsoft.com/office/drawing/2014/main" id="{E04CBFAA-9574-AB52-CD70-4455B4D538A2}"/>
              </a:ext>
            </a:extLst>
          </p:cNvPr>
          <p:cNvSpPr txBox="1"/>
          <p:nvPr/>
        </p:nvSpPr>
        <p:spPr>
          <a:xfrm>
            <a:off x="1296869" y="2833977"/>
            <a:ext cx="3868521" cy="830997"/>
          </a:xfrm>
          <a:prstGeom prst="rect">
            <a:avLst/>
          </a:prstGeom>
          <a:no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cs-CZ" sz="2400" dirty="0">
                <a:solidFill>
                  <a:schemeClr val="tx1"/>
                </a:solidFill>
                <a:latin typeface="+mn-lt"/>
                <a:ea typeface="MS PGothic" panose="020B0600070205080204" pitchFamily="34" charset="-128"/>
              </a:rPr>
              <a:t>Představené výhody </a:t>
            </a:r>
          </a:p>
          <a:p>
            <a:pPr defTabSz="609585" fontAlgn="base">
              <a:spcBef>
                <a:spcPct val="0"/>
              </a:spcBef>
              <a:spcAft>
                <a:spcPct val="0"/>
              </a:spcAft>
            </a:pPr>
            <a:r>
              <a:rPr lang="cs-CZ" sz="2400" dirty="0">
                <a:solidFill>
                  <a:schemeClr val="tx1"/>
                </a:solidFill>
                <a:latin typeface="+mn-lt"/>
                <a:ea typeface="MS PGothic" panose="020B0600070205080204" pitchFamily="34" charset="-128"/>
              </a:rPr>
              <a:t>zdravého bydlení</a:t>
            </a:r>
          </a:p>
        </p:txBody>
      </p:sp>
    </p:spTree>
    <p:extLst>
      <p:ext uri="{BB962C8B-B14F-4D97-AF65-F5344CB8AC3E}">
        <p14:creationId xmlns:p14="http://schemas.microsoft.com/office/powerpoint/2010/main" val="297568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sah 5">
            <a:extLst>
              <a:ext uri="{FF2B5EF4-FFF2-40B4-BE49-F238E27FC236}">
                <a16:creationId xmlns:a16="http://schemas.microsoft.com/office/drawing/2014/main" id="{2A3FD21A-9E15-E4E5-5142-DA204E91C054}"/>
              </a:ext>
            </a:extLst>
          </p:cNvPr>
          <p:cNvGraphicFramePr>
            <a:graphicFrameLocks noGrp="1"/>
          </p:cNvGraphicFramePr>
          <p:nvPr>
            <p:ph idx="1"/>
            <p:extLst>
              <p:ext uri="{D42A27DB-BD31-4B8C-83A1-F6EECF244321}">
                <p14:modId xmlns:p14="http://schemas.microsoft.com/office/powerpoint/2010/main" val="2687792389"/>
              </p:ext>
            </p:extLst>
          </p:nvPr>
        </p:nvGraphicFramePr>
        <p:xfrm>
          <a:off x="183291" y="2011340"/>
          <a:ext cx="11557000" cy="4122737"/>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a:extLst>
              <a:ext uri="{FF2B5EF4-FFF2-40B4-BE49-F238E27FC236}">
                <a16:creationId xmlns:a16="http://schemas.microsoft.com/office/drawing/2014/main" id="{E59E3516-A9F3-244E-5F00-D984A925F1BD}"/>
              </a:ext>
            </a:extLst>
          </p:cNvPr>
          <p:cNvSpPr>
            <a:spLocks noGrp="1"/>
          </p:cNvSpPr>
          <p:nvPr>
            <p:ph type="title"/>
          </p:nvPr>
        </p:nvSpPr>
        <p:spPr/>
        <p:txBody>
          <a:bodyPr>
            <a:normAutofit fontScale="90000"/>
          </a:bodyPr>
          <a:lstStyle/>
          <a:p>
            <a:r>
              <a:rPr lang="cs-CZ" sz="4800" dirty="0">
                <a:solidFill>
                  <a:schemeClr val="bg1"/>
                </a:solidFill>
              </a:rPr>
              <a:t>Důležitost parametrů bydlení</a:t>
            </a:r>
          </a:p>
        </p:txBody>
      </p:sp>
      <p:sp>
        <p:nvSpPr>
          <p:cNvPr id="7" name="Šipka: dolů 6">
            <a:extLst>
              <a:ext uri="{FF2B5EF4-FFF2-40B4-BE49-F238E27FC236}">
                <a16:creationId xmlns:a16="http://schemas.microsoft.com/office/drawing/2014/main" id="{24F83326-F23A-9A84-DD88-DAF1B8E4C3DE}"/>
              </a:ext>
            </a:extLst>
          </p:cNvPr>
          <p:cNvSpPr/>
          <p:nvPr/>
        </p:nvSpPr>
        <p:spPr>
          <a:xfrm rot="10800000">
            <a:off x="1729560" y="3049336"/>
            <a:ext cx="359144" cy="349693"/>
          </a:xfrm>
          <a:prstGeom prst="downArrow">
            <a:avLst/>
          </a:prstGeom>
          <a:solidFill>
            <a:srgbClr val="439F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8" name="Šipka: dolů 7">
            <a:extLst>
              <a:ext uri="{FF2B5EF4-FFF2-40B4-BE49-F238E27FC236}">
                <a16:creationId xmlns:a16="http://schemas.microsoft.com/office/drawing/2014/main" id="{2D218F16-1A8A-2350-F4B7-AF6A746BB870}"/>
              </a:ext>
            </a:extLst>
          </p:cNvPr>
          <p:cNvSpPr/>
          <p:nvPr/>
        </p:nvSpPr>
        <p:spPr>
          <a:xfrm rot="10800000">
            <a:off x="675752" y="3077689"/>
            <a:ext cx="359144" cy="349693"/>
          </a:xfrm>
          <a:prstGeom prst="downArrow">
            <a:avLst/>
          </a:prstGeom>
          <a:solidFill>
            <a:srgbClr val="439F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9" name="Šipka: dolů 8">
            <a:extLst>
              <a:ext uri="{FF2B5EF4-FFF2-40B4-BE49-F238E27FC236}">
                <a16:creationId xmlns:a16="http://schemas.microsoft.com/office/drawing/2014/main" id="{EAD54577-D1F6-E4C3-CE94-A7788D71B528}"/>
              </a:ext>
            </a:extLst>
          </p:cNvPr>
          <p:cNvSpPr/>
          <p:nvPr/>
        </p:nvSpPr>
        <p:spPr>
          <a:xfrm>
            <a:off x="2742725" y="4159746"/>
            <a:ext cx="359144" cy="349693"/>
          </a:xfrm>
          <a:prstGeom prst="down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10" name="Šipka: dolů 9">
            <a:extLst>
              <a:ext uri="{FF2B5EF4-FFF2-40B4-BE49-F238E27FC236}">
                <a16:creationId xmlns:a16="http://schemas.microsoft.com/office/drawing/2014/main" id="{10A3F197-AC80-D037-778C-1F5F753ACAAF}"/>
              </a:ext>
            </a:extLst>
          </p:cNvPr>
          <p:cNvSpPr/>
          <p:nvPr/>
        </p:nvSpPr>
        <p:spPr>
          <a:xfrm>
            <a:off x="3766759" y="4334593"/>
            <a:ext cx="359144" cy="349693"/>
          </a:xfrm>
          <a:prstGeom prst="down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11" name="Šipka: dolů 10">
            <a:extLst>
              <a:ext uri="{FF2B5EF4-FFF2-40B4-BE49-F238E27FC236}">
                <a16:creationId xmlns:a16="http://schemas.microsoft.com/office/drawing/2014/main" id="{2046F175-01F8-1FFE-9DAB-2B155F87F769}"/>
              </a:ext>
            </a:extLst>
          </p:cNvPr>
          <p:cNvSpPr/>
          <p:nvPr/>
        </p:nvSpPr>
        <p:spPr>
          <a:xfrm>
            <a:off x="4779923" y="4691869"/>
            <a:ext cx="359144" cy="349693"/>
          </a:xfrm>
          <a:prstGeom prst="down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12" name="Šipka: dolů 11">
            <a:extLst>
              <a:ext uri="{FF2B5EF4-FFF2-40B4-BE49-F238E27FC236}">
                <a16:creationId xmlns:a16="http://schemas.microsoft.com/office/drawing/2014/main" id="{DB9E619E-BFB5-12E6-77DB-DC16FFBDB090}"/>
              </a:ext>
            </a:extLst>
          </p:cNvPr>
          <p:cNvSpPr/>
          <p:nvPr/>
        </p:nvSpPr>
        <p:spPr>
          <a:xfrm rot="10800000">
            <a:off x="5782220" y="4691869"/>
            <a:ext cx="359144" cy="349693"/>
          </a:xfrm>
          <a:prstGeom prst="downArrow">
            <a:avLst/>
          </a:prstGeom>
          <a:solidFill>
            <a:srgbClr val="439F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13" name="Šipka: dolů 12">
            <a:extLst>
              <a:ext uri="{FF2B5EF4-FFF2-40B4-BE49-F238E27FC236}">
                <a16:creationId xmlns:a16="http://schemas.microsoft.com/office/drawing/2014/main" id="{8CD190DD-BD49-CD58-39B7-90706752EA41}"/>
              </a:ext>
            </a:extLst>
          </p:cNvPr>
          <p:cNvSpPr/>
          <p:nvPr/>
        </p:nvSpPr>
        <p:spPr>
          <a:xfrm>
            <a:off x="8807536" y="4877164"/>
            <a:ext cx="359144" cy="349693"/>
          </a:xfrm>
          <a:prstGeom prst="down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14" name="Šipka: dolů 13">
            <a:extLst>
              <a:ext uri="{FF2B5EF4-FFF2-40B4-BE49-F238E27FC236}">
                <a16:creationId xmlns:a16="http://schemas.microsoft.com/office/drawing/2014/main" id="{7718BC9D-4E08-B6C2-1892-EBB2ED7C8FD5}"/>
              </a:ext>
            </a:extLst>
          </p:cNvPr>
          <p:cNvSpPr/>
          <p:nvPr/>
        </p:nvSpPr>
        <p:spPr>
          <a:xfrm>
            <a:off x="9880952" y="4930136"/>
            <a:ext cx="359144" cy="349693"/>
          </a:xfrm>
          <a:prstGeom prst="down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cs-CZ" sz="2400">
              <a:solidFill>
                <a:prstClr val="white"/>
              </a:solidFill>
              <a:latin typeface="Calibri"/>
            </a:endParaRPr>
          </a:p>
        </p:txBody>
      </p:sp>
      <p:sp>
        <p:nvSpPr>
          <p:cNvPr id="15" name="TextovéPole 14">
            <a:extLst>
              <a:ext uri="{FF2B5EF4-FFF2-40B4-BE49-F238E27FC236}">
                <a16:creationId xmlns:a16="http://schemas.microsoft.com/office/drawing/2014/main" id="{9FB64CAE-EB5F-F63A-8A09-3656BA9AD559}"/>
              </a:ext>
            </a:extLst>
          </p:cNvPr>
          <p:cNvSpPr txBox="1"/>
          <p:nvPr/>
        </p:nvSpPr>
        <p:spPr>
          <a:xfrm>
            <a:off x="308566" y="5853207"/>
            <a:ext cx="1420994" cy="400110"/>
          </a:xfrm>
          <a:prstGeom prst="rect">
            <a:avLst/>
          </a:prstGeom>
          <a:noFill/>
        </p:spPr>
        <p:txBody>
          <a:bodyPr wrap="square">
            <a:spAutoFit/>
          </a:bodyPr>
          <a:lstStyle/>
          <a:p>
            <a:pPr defTabSz="609585" fontAlgn="base">
              <a:spcBef>
                <a:spcPct val="0"/>
              </a:spcBef>
              <a:spcAft>
                <a:spcPct val="0"/>
              </a:spcAft>
            </a:pPr>
            <a:r>
              <a:rPr lang="cs-CZ" altLang="cs-CZ" sz="2000" dirty="0">
                <a:solidFill>
                  <a:srgbClr val="70778A"/>
                </a:solidFill>
                <a:latin typeface="Raleway" pitchFamily="2" charset="-18"/>
                <a:ea typeface="MS PGothic" panose="020B0600070205080204" pitchFamily="34" charset="-128"/>
                <a:cs typeface="Arial" panose="020B0604020202020204" pitchFamily="34" charset="0"/>
              </a:rPr>
              <a:t>N = 102</a:t>
            </a:r>
          </a:p>
        </p:txBody>
      </p:sp>
      <p:sp>
        <p:nvSpPr>
          <p:cNvPr id="17" name="Levá složená závorka 16">
            <a:extLst>
              <a:ext uri="{FF2B5EF4-FFF2-40B4-BE49-F238E27FC236}">
                <a16:creationId xmlns:a16="http://schemas.microsoft.com/office/drawing/2014/main" id="{53595890-226A-F8E8-3A1E-BBF06D3CF5A6}"/>
              </a:ext>
            </a:extLst>
          </p:cNvPr>
          <p:cNvSpPr/>
          <p:nvPr/>
        </p:nvSpPr>
        <p:spPr>
          <a:xfrm rot="5400000">
            <a:off x="3777805" y="2293535"/>
            <a:ext cx="409353" cy="2733752"/>
          </a:xfrm>
          <a:prstGeom prst="leftBrace">
            <a:avLst>
              <a:gd name="adj1" fmla="val 23057"/>
              <a:gd name="adj2" fmla="val 48914"/>
            </a:avLst>
          </a:prstGeom>
          <a:ln w="12700">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defTabSz="609585" fontAlgn="base">
              <a:spcBef>
                <a:spcPct val="0"/>
              </a:spcBef>
              <a:spcAft>
                <a:spcPct val="0"/>
              </a:spcAft>
            </a:pPr>
            <a:endParaRPr lang="cs-CZ" sz="2400">
              <a:solidFill>
                <a:prstClr val="black"/>
              </a:solidFill>
              <a:latin typeface="Calibri"/>
            </a:endParaRPr>
          </a:p>
        </p:txBody>
      </p:sp>
      <p:sp>
        <p:nvSpPr>
          <p:cNvPr id="18" name="Levá složená závorka 17">
            <a:extLst>
              <a:ext uri="{FF2B5EF4-FFF2-40B4-BE49-F238E27FC236}">
                <a16:creationId xmlns:a16="http://schemas.microsoft.com/office/drawing/2014/main" id="{38019948-FA6D-4B50-93A5-B05F2483D6E9}"/>
              </a:ext>
            </a:extLst>
          </p:cNvPr>
          <p:cNvSpPr/>
          <p:nvPr/>
        </p:nvSpPr>
        <p:spPr>
          <a:xfrm rot="5400000">
            <a:off x="9313235" y="3542303"/>
            <a:ext cx="409353" cy="1617333"/>
          </a:xfrm>
          <a:prstGeom prst="leftBrace">
            <a:avLst>
              <a:gd name="adj1" fmla="val 23057"/>
              <a:gd name="adj2" fmla="val 48914"/>
            </a:avLst>
          </a:prstGeom>
          <a:ln w="12700">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defTabSz="609585" fontAlgn="base">
              <a:spcBef>
                <a:spcPct val="0"/>
              </a:spcBef>
              <a:spcAft>
                <a:spcPct val="0"/>
              </a:spcAft>
            </a:pPr>
            <a:endParaRPr lang="cs-CZ" sz="2400">
              <a:solidFill>
                <a:prstClr val="black"/>
              </a:solidFill>
              <a:latin typeface="Calibri"/>
            </a:endParaRPr>
          </a:p>
        </p:txBody>
      </p:sp>
      <p:sp>
        <p:nvSpPr>
          <p:cNvPr id="19" name="Levá složená závorka 18">
            <a:extLst>
              <a:ext uri="{FF2B5EF4-FFF2-40B4-BE49-F238E27FC236}">
                <a16:creationId xmlns:a16="http://schemas.microsoft.com/office/drawing/2014/main" id="{D9B86ADB-529C-679A-B82C-40B0BFB6071F}"/>
              </a:ext>
            </a:extLst>
          </p:cNvPr>
          <p:cNvSpPr/>
          <p:nvPr/>
        </p:nvSpPr>
        <p:spPr>
          <a:xfrm rot="5400000">
            <a:off x="1167512" y="1647791"/>
            <a:ext cx="409353" cy="1659867"/>
          </a:xfrm>
          <a:prstGeom prst="leftBrace">
            <a:avLst>
              <a:gd name="adj1" fmla="val 23057"/>
              <a:gd name="adj2" fmla="val 48914"/>
            </a:avLst>
          </a:prstGeom>
          <a:ln w="12700">
            <a:solidFill>
              <a:srgbClr val="439F50"/>
            </a:solidFill>
          </a:ln>
        </p:spPr>
        <p:style>
          <a:lnRef idx="1">
            <a:schemeClr val="accent3"/>
          </a:lnRef>
          <a:fillRef idx="0">
            <a:schemeClr val="accent3"/>
          </a:fillRef>
          <a:effectRef idx="0">
            <a:schemeClr val="accent3"/>
          </a:effectRef>
          <a:fontRef idx="minor">
            <a:schemeClr val="tx1"/>
          </a:fontRef>
        </p:style>
        <p:txBody>
          <a:bodyPr rtlCol="0" anchor="ctr"/>
          <a:lstStyle/>
          <a:p>
            <a:pPr algn="ctr" defTabSz="609585" fontAlgn="base">
              <a:spcBef>
                <a:spcPct val="0"/>
              </a:spcBef>
              <a:spcAft>
                <a:spcPct val="0"/>
              </a:spcAft>
            </a:pPr>
            <a:endParaRPr lang="cs-CZ" sz="2400">
              <a:solidFill>
                <a:prstClr val="black"/>
              </a:solidFill>
              <a:latin typeface="Calibri"/>
            </a:endParaRPr>
          </a:p>
        </p:txBody>
      </p:sp>
      <p:sp>
        <p:nvSpPr>
          <p:cNvPr id="20" name="Levá složená závorka 19">
            <a:extLst>
              <a:ext uri="{FF2B5EF4-FFF2-40B4-BE49-F238E27FC236}">
                <a16:creationId xmlns:a16="http://schemas.microsoft.com/office/drawing/2014/main" id="{4DF03187-EA5C-B995-9442-1B484A61E3AB}"/>
              </a:ext>
            </a:extLst>
          </p:cNvPr>
          <p:cNvSpPr/>
          <p:nvPr/>
        </p:nvSpPr>
        <p:spPr>
          <a:xfrm rot="5400000">
            <a:off x="5763963" y="3775358"/>
            <a:ext cx="409353" cy="372842"/>
          </a:xfrm>
          <a:prstGeom prst="leftBrace">
            <a:avLst>
              <a:gd name="adj1" fmla="val 23057"/>
              <a:gd name="adj2" fmla="val 48914"/>
            </a:avLst>
          </a:prstGeom>
          <a:ln w="12700">
            <a:solidFill>
              <a:srgbClr val="439F50"/>
            </a:solidFill>
          </a:ln>
        </p:spPr>
        <p:style>
          <a:lnRef idx="1">
            <a:schemeClr val="accent3"/>
          </a:lnRef>
          <a:fillRef idx="0">
            <a:schemeClr val="accent3"/>
          </a:fillRef>
          <a:effectRef idx="0">
            <a:schemeClr val="accent3"/>
          </a:effectRef>
          <a:fontRef idx="minor">
            <a:schemeClr val="tx1"/>
          </a:fontRef>
        </p:style>
        <p:txBody>
          <a:bodyPr rtlCol="0" anchor="ctr"/>
          <a:lstStyle/>
          <a:p>
            <a:pPr algn="ctr" defTabSz="609585" fontAlgn="base">
              <a:spcBef>
                <a:spcPct val="0"/>
              </a:spcBef>
              <a:spcAft>
                <a:spcPct val="0"/>
              </a:spcAft>
            </a:pPr>
            <a:endParaRPr lang="cs-CZ" sz="2400">
              <a:solidFill>
                <a:prstClr val="black"/>
              </a:solidFill>
              <a:latin typeface="Calibri"/>
            </a:endParaRPr>
          </a:p>
        </p:txBody>
      </p:sp>
      <p:sp>
        <p:nvSpPr>
          <p:cNvPr id="21" name="TextovéPole 20">
            <a:extLst>
              <a:ext uri="{FF2B5EF4-FFF2-40B4-BE49-F238E27FC236}">
                <a16:creationId xmlns:a16="http://schemas.microsoft.com/office/drawing/2014/main" id="{603A9FCB-A3D1-CBAD-A8FC-34CCC4F2CB18}"/>
              </a:ext>
            </a:extLst>
          </p:cNvPr>
          <p:cNvSpPr txBox="1"/>
          <p:nvPr/>
        </p:nvSpPr>
        <p:spPr>
          <a:xfrm>
            <a:off x="2952304" y="3108904"/>
            <a:ext cx="2060353" cy="318100"/>
          </a:xfrm>
          <a:prstGeom prst="rect">
            <a:avLst/>
          </a:prstGeom>
          <a:noFill/>
        </p:spPr>
        <p:txBody>
          <a:bodyPr wrap="square" rtlCol="0">
            <a:spAutoFit/>
          </a:bodyPr>
          <a:lstStyle/>
          <a:p>
            <a:pPr algn="ctr" defTabSz="609585" fontAlgn="base">
              <a:spcBef>
                <a:spcPct val="0"/>
              </a:spcBef>
              <a:spcAft>
                <a:spcPct val="0"/>
              </a:spcAft>
            </a:pPr>
            <a:r>
              <a:rPr lang="cs-CZ" sz="1467" b="1" dirty="0">
                <a:solidFill>
                  <a:prstClr val="black"/>
                </a:solidFill>
                <a:latin typeface="Raleway" pitchFamily="2" charset="-18"/>
                <a:ea typeface="MS PGothic" panose="020B0600070205080204" pitchFamily="34" charset="-128"/>
              </a:rPr>
              <a:t>Snížení od roku 2020</a:t>
            </a:r>
          </a:p>
        </p:txBody>
      </p:sp>
      <p:sp>
        <p:nvSpPr>
          <p:cNvPr id="22" name="TextovéPole 21">
            <a:extLst>
              <a:ext uri="{FF2B5EF4-FFF2-40B4-BE49-F238E27FC236}">
                <a16:creationId xmlns:a16="http://schemas.microsoft.com/office/drawing/2014/main" id="{8C51E5CE-3A60-7E9E-573B-636CBACC4A57}"/>
              </a:ext>
            </a:extLst>
          </p:cNvPr>
          <p:cNvSpPr txBox="1"/>
          <p:nvPr/>
        </p:nvSpPr>
        <p:spPr>
          <a:xfrm>
            <a:off x="8546218" y="3754609"/>
            <a:ext cx="2060353" cy="318100"/>
          </a:xfrm>
          <a:prstGeom prst="rect">
            <a:avLst/>
          </a:prstGeom>
          <a:noFill/>
        </p:spPr>
        <p:txBody>
          <a:bodyPr wrap="square" rtlCol="0">
            <a:spAutoFit/>
          </a:bodyPr>
          <a:lstStyle/>
          <a:p>
            <a:pPr algn="ctr" defTabSz="609585" fontAlgn="base">
              <a:spcBef>
                <a:spcPct val="0"/>
              </a:spcBef>
              <a:spcAft>
                <a:spcPct val="0"/>
              </a:spcAft>
            </a:pPr>
            <a:r>
              <a:rPr lang="cs-CZ" sz="1467" b="1" dirty="0">
                <a:solidFill>
                  <a:prstClr val="black"/>
                </a:solidFill>
                <a:latin typeface="Raleway" pitchFamily="2" charset="-18"/>
                <a:ea typeface="MS PGothic" panose="020B0600070205080204" pitchFamily="34" charset="-128"/>
              </a:rPr>
              <a:t>Snížení od roku 2020</a:t>
            </a:r>
          </a:p>
        </p:txBody>
      </p:sp>
      <p:sp>
        <p:nvSpPr>
          <p:cNvPr id="23" name="TextovéPole 22">
            <a:extLst>
              <a:ext uri="{FF2B5EF4-FFF2-40B4-BE49-F238E27FC236}">
                <a16:creationId xmlns:a16="http://schemas.microsoft.com/office/drawing/2014/main" id="{65CA666C-5B03-D5E1-9A19-5BC0BF770BF2}"/>
              </a:ext>
            </a:extLst>
          </p:cNvPr>
          <p:cNvSpPr txBox="1"/>
          <p:nvPr/>
        </p:nvSpPr>
        <p:spPr>
          <a:xfrm>
            <a:off x="5349358" y="3392661"/>
            <a:ext cx="2391144" cy="318100"/>
          </a:xfrm>
          <a:prstGeom prst="rect">
            <a:avLst/>
          </a:prstGeom>
          <a:noFill/>
        </p:spPr>
        <p:txBody>
          <a:bodyPr wrap="square" rtlCol="0">
            <a:spAutoFit/>
          </a:bodyPr>
          <a:lstStyle/>
          <a:p>
            <a:pPr algn="ctr" defTabSz="609585" fontAlgn="base">
              <a:spcBef>
                <a:spcPct val="0"/>
              </a:spcBef>
              <a:spcAft>
                <a:spcPct val="0"/>
              </a:spcAft>
            </a:pPr>
            <a:r>
              <a:rPr lang="cs-CZ" sz="1467" b="1" dirty="0">
                <a:solidFill>
                  <a:prstClr val="black"/>
                </a:solidFill>
                <a:latin typeface="Raleway" pitchFamily="2" charset="-18"/>
                <a:ea typeface="MS PGothic" panose="020B0600070205080204" pitchFamily="34" charset="-128"/>
              </a:rPr>
              <a:t>Zvýšení od roku 2020</a:t>
            </a:r>
          </a:p>
        </p:txBody>
      </p:sp>
      <p:sp>
        <p:nvSpPr>
          <p:cNvPr id="24" name="TextovéPole 23">
            <a:extLst>
              <a:ext uri="{FF2B5EF4-FFF2-40B4-BE49-F238E27FC236}">
                <a16:creationId xmlns:a16="http://schemas.microsoft.com/office/drawing/2014/main" id="{F58F76F1-35B3-9AA4-B123-8BCC513A33C6}"/>
              </a:ext>
            </a:extLst>
          </p:cNvPr>
          <p:cNvSpPr txBox="1"/>
          <p:nvPr/>
        </p:nvSpPr>
        <p:spPr>
          <a:xfrm>
            <a:off x="351581" y="1946041"/>
            <a:ext cx="2391144" cy="338554"/>
          </a:xfrm>
          <a:prstGeom prst="rect">
            <a:avLst/>
          </a:prstGeom>
          <a:noFill/>
        </p:spPr>
        <p:txBody>
          <a:bodyPr wrap="square" rtlCol="0">
            <a:spAutoFit/>
          </a:bodyPr>
          <a:lstStyle/>
          <a:p>
            <a:pPr algn="ctr" defTabSz="609585" fontAlgn="base">
              <a:spcBef>
                <a:spcPct val="0"/>
              </a:spcBef>
              <a:spcAft>
                <a:spcPct val="0"/>
              </a:spcAft>
            </a:pPr>
            <a:r>
              <a:rPr lang="cs-CZ" sz="1600" b="1" dirty="0">
                <a:solidFill>
                  <a:prstClr val="black"/>
                </a:solidFill>
                <a:latin typeface="Raleway" pitchFamily="2" charset="-18"/>
                <a:ea typeface="MS PGothic" panose="020B0600070205080204" pitchFamily="34" charset="-128"/>
              </a:rPr>
              <a:t>Zvýšení od roku 2020</a:t>
            </a:r>
          </a:p>
        </p:txBody>
      </p:sp>
      <p:sp>
        <p:nvSpPr>
          <p:cNvPr id="3" name="Nadpis 1">
            <a:extLst>
              <a:ext uri="{FF2B5EF4-FFF2-40B4-BE49-F238E27FC236}">
                <a16:creationId xmlns:a16="http://schemas.microsoft.com/office/drawing/2014/main" id="{6DCF2CEB-118D-8966-E4FB-012F7F0924F4}"/>
              </a:ext>
            </a:extLst>
          </p:cNvPr>
          <p:cNvSpPr txBox="1">
            <a:spLocks/>
          </p:cNvSpPr>
          <p:nvPr/>
        </p:nvSpPr>
        <p:spPr>
          <a:xfrm>
            <a:off x="317500" y="260893"/>
            <a:ext cx="11557000" cy="5400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r"/>
            <a:r>
              <a:rPr lang="cs-CZ" dirty="0"/>
              <a:t>DŮLEŽITOST PARAMETRŮ BYDLENÍ</a:t>
            </a:r>
          </a:p>
        </p:txBody>
      </p:sp>
    </p:spTree>
    <p:extLst>
      <p:ext uri="{BB962C8B-B14F-4D97-AF65-F5344CB8AC3E}">
        <p14:creationId xmlns:p14="http://schemas.microsoft.com/office/powerpoint/2010/main" val="74250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9528514-7E96-DA1C-A55C-0CA4AA115CCF}"/>
              </a:ext>
            </a:extLst>
          </p:cNvPr>
          <p:cNvSpPr>
            <a:spLocks noGrp="1"/>
          </p:cNvSpPr>
          <p:nvPr>
            <p:ph idx="1"/>
          </p:nvPr>
        </p:nvSpPr>
        <p:spPr/>
        <p:txBody>
          <a:bodyPr/>
          <a:lstStyle/>
          <a:p>
            <a:endParaRPr lang="cs-CZ"/>
          </a:p>
        </p:txBody>
      </p:sp>
      <p:sp>
        <p:nvSpPr>
          <p:cNvPr id="26" name="TextovéPole 25">
            <a:extLst>
              <a:ext uri="{FF2B5EF4-FFF2-40B4-BE49-F238E27FC236}">
                <a16:creationId xmlns:a16="http://schemas.microsoft.com/office/drawing/2014/main" id="{01ED8C61-8119-9527-9DEB-AD5EACDBEBAB}"/>
              </a:ext>
            </a:extLst>
          </p:cNvPr>
          <p:cNvSpPr txBox="1"/>
          <p:nvPr/>
        </p:nvSpPr>
        <p:spPr>
          <a:xfrm>
            <a:off x="66159" y="1433352"/>
            <a:ext cx="5935331" cy="4832092"/>
          </a:xfrm>
          <a:prstGeom prst="rect">
            <a:avLst/>
          </a:prstGeom>
          <a:solidFill>
            <a:srgbClr val="1D4423"/>
          </a:solid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cs-CZ" b="1" i="1" dirty="0">
                <a:solidFill>
                  <a:prstClr val="white"/>
                </a:solidFill>
                <a:ea typeface="MS PGothic" panose="020B0600070205080204" pitchFamily="34" charset="-128"/>
              </a:rPr>
              <a:t>LÍBÍ SE:</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Zdravý vzduch v byte, odhlučnění, světlost bytu a celkový projekt.</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Zajímáte se o ekologii, debatě na detail, malý projekt</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Výhled</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Všechny pilíře o kterých jsme mluvili podporují zdravé bydlení.</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Ty 4 pilíře co mate jsou opravdu důležité a líbí se mi</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Teplo; jsem totiž citlivá na chlad Vzduch (byt bez plísně)</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Rekuperace vzduchu a ekologické topení</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Rekuperace</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Použití kvalitních materiálů, vůbec uvažování tímto směrem.</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Ohleduplnost k životnímu prostředí</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Nové technologiemi zdravé bydlením energetická úspornost</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Moderní vybavení, šetrné bydlení k </a:t>
            </a:r>
            <a:r>
              <a:rPr lang="cs-CZ" i="1" dirty="0" err="1">
                <a:solidFill>
                  <a:prstClr val="white"/>
                </a:solidFill>
                <a:ea typeface="MS PGothic" panose="020B0600070205080204" pitchFamily="34" charset="-128"/>
              </a:rPr>
              <a:t>žp</a:t>
            </a:r>
            <a:endParaRPr lang="cs-CZ" i="1" dirty="0">
              <a:solidFill>
                <a:prstClr val="white"/>
              </a:solidFill>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Mate to hlavu a patu, nenabízíte samoúčelný luxus</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Lokalita a architektura</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Kvalita standardů, lokalita, systém vytápění, jižní orientace budov</a:t>
            </a:r>
          </a:p>
          <a:p>
            <a:pPr marL="228594" indent="-228594" defTabSz="609585" fontAlgn="base">
              <a:spcBef>
                <a:spcPct val="0"/>
              </a:spcBef>
              <a:spcAft>
                <a:spcPct val="0"/>
              </a:spcAft>
              <a:buFont typeface="Arial" panose="020B0604020202020204" pitchFamily="34" charset="0"/>
              <a:buChar char="•"/>
            </a:pPr>
            <a:r>
              <a:rPr lang="cs-CZ" i="1" dirty="0" err="1">
                <a:solidFill>
                  <a:prstClr val="white"/>
                </a:solidFill>
                <a:ea typeface="MS PGothic" panose="020B0600070205080204" pitchFamily="34" charset="-128"/>
              </a:rPr>
              <a:t>Energ</a:t>
            </a:r>
            <a:r>
              <a:rPr lang="cs-CZ" i="1" dirty="0">
                <a:solidFill>
                  <a:prstClr val="white"/>
                </a:solidFill>
                <a:ea typeface="MS PGothic" panose="020B0600070205080204" pitchFamily="34" charset="-128"/>
              </a:rPr>
              <a:t>. náročnost</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Dispozice bytů, cena, lokalita je v rámci sledovaného pásma.</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Čerstvý vzduch; okna trojskla</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Akustika; vzduchotechnika</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Akustická izolace a čerstvý vzduch, méně světelná pohoda</a:t>
            </a:r>
          </a:p>
          <a:p>
            <a:pPr marL="228594" indent="-228594" defTabSz="609585" fontAlgn="base">
              <a:spcBef>
                <a:spcPct val="0"/>
              </a:spcBef>
              <a:spcAft>
                <a:spcPct val="0"/>
              </a:spcAft>
              <a:buFont typeface="Arial" panose="020B0604020202020204" pitchFamily="34" charset="0"/>
              <a:buChar char="•"/>
            </a:pPr>
            <a:r>
              <a:rPr lang="cs-CZ" i="1" dirty="0">
                <a:solidFill>
                  <a:prstClr val="white"/>
                </a:solidFill>
                <a:ea typeface="MS PGothic" panose="020B0600070205080204" pitchFamily="34" charset="-128"/>
              </a:rPr>
              <a:t>1NP</a:t>
            </a:r>
          </a:p>
        </p:txBody>
      </p:sp>
      <p:sp>
        <p:nvSpPr>
          <p:cNvPr id="16" name="TextovéPole 15">
            <a:extLst>
              <a:ext uri="{FF2B5EF4-FFF2-40B4-BE49-F238E27FC236}">
                <a16:creationId xmlns:a16="http://schemas.microsoft.com/office/drawing/2014/main" id="{F1DA922E-2F0E-F1F9-B997-2946A3A51D20}"/>
              </a:ext>
            </a:extLst>
          </p:cNvPr>
          <p:cNvSpPr txBox="1"/>
          <p:nvPr/>
        </p:nvSpPr>
        <p:spPr>
          <a:xfrm>
            <a:off x="6096000" y="1449435"/>
            <a:ext cx="5925877" cy="5262979"/>
          </a:xfrm>
          <a:prstGeom prst="rect">
            <a:avLst/>
          </a:prstGeom>
          <a:solidFill>
            <a:schemeClr val="bg1"/>
          </a:solidFill>
        </p:spPr>
        <p:txBody>
          <a:bodyPr wrap="square" rtlCol="0">
            <a:spAutoFit/>
          </a:bodyPr>
          <a:lstStyle>
            <a:defPPr>
              <a:defRPr lang="en-US"/>
            </a:defPPr>
            <a:lvl1pPr>
              <a:defRPr sz="1400">
                <a:solidFill>
                  <a:srgbClr val="70778A"/>
                </a:solidFill>
                <a:latin typeface="Raleway" pitchFamily="2" charset="-18"/>
              </a:defRPr>
            </a:lvl1pPr>
          </a:lstStyle>
          <a:p>
            <a:pPr defTabSz="609585" fontAlgn="base">
              <a:spcBef>
                <a:spcPct val="0"/>
              </a:spcBef>
              <a:spcAft>
                <a:spcPct val="0"/>
              </a:spcAft>
            </a:pPr>
            <a:r>
              <a:rPr lang="cs-CZ" sz="1600" i="1" dirty="0">
                <a:solidFill>
                  <a:schemeClr val="tx1"/>
                </a:solidFill>
                <a:ea typeface="MS PGothic" panose="020B0600070205080204" pitchFamily="34" charset="-128"/>
              </a:rPr>
              <a:t>NELÍBÍ SE:</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Vyšší cena, cena za garážová stání</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Vybavení a provedení koupelen.</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Prodej bytové jednotky jako nebytový prostor</a:t>
            </a:r>
          </a:p>
          <a:p>
            <a:pPr marL="228594" indent="-228594" defTabSz="609585" fontAlgn="base">
              <a:spcBef>
                <a:spcPct val="0"/>
              </a:spcBef>
              <a:spcAft>
                <a:spcPct val="0"/>
              </a:spcAft>
              <a:buFont typeface="Arial" panose="020B0604020202020204" pitchFamily="34" charset="0"/>
              <a:buChar char="•"/>
            </a:pPr>
            <a:r>
              <a:rPr lang="cs-CZ" sz="1600" i="1" dirty="0" err="1">
                <a:solidFill>
                  <a:schemeClr val="tx1"/>
                </a:solidFill>
                <a:ea typeface="MS PGothic" panose="020B0600070205080204" pitchFamily="34" charset="-128"/>
              </a:rPr>
              <a:t>Nothing</a:t>
            </a:r>
            <a:r>
              <a:rPr lang="cs-CZ" sz="1600" i="1" dirty="0">
                <a:solidFill>
                  <a:schemeClr val="tx1"/>
                </a:solidFill>
                <a:ea typeface="MS PGothic" panose="020B0600070205080204" pitchFamily="34" charset="-128"/>
              </a:rPr>
              <a:t> such. </a:t>
            </a:r>
            <a:r>
              <a:rPr lang="cs-CZ" sz="1600" i="1" dirty="0" err="1">
                <a:solidFill>
                  <a:schemeClr val="tx1"/>
                </a:solidFill>
                <a:ea typeface="MS PGothic" panose="020B0600070205080204" pitchFamily="34" charset="-128"/>
              </a:rPr>
              <a:t>Only</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need</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some</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discounts</a:t>
            </a:r>
            <a:r>
              <a:rPr lang="cs-CZ" sz="1600" i="1" dirty="0">
                <a:solidFill>
                  <a:schemeClr val="tx1"/>
                </a:solidFill>
                <a:ea typeface="MS PGothic" panose="020B0600070205080204" pitchFamily="34" charset="-128"/>
              </a:rPr>
              <a:t> so </a:t>
            </a:r>
            <a:r>
              <a:rPr lang="cs-CZ" sz="1600" i="1" dirty="0" err="1">
                <a:solidFill>
                  <a:schemeClr val="tx1"/>
                </a:solidFill>
                <a:ea typeface="MS PGothic" panose="020B0600070205080204" pitchFamily="34" charset="-128"/>
              </a:rPr>
              <a:t>that</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we</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can</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finalise</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our</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deal</a:t>
            </a:r>
            <a:r>
              <a:rPr lang="cs-CZ" sz="1600" i="1" dirty="0">
                <a:solidFill>
                  <a:schemeClr val="tx1"/>
                </a:solidFill>
                <a:ea typeface="MS PGothic" panose="020B0600070205080204" pitchFamily="34" charset="-128"/>
              </a:rPr>
              <a:t>?</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Nelibí se mi, že se v projektu prodávají ubytovací jednotky, které nemají status bytu.</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Menší moznost customizace v pozdějších fázích.</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Malá velikost bytu</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Lokalita je ze sledovaných nemovitostí nejvíce mimo střed sledovaného pásma.</a:t>
            </a:r>
          </a:p>
          <a:p>
            <a:pPr marL="228594" indent="-228594" defTabSz="609585" fontAlgn="base">
              <a:spcBef>
                <a:spcPct val="0"/>
              </a:spcBef>
              <a:spcAft>
                <a:spcPct val="0"/>
              </a:spcAft>
              <a:buFont typeface="Arial" panose="020B0604020202020204" pitchFamily="34" charset="0"/>
              <a:buChar char="•"/>
            </a:pPr>
            <a:r>
              <a:rPr lang="cs-CZ" sz="1600" i="1" dirty="0" err="1">
                <a:solidFill>
                  <a:schemeClr val="tx1"/>
                </a:solidFill>
                <a:ea typeface="MS PGothic" panose="020B0600070205080204" pitchFamily="34" charset="-128"/>
              </a:rPr>
              <a:t>Izby</a:t>
            </a:r>
            <a:r>
              <a:rPr lang="cs-CZ" sz="1600" i="1" dirty="0">
                <a:solidFill>
                  <a:schemeClr val="tx1"/>
                </a:solidFill>
                <a:ea typeface="MS PGothic" panose="020B0600070205080204" pitchFamily="34" charset="-128"/>
              </a:rPr>
              <a:t> by mohli byt </a:t>
            </a:r>
            <a:r>
              <a:rPr lang="cs-CZ" sz="1600" i="1" dirty="0" err="1">
                <a:solidFill>
                  <a:schemeClr val="tx1"/>
                </a:solidFill>
                <a:ea typeface="MS PGothic" panose="020B0600070205080204" pitchFamily="34" charset="-128"/>
              </a:rPr>
              <a:t>jemne</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priestrannejsie</a:t>
            </a:r>
            <a:r>
              <a:rPr lang="cs-CZ" sz="1600" i="1" dirty="0">
                <a:solidFill>
                  <a:schemeClr val="tx1"/>
                </a:solidFill>
                <a:ea typeface="MS PGothic" panose="020B0600070205080204" pitchFamily="34" charset="-128"/>
              </a:rPr>
              <a:t> a </a:t>
            </a:r>
            <a:r>
              <a:rPr lang="cs-CZ" sz="1600" i="1" dirty="0" err="1">
                <a:solidFill>
                  <a:schemeClr val="tx1"/>
                </a:solidFill>
                <a:ea typeface="MS PGothic" panose="020B0600070205080204" pitchFamily="34" charset="-128"/>
              </a:rPr>
              <a:t>zariadovacie</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predmety</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jemne</a:t>
            </a:r>
            <a:r>
              <a:rPr lang="cs-CZ" sz="1600" i="1" dirty="0">
                <a:solidFill>
                  <a:schemeClr val="tx1"/>
                </a:solidFill>
                <a:ea typeface="MS PGothic" panose="020B0600070205080204" pitchFamily="34" charset="-128"/>
              </a:rPr>
              <a:t> </a:t>
            </a:r>
            <a:r>
              <a:rPr lang="cs-CZ" sz="1600" i="1" dirty="0" err="1">
                <a:solidFill>
                  <a:schemeClr val="tx1"/>
                </a:solidFill>
                <a:ea typeface="MS PGothic" panose="020B0600070205080204" pitchFamily="34" charset="-128"/>
              </a:rPr>
              <a:t>luxusnejsie</a:t>
            </a:r>
            <a:r>
              <a:rPr lang="cs-CZ" sz="1600" i="1" dirty="0">
                <a:solidFill>
                  <a:schemeClr val="tx1"/>
                </a:solidFill>
                <a:ea typeface="MS PGothic" panose="020B0600070205080204" pitchFamily="34" charset="-128"/>
              </a:rPr>
              <a:t> a </a:t>
            </a:r>
            <a:r>
              <a:rPr lang="cs-CZ" sz="1600" i="1" dirty="0" err="1">
                <a:solidFill>
                  <a:schemeClr val="tx1"/>
                </a:solidFill>
                <a:ea typeface="MS PGothic" panose="020B0600070205080204" pitchFamily="34" charset="-128"/>
              </a:rPr>
              <a:t>teplejsie</a:t>
            </a:r>
            <a:endParaRPr lang="cs-CZ" sz="1600" i="1" dirty="0">
              <a:solidFill>
                <a:schemeClr val="tx1"/>
              </a:solidFill>
              <a:ea typeface="MS PGothic" panose="020B0600070205080204" pitchFamily="34" charset="-128"/>
            </a:endParaRP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Hlučná silnice ihned vedle některých bytových domů</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Cenová politika resp. čekáme na slíbené podklady a snad dohodu na rozumnější ceně.</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Ceník</a:t>
            </a:r>
          </a:p>
          <a:p>
            <a:pPr marL="228594" indent="-228594" defTabSz="609585" fontAlgn="base">
              <a:spcBef>
                <a:spcPct val="0"/>
              </a:spcBef>
              <a:spcAft>
                <a:spcPct val="0"/>
              </a:spcAft>
              <a:buFont typeface="Arial" panose="020B0604020202020204" pitchFamily="34" charset="0"/>
              <a:buChar char="•"/>
            </a:pPr>
            <a:r>
              <a:rPr lang="cs-CZ" sz="1600" i="1" dirty="0">
                <a:solidFill>
                  <a:schemeClr val="tx1"/>
                </a:solidFill>
                <a:ea typeface="MS PGothic" panose="020B0600070205080204" pitchFamily="34" charset="-128"/>
              </a:rPr>
              <a:t>Nedomyšlená obsluha zahrady - dispozice -1pp (není zde voda a kanalizace) - kanalizace není spádová</a:t>
            </a:r>
          </a:p>
          <a:p>
            <a:pPr marL="228594" indent="-228594" defTabSz="609585" fontAlgn="base">
              <a:spcBef>
                <a:spcPct val="0"/>
              </a:spcBef>
              <a:spcAft>
                <a:spcPct val="0"/>
              </a:spcAft>
              <a:buFont typeface="Arial" panose="020B0604020202020204" pitchFamily="34" charset="0"/>
              <a:buChar char="•"/>
            </a:pPr>
            <a:endParaRPr lang="cs-CZ" sz="1600" i="1" dirty="0">
              <a:solidFill>
                <a:schemeClr val="tx1"/>
              </a:solidFill>
              <a:ea typeface="MS PGothic" panose="020B0600070205080204" pitchFamily="34" charset="-128"/>
            </a:endParaRPr>
          </a:p>
        </p:txBody>
      </p:sp>
      <p:sp>
        <p:nvSpPr>
          <p:cNvPr id="6" name="Nadpis 1">
            <a:extLst>
              <a:ext uri="{FF2B5EF4-FFF2-40B4-BE49-F238E27FC236}">
                <a16:creationId xmlns:a16="http://schemas.microsoft.com/office/drawing/2014/main" id="{D43F3076-54BF-B6A2-03F8-B4A271DFB080}"/>
              </a:ext>
            </a:extLst>
          </p:cNvPr>
          <p:cNvSpPr>
            <a:spLocks noGrp="1"/>
          </p:cNvSpPr>
          <p:nvPr>
            <p:ph type="title"/>
          </p:nvPr>
        </p:nvSpPr>
        <p:spPr>
          <a:xfrm>
            <a:off x="317500" y="260893"/>
            <a:ext cx="11557000" cy="540000"/>
          </a:xfrm>
        </p:spPr>
        <p:txBody>
          <a:bodyPr/>
          <a:lstStyle/>
          <a:p>
            <a:pPr algn="r"/>
            <a:r>
              <a:rPr lang="cs-CZ" dirty="0">
                <a:latin typeface="Raleway" pitchFamily="2" charset="-18"/>
              </a:rPr>
              <a:t>CO SE NE/LÍBÍ PŘI VÝBĚRU BYTU JRD</a:t>
            </a:r>
          </a:p>
        </p:txBody>
      </p:sp>
    </p:spTree>
    <p:extLst>
      <p:ext uri="{BB962C8B-B14F-4D97-AF65-F5344CB8AC3E}">
        <p14:creationId xmlns:p14="http://schemas.microsoft.com/office/powerpoint/2010/main" val="368412140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rezentace JRD Group 16:9">
  <a:themeElements>
    <a:clrScheme name="JRD Group">
      <a:dk1>
        <a:srgbClr val="1D4321"/>
      </a:dk1>
      <a:lt1>
        <a:sysClr val="window" lastClr="FFFFFF"/>
      </a:lt1>
      <a:dk2>
        <a:srgbClr val="000000"/>
      </a:dk2>
      <a:lt2>
        <a:srgbClr val="F1E8C1"/>
      </a:lt2>
      <a:accent1>
        <a:srgbClr val="BBBE94"/>
      </a:accent1>
      <a:accent2>
        <a:srgbClr val="CFB02C"/>
      </a:accent2>
      <a:accent3>
        <a:srgbClr val="C9CAD4"/>
      </a:accent3>
      <a:accent4>
        <a:srgbClr val="978C8F"/>
      </a:accent4>
      <a:accent5>
        <a:srgbClr val="1D4321"/>
      </a:accent5>
      <a:accent6>
        <a:srgbClr val="F1E8C1"/>
      </a:accent6>
      <a:hlink>
        <a:srgbClr val="CFB02C"/>
      </a:hlink>
      <a:folHlink>
        <a:srgbClr val="CFB0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Šablona_JRD" id="{6A51C82E-5193-4FB5-849B-3E633198363E}" vid="{2833BD81-72CA-4D74-ACB9-EC961F791C56}"/>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69363ab-709e-47ce-b11c-cbea6b7f33b6" xsi:nil="true"/>
    <lcf76f155ced4ddcb4097134ff3c332f xmlns="4860c032-99c5-48cd-a19b-1ef69beb7a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E1BDD82A9D7645AD8CC38417CC4A71" ma:contentTypeVersion="15" ma:contentTypeDescription="Create a new document." ma:contentTypeScope="" ma:versionID="7edde6ae5b18c28c0ab9df056c5d9c46">
  <xsd:schema xmlns:xsd="http://www.w3.org/2001/XMLSchema" xmlns:xs="http://www.w3.org/2001/XMLSchema" xmlns:p="http://schemas.microsoft.com/office/2006/metadata/properties" xmlns:ns2="4860c032-99c5-48cd-a19b-1ef69beb7a00" xmlns:ns3="a69363ab-709e-47ce-b11c-cbea6b7f33b6" targetNamespace="http://schemas.microsoft.com/office/2006/metadata/properties" ma:root="true" ma:fieldsID="9a4968833ec49f2fdf0bda85cf561d8d" ns2:_="" ns3:_="">
    <xsd:import namespace="4860c032-99c5-48cd-a19b-1ef69beb7a00"/>
    <xsd:import namespace="a69363ab-709e-47ce-b11c-cbea6b7f33b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60c032-99c5-48cd-a19b-1ef69beb7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8236064-1149-4199-96bb-86be184f47c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9363ab-709e-47ce-b11c-cbea6b7f33b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f05d8ef-8f94-4049-b0fd-84702edb3a7a}" ma:internalName="TaxCatchAll" ma:showField="CatchAllData" ma:web="a69363ab-709e-47ce-b11c-cbea6b7f33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327FB5-1CFA-4754-A4B9-B7AA220EFE3B}">
  <ds:schemaRefs>
    <ds:schemaRef ds:uri="http://schemas.microsoft.com/sharepoint/v3/contenttype/forms"/>
  </ds:schemaRefs>
</ds:datastoreItem>
</file>

<file path=customXml/itemProps2.xml><?xml version="1.0" encoding="utf-8"?>
<ds:datastoreItem xmlns:ds="http://schemas.openxmlformats.org/officeDocument/2006/customXml" ds:itemID="{A885B071-F96D-4743-891B-F9FDCFD863A2}">
  <ds:schemaRefs>
    <ds:schemaRef ds:uri="http://schemas.microsoft.com/office/2006/documentManagement/types"/>
    <ds:schemaRef ds:uri="a69363ab-709e-47ce-b11c-cbea6b7f33b6"/>
    <ds:schemaRef ds:uri="http://purl.org/dc/terms/"/>
    <ds:schemaRef ds:uri="http://schemas.microsoft.com/office/infopath/2007/PartnerControls"/>
    <ds:schemaRef ds:uri="4860c032-99c5-48cd-a19b-1ef69beb7a00"/>
    <ds:schemaRef ds:uri="http://schemas.openxmlformats.org/package/2006/metadata/core-properties"/>
    <ds:schemaRef ds:uri="http://purl.org/dc/elements/1.1/"/>
    <ds:schemaRef ds:uri="http://purl.org/dc/dcmityp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D23CB15-3422-42D4-8EA0-B9C733127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60c032-99c5-48cd-a19b-1ef69beb7a00"/>
    <ds:schemaRef ds:uri="a69363ab-709e-47ce-b11c-cbea6b7f33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763</TotalTime>
  <Words>5628</Words>
  <Application>Microsoft Office PowerPoint</Application>
  <PresentationFormat>Širokoúhlá obrazovka</PresentationFormat>
  <Paragraphs>418</Paragraphs>
  <Slides>44</Slides>
  <Notes>0</Notes>
  <HiddenSlides>5</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44</vt:i4>
      </vt:variant>
    </vt:vector>
  </HeadingPairs>
  <TitlesOfParts>
    <vt:vector size="53" baseType="lpstr">
      <vt:lpstr>MS PGothic</vt:lpstr>
      <vt:lpstr>Aptos</vt:lpstr>
      <vt:lpstr>Aptos Display</vt:lpstr>
      <vt:lpstr>Arial</vt:lpstr>
      <vt:lpstr>Calibri</vt:lpstr>
      <vt:lpstr>Raleway</vt:lpstr>
      <vt:lpstr>Wingdings 2</vt:lpstr>
      <vt:lpstr>Motiv Office</vt:lpstr>
      <vt:lpstr>Prezentace JRD Group 16:9</vt:lpstr>
      <vt:lpstr>Výsledky zákaznické spokojenosti klientů JRD </vt:lpstr>
      <vt:lpstr>METODOLOGIE</vt:lpstr>
      <vt:lpstr>LEAD 2023 Zájemce o projekty JRD, který byl na schůzce s prodejcem</vt:lpstr>
      <vt:lpstr>HODNOCENÍ JRD</vt:lpstr>
      <vt:lpstr>NPS</vt:lpstr>
      <vt:lpstr>PROFESIONALITA MAKLÉŘE</vt:lpstr>
      <vt:lpstr>ZDRAVÉ BYDLENÍ</vt:lpstr>
      <vt:lpstr>Důležitost parametrů bydlení</vt:lpstr>
      <vt:lpstr>CO SE NE/LÍBÍ PŘI VÝBĚRU BYTU JRD</vt:lpstr>
      <vt:lpstr>SROVNÁNÍ JRD S OSTATNÍMI NABÍDKAMI</vt:lpstr>
      <vt:lpstr>SHRNUTÍ LEAD</vt:lpstr>
      <vt:lpstr>ODCHÁZEJÍCÍ 2023 Zájemce o projekty JRD, který se rozhodl nepokračovat v jednání</vt:lpstr>
      <vt:lpstr>ZASTOUPENÍ JEDNOTLIVÝCH DŮVODŮ  K ODCHODU OD JRD</vt:lpstr>
      <vt:lpstr>SHRNUTÍ ODCHÁZEJÍCÍ</vt:lpstr>
      <vt:lpstr>BYDLÍCÍ 2023 Klient JRD, který již bydlí více než 6 měsíců</vt:lpstr>
      <vt:lpstr>SHRNUTÍ BYDLÍCÍ</vt:lpstr>
      <vt:lpstr>NPS - BYDLÍCÍ</vt:lpstr>
      <vt:lpstr>CELKOVÁ SPOKOJENOST</vt:lpstr>
      <vt:lpstr>SPOKOJENOST SE  STANDARDNÍM VYBAVENÍM</vt:lpstr>
      <vt:lpstr>KOMENTÁŘE KE  STANDARDNÍMU VYBAVENÍ</vt:lpstr>
      <vt:lpstr>JEDNODUCHOST A SROZUMITELNOST OVLÁDÁNÍ TECHNOLOGIÍ</vt:lpstr>
      <vt:lpstr>KOMENTÁŘE K OVLÁDÁNÍ TECHNOLOGIÍ</vt:lpstr>
      <vt:lpstr>PŘÍSLUŠENSTVÍ K BYTU</vt:lpstr>
      <vt:lpstr>KOMENTÁŘE K PŘÍSLUŠENSTVÍ</vt:lpstr>
      <vt:lpstr>SPOLEČNÉ PROSTORY  A SLUŽBY SPRÁVCE</vt:lpstr>
      <vt:lpstr>KOMENTÁŘE KE SPOLEČNÝM PROSTORŮM A SLUŽBÁM</vt:lpstr>
      <vt:lpstr>PRODEJNÍ PÉČE</vt:lpstr>
      <vt:lpstr>KOMENTÁŘE K PRODEJNÍ PÉČI</vt:lpstr>
      <vt:lpstr>VLIV BYDLENÍ NA ZDRAVÍ</vt:lpstr>
      <vt:lpstr>VÝROKY HODÍCÍ SE K BYTU</vt:lpstr>
      <vt:lpstr>CO ZLEPŠIT</vt:lpstr>
      <vt:lpstr>ZÁKAZNICKÝ SERVIS předpřejímka (N = 80), přejímka (N=81)</vt:lpstr>
      <vt:lpstr>Prezentace aplikace PowerPoint</vt:lpstr>
      <vt:lpstr>Prezentace aplikace PowerPoint</vt:lpstr>
      <vt:lpstr>Prezentace aplikace PowerPoint</vt:lpstr>
      <vt:lpstr>CO ZLEPŠIT</vt:lpstr>
      <vt:lpstr>ODSTRANĚNÍ VAD - CO ZLEPŠIT</vt:lpstr>
      <vt:lpstr>VÝSLEDKY SPOKOJENOSTI  A NPS ZA POSLEDNÍCH 6 LET</vt:lpstr>
      <vt:lpstr>SPOKOJENOST</vt:lpstr>
      <vt:lpstr>NPS - KLIENTI</vt:lpstr>
      <vt:lpstr>NPS - BYDLÍCÍ</vt:lpstr>
      <vt:lpstr>CELKOVÁ SPOKOJENOST - BYDLÍCÍ</vt:lpstr>
      <vt:lpstr>DOPORUČENÍ - BYDLÍCÍ</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Martina Hyklová</dc:creator>
  <cp:lastModifiedBy>Jana Hamanová</cp:lastModifiedBy>
  <cp:revision>13</cp:revision>
  <dcterms:created xsi:type="dcterms:W3CDTF">2024-10-01T19:02:00Z</dcterms:created>
  <dcterms:modified xsi:type="dcterms:W3CDTF">2024-10-08T10:04:37Z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0x01010050E1BDD82A9D7645AD8CC38417CC4A71</vt:lpwstr>
  </property>
</Properties>
</file>