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6.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6.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8.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9.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31.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35.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3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37.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38.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39.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40.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429" r:id="rId3"/>
    <p:sldId id="257" r:id="rId4"/>
    <p:sldId id="376" r:id="rId5"/>
    <p:sldId id="311" r:id="rId6"/>
    <p:sldId id="346" r:id="rId7"/>
    <p:sldId id="349" r:id="rId8"/>
    <p:sldId id="432" r:id="rId9"/>
    <p:sldId id="328" r:id="rId10"/>
    <p:sldId id="398" r:id="rId11"/>
    <p:sldId id="260" r:id="rId12"/>
    <p:sldId id="347" r:id="rId13"/>
    <p:sldId id="423" r:id="rId14"/>
    <p:sldId id="391" r:id="rId15"/>
    <p:sldId id="259" r:id="rId16"/>
    <p:sldId id="378" r:id="rId17"/>
    <p:sldId id="394" r:id="rId18"/>
    <p:sldId id="435" r:id="rId19"/>
    <p:sldId id="436" r:id="rId20"/>
    <p:sldId id="383" r:id="rId21"/>
    <p:sldId id="384" r:id="rId22"/>
    <p:sldId id="399" r:id="rId23"/>
    <p:sldId id="267" r:id="rId24"/>
    <p:sldId id="331" r:id="rId25"/>
    <p:sldId id="312" r:id="rId26"/>
    <p:sldId id="377" r:id="rId27"/>
    <p:sldId id="310" r:id="rId28"/>
    <p:sldId id="269" r:id="rId29"/>
    <p:sldId id="379" r:id="rId30"/>
    <p:sldId id="372" r:id="rId31"/>
    <p:sldId id="400" r:id="rId32"/>
    <p:sldId id="424" r:id="rId33"/>
    <p:sldId id="271" r:id="rId34"/>
    <p:sldId id="264" r:id="rId35"/>
    <p:sldId id="386" r:id="rId36"/>
    <p:sldId id="390" r:id="rId37"/>
    <p:sldId id="380" r:id="rId38"/>
    <p:sldId id="284" r:id="rId39"/>
    <p:sldId id="430" r:id="rId40"/>
    <p:sldId id="405" r:id="rId41"/>
    <p:sldId id="408" r:id="rId42"/>
    <p:sldId id="433" r:id="rId43"/>
    <p:sldId id="410" r:id="rId44"/>
    <p:sldId id="411" r:id="rId45"/>
    <p:sldId id="431" r:id="rId46"/>
    <p:sldId id="403" r:id="rId47"/>
    <p:sldId id="434" r:id="rId48"/>
    <p:sldId id="422" r:id="rId49"/>
    <p:sldId id="425" r:id="rId50"/>
    <p:sldId id="265" r:id="rId51"/>
    <p:sldId id="395" r:id="rId52"/>
    <p:sldId id="412" r:id="rId53"/>
    <p:sldId id="374" r:id="rId54"/>
    <p:sldId id="360" r:id="rId55"/>
    <p:sldId id="413" r:id="rId56"/>
    <p:sldId id="439" r:id="rId57"/>
    <p:sldId id="426" r:id="rId58"/>
    <p:sldId id="401" r:id="rId59"/>
    <p:sldId id="414" r:id="rId60"/>
    <p:sldId id="415" r:id="rId61"/>
    <p:sldId id="416" r:id="rId62"/>
    <p:sldId id="428" r:id="rId63"/>
    <p:sldId id="417" r:id="rId64"/>
    <p:sldId id="418" r:id="rId65"/>
    <p:sldId id="420" r:id="rId66"/>
    <p:sldId id="421" r:id="rId67"/>
    <p:sldId id="427" r:id="rId6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hamanova" initials="jh" lastIdx="19" clrIdx="0">
    <p:extLst>
      <p:ext uri="{19B8F6BF-5375-455C-9EA6-DF929625EA0E}">
        <p15:presenceInfo xmlns:p15="http://schemas.microsoft.com/office/powerpoint/2012/main" userId="5a3a77ae3fb98d57" providerId="Windows Live"/>
      </p:ext>
    </p:extLst>
  </p:cmAuthor>
  <p:cmAuthor id="2" name="Vicky" initials="V" lastIdx="1" clrIdx="1">
    <p:extLst>
      <p:ext uri="{19B8F6BF-5375-455C-9EA6-DF929625EA0E}">
        <p15:presenceInfo xmlns:p15="http://schemas.microsoft.com/office/powerpoint/2012/main" userId="Vicky" providerId="None"/>
      </p:ext>
    </p:extLst>
  </p:cmAuthor>
  <p:cmAuthor id="3" name="dradjapova" initials="d" lastIdx="3" clrIdx="2">
    <p:extLst>
      <p:ext uri="{19B8F6BF-5375-455C-9EA6-DF929625EA0E}">
        <p15:presenceInfo xmlns:p15="http://schemas.microsoft.com/office/powerpoint/2012/main" userId="dradjap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77"/>
    <a:srgbClr val="EC5652"/>
    <a:srgbClr val="90B4D4"/>
    <a:srgbClr val="E72821"/>
    <a:srgbClr val="8FAADC"/>
    <a:srgbClr val="0063B4"/>
    <a:srgbClr val="F8AEAA"/>
    <a:srgbClr val="E3EAF6"/>
    <a:srgbClr val="0067B2"/>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větlý sty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Střední sty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0" autoAdjust="0"/>
    <p:restoredTop sz="70537" autoAdjust="0"/>
  </p:normalViewPr>
  <p:slideViewPr>
    <p:cSldViewPr snapToGrid="0">
      <p:cViewPr varScale="1">
        <p:scale>
          <a:sx n="57" d="100"/>
          <a:sy n="57" d="100"/>
        </p:scale>
        <p:origin x="1531" y="58"/>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jhamanova\Documents\JH\V19_&#268;AP2021\V19_tabulky,%20grafy.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6.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170679839620759"/>
          <c:y val="1.8844520533236715E-2"/>
          <c:w val="0.43152477610579693"/>
          <c:h val="0.98115543306074204"/>
        </c:manualLayout>
      </c:layout>
      <c:barChart>
        <c:barDir val="bar"/>
        <c:grouping val="clustered"/>
        <c:varyColors val="0"/>
        <c:ser>
          <c:idx val="0"/>
          <c:order val="0"/>
          <c:tx>
            <c:strRef>
              <c:f>List1!$G$1</c:f>
              <c:strCache>
                <c:ptCount val="1"/>
                <c:pt idx="0">
                  <c:v>Rok 2023</c:v>
                </c:pt>
              </c:strCache>
            </c:strRef>
          </c:tx>
          <c:spPr>
            <a:solidFill>
              <a:schemeClr val="accent1">
                <a:lumMod val="40000"/>
                <a:lumOff val="60000"/>
              </a:schemeClr>
            </a:solidFill>
            <a:ln>
              <a:noFill/>
            </a:ln>
            <a:effectLst/>
          </c:spPr>
          <c:invertIfNegative val="0"/>
          <c:dLbls>
            <c:dLbl>
              <c:idx val="0"/>
              <c:layout>
                <c:manualLayout>
                  <c:x val="-6.2786947537997496E-3"/>
                  <c:y val="4.3118156028134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E7-4AEC-9BF5-EB912E09AF77}"/>
                </c:ext>
              </c:extLst>
            </c:dLbl>
            <c:dLbl>
              <c:idx val="1"/>
              <c:layout>
                <c:manualLayout>
                  <c:x val="-1.3519017037927805E-3"/>
                  <c:y val="3.119606624609398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E7-4AEC-9BF5-EB912E09AF77}"/>
                </c:ext>
              </c:extLst>
            </c:dLbl>
            <c:dLbl>
              <c:idx val="2"/>
              <c:layout>
                <c:manualLayout>
                  <c:x val="-3.4773228028480308E-3"/>
                  <c:y val="-6.6166980138367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E7-4AEC-9BF5-EB912E09AF77}"/>
                </c:ext>
              </c:extLst>
            </c:dLbl>
            <c:dLbl>
              <c:idx val="3"/>
              <c:layout>
                <c:manualLayout>
                  <c:x val="-4.6376018957417359E-3"/>
                  <c:y val="-1.843947138945808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E7-4AEC-9BF5-EB912E09AF77}"/>
                </c:ext>
              </c:extLst>
            </c:dLbl>
            <c:dLbl>
              <c:idx val="4"/>
              <c:layout>
                <c:manualLayout>
                  <c:x val="-6.3762632971657513E-3"/>
                  <c:y val="-6.101159323297704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E7-4AEC-9BF5-EB912E09AF77}"/>
                </c:ext>
              </c:extLst>
            </c:dLbl>
            <c:dLbl>
              <c:idx val="5"/>
              <c:layout>
                <c:manualLayout>
                  <c:x val="-4.0574623492948833E-3"/>
                  <c:y val="-7.53856855799176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E7-4AEC-9BF5-EB912E09AF77}"/>
                </c:ext>
              </c:extLst>
            </c:dLbl>
            <c:dLbl>
              <c:idx val="7"/>
              <c:layout>
                <c:manualLayout>
                  <c:x val="-4.6690275279613171E-3"/>
                  <c:y val="-1.13282717560545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E7-4AEC-9BF5-EB912E09AF77}"/>
                </c:ext>
              </c:extLst>
            </c:dLbl>
            <c:dLbl>
              <c:idx val="8"/>
              <c:layout>
                <c:manualLayout>
                  <c:x val="-4.4913655159229465E-3"/>
                  <c:y val="4.348032233695782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E7-4AEC-9BF5-EB912E09AF7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List1!$A$2:$A$10</c:f>
              <c:strCache>
                <c:ptCount val="9"/>
                <c:pt idx="0">
                  <c:v>Jsem člověk, který se rád pouští do nových věcí.</c:v>
                </c:pt>
                <c:pt idx="1">
                  <c:v>Dobře se orientuji v různých typech pojištění</c:v>
                </c:pt>
                <c:pt idx="2">
                  <c:v>Vyznám se v nabídkách pojišťoven a dokážu si vyhodnotit silné a slabé stránky jednotlivých produktů.</c:v>
                </c:pt>
                <c:pt idx="3">
                  <c:v>Myslím, že rozumím pojistným podmínkám.</c:v>
                </c:pt>
                <c:pt idx="4">
                  <c:v>Jsem zvyklý na online aplikace a chci je mít také u pojištění.</c:v>
                </c:pt>
                <c:pt idx="5">
                  <c:v>Čtu pojistné podmínky</c:v>
                </c:pt>
                <c:pt idx="6">
                  <c:v>Jsem typ člověka, který rád předchází nenadálým událostem a chce mít věci pod kontrolou.</c:v>
                </c:pt>
                <c:pt idx="7">
                  <c:v>Důvěřuji svému poradci a dbám na jeho doporučení.</c:v>
                </c:pt>
                <c:pt idx="8">
                  <c:v>Dokážu si vyhodnotit, který typ pojištění je pro mě potřebný.</c:v>
                </c:pt>
              </c:strCache>
            </c:strRef>
          </c:cat>
          <c:val>
            <c:numRef>
              <c:f>List1!$G$2:$G$10</c:f>
              <c:numCache>
                <c:formatCode>###0%</c:formatCode>
                <c:ptCount val="9"/>
                <c:pt idx="0">
                  <c:v>3.1999058659952298E-2</c:v>
                </c:pt>
                <c:pt idx="1">
                  <c:v>0.10710036001581771</c:v>
                </c:pt>
                <c:pt idx="2">
                  <c:v>0.11230794015311824</c:v>
                </c:pt>
                <c:pt idx="3">
                  <c:v>0.13128535312210929</c:v>
                </c:pt>
                <c:pt idx="4">
                  <c:v>0.17068326771371184</c:v>
                </c:pt>
                <c:pt idx="5">
                  <c:v>0.21667046472086318</c:v>
                </c:pt>
                <c:pt idx="6">
                  <c:v>0.2582111791308897</c:v>
                </c:pt>
                <c:pt idx="7">
                  <c:v>0.37819455450558193</c:v>
                </c:pt>
                <c:pt idx="8">
                  <c:v>0.37833590575089027</c:v>
                </c:pt>
              </c:numCache>
            </c:numRef>
          </c:val>
          <c:extLst>
            <c:ext xmlns:c16="http://schemas.microsoft.com/office/drawing/2014/chart" uri="{C3380CC4-5D6E-409C-BE32-E72D297353CC}">
              <c16:uniqueId val="{00000000-0699-4607-AF71-AD2603DF27CB}"/>
            </c:ext>
          </c:extLst>
        </c:ser>
        <c:ser>
          <c:idx val="1"/>
          <c:order val="1"/>
          <c:tx>
            <c:strRef>
              <c:f>List1!$H$1</c:f>
              <c:strCache>
                <c:ptCount val="1"/>
                <c:pt idx="0">
                  <c:v>Rok 2024</c:v>
                </c:pt>
              </c:strCache>
            </c:strRef>
          </c:tx>
          <c:spPr>
            <a:solidFill>
              <a:srgbClr val="004077"/>
            </a:solidFill>
            <a:ln>
              <a:noFill/>
            </a:ln>
            <a:effectLst/>
          </c:spPr>
          <c:invertIfNegative val="0"/>
          <c:dLbls>
            <c:dLbl>
              <c:idx val="0"/>
              <c:layout>
                <c:manualLayout>
                  <c:x val="-4.2508421981105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E7-4AEC-9BF5-EB912E09AF77}"/>
                </c:ext>
              </c:extLst>
            </c:dLbl>
            <c:dLbl>
              <c:idx val="1"/>
              <c:layout>
                <c:manualLayout>
                  <c:x val="-2.1254210990552503E-3"/>
                  <c:y val="-1.04673722939370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E7-4AEC-9BF5-EB912E09AF77}"/>
                </c:ext>
              </c:extLst>
            </c:dLbl>
            <c:dLbl>
              <c:idx val="2"/>
              <c:layout>
                <c:manualLayout>
                  <c:x val="-4.4254781758163398E-3"/>
                  <c:y val="-9.883630842977875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E7-4AEC-9BF5-EB912E09AF77}"/>
                </c:ext>
              </c:extLst>
            </c:dLbl>
            <c:dLbl>
              <c:idx val="3"/>
              <c:layout>
                <c:manualLayout>
                  <c:x val="-1.062710549527703E-3"/>
                  <c:y val="-1.0467372293937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E7-4AEC-9BF5-EB912E09AF77}"/>
                </c:ext>
              </c:extLst>
            </c:dLbl>
            <c:dLbl>
              <c:idx val="4"/>
              <c:layout>
                <c:manualLayout>
                  <c:x val="-5.313552747638282E-3"/>
                  <c:y val="-1.0467372293937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E7-4AEC-9BF5-EB912E09AF77}"/>
                </c:ext>
              </c:extLst>
            </c:dLbl>
            <c:dLbl>
              <c:idx val="7"/>
              <c:layout>
                <c:manualLayout>
                  <c:x val="-3.188131648583031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E7-4AEC-9BF5-EB912E09AF77}"/>
                </c:ext>
              </c:extLst>
            </c:dLbl>
            <c:dLbl>
              <c:idx val="8"/>
              <c:layout>
                <c:manualLayout>
                  <c:x val="-5.313552747638282E-3"/>
                  <c:y val="-7.85052922045275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7E7-4AEC-9BF5-EB912E09AF77}"/>
                </c:ext>
              </c:extLst>
            </c:dLbl>
            <c:spPr>
              <a:noFill/>
              <a:ln>
                <a:solidFill>
                  <a:srgbClr val="004077"/>
                </a:solidFill>
              </a:ln>
              <a:effectLst/>
            </c:spPr>
            <c:txPr>
              <a:bodyPr rot="0" spcFirstLastPara="1" vertOverflow="ellipsis" vert="horz" wrap="square" anchor="ctr" anchorCtr="1"/>
              <a:lstStyle/>
              <a:p>
                <a:pPr>
                  <a:defRPr sz="1400" b="1" i="0" u="none" strike="noStrike" kern="1200" baseline="0">
                    <a:solidFill>
                      <a:srgbClr val="004077"/>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List1!$A$2:$A$10</c:f>
              <c:strCache>
                <c:ptCount val="9"/>
                <c:pt idx="0">
                  <c:v>Jsem člověk, který se rád pouští do nových věcí.</c:v>
                </c:pt>
                <c:pt idx="1">
                  <c:v>Dobře se orientuji v různých typech pojištění</c:v>
                </c:pt>
                <c:pt idx="2">
                  <c:v>Vyznám se v nabídkách pojišťoven a dokážu si vyhodnotit silné a slabé stránky jednotlivých produktů.</c:v>
                </c:pt>
                <c:pt idx="3">
                  <c:v>Myslím, že rozumím pojistným podmínkám.</c:v>
                </c:pt>
                <c:pt idx="4">
                  <c:v>Jsem zvyklý na online aplikace a chci je mít také u pojištění.</c:v>
                </c:pt>
                <c:pt idx="5">
                  <c:v>Čtu pojistné podmínky</c:v>
                </c:pt>
                <c:pt idx="6">
                  <c:v>Jsem typ člověka, který rád předchází nenadálým událostem a chce mít věci pod kontrolou.</c:v>
                </c:pt>
                <c:pt idx="7">
                  <c:v>Důvěřuji svému poradci a dbám na jeho doporučení.</c:v>
                </c:pt>
                <c:pt idx="8">
                  <c:v>Dokážu si vyhodnotit, který typ pojištění je pro mě potřebný.</c:v>
                </c:pt>
              </c:strCache>
            </c:strRef>
          </c:cat>
          <c:val>
            <c:numRef>
              <c:f>List1!$H$2:$H$10</c:f>
              <c:numCache>
                <c:formatCode>0%</c:formatCode>
                <c:ptCount val="9"/>
                <c:pt idx="0">
                  <c:v>4.9450901260318057E-2</c:v>
                </c:pt>
                <c:pt idx="1">
                  <c:v>0.11080566302422329</c:v>
                </c:pt>
                <c:pt idx="2">
                  <c:v>0.13123111964048961</c:v>
                </c:pt>
                <c:pt idx="3">
                  <c:v>0.13775270520677493</c:v>
                </c:pt>
                <c:pt idx="4">
                  <c:v>0.18260931867428987</c:v>
                </c:pt>
                <c:pt idx="5">
                  <c:v>0.24325564592528759</c:v>
                </c:pt>
                <c:pt idx="6">
                  <c:v>0.29948259586655118</c:v>
                </c:pt>
                <c:pt idx="7">
                  <c:v>0.41475640487423415</c:v>
                </c:pt>
                <c:pt idx="8">
                  <c:v>0.41457200246218406</c:v>
                </c:pt>
              </c:numCache>
            </c:numRef>
          </c:val>
          <c:extLst>
            <c:ext xmlns:c16="http://schemas.microsoft.com/office/drawing/2014/chart" uri="{C3380CC4-5D6E-409C-BE32-E72D297353CC}">
              <c16:uniqueId val="{00000001-0699-4607-AF71-AD2603DF27CB}"/>
            </c:ext>
          </c:extLst>
        </c:ser>
        <c:dLbls>
          <c:dLblPos val="outEnd"/>
          <c:showLegendKey val="0"/>
          <c:showVal val="1"/>
          <c:showCatName val="0"/>
          <c:showSerName val="0"/>
          <c:showPercent val="0"/>
          <c:showBubbleSize val="0"/>
        </c:dLbls>
        <c:gapWidth val="182"/>
        <c:axId val="249804159"/>
        <c:axId val="1741443087"/>
      </c:barChart>
      <c:catAx>
        <c:axId val="2498041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741443087"/>
        <c:crosses val="autoZero"/>
        <c:auto val="1"/>
        <c:lblAlgn val="ctr"/>
        <c:lblOffset val="100"/>
        <c:noMultiLvlLbl val="0"/>
      </c:catAx>
      <c:valAx>
        <c:axId val="1741443087"/>
        <c:scaling>
          <c:orientation val="minMax"/>
        </c:scaling>
        <c:delete val="1"/>
        <c:axPos val="b"/>
        <c:numFmt formatCode="###0%" sourceLinked="1"/>
        <c:majorTickMark val="none"/>
        <c:minorTickMark val="none"/>
        <c:tickLblPos val="nextTo"/>
        <c:crossAx val="249804159"/>
        <c:crosses val="autoZero"/>
        <c:crossBetween val="between"/>
      </c:valAx>
      <c:spPr>
        <a:noFill/>
        <a:ln>
          <a:noFill/>
        </a:ln>
        <a:effectLst/>
      </c:spPr>
    </c:plotArea>
    <c:legend>
      <c:legendPos val="r"/>
      <c:layout>
        <c:manualLayout>
          <c:xMode val="edge"/>
          <c:yMode val="edge"/>
          <c:x val="0.8459752515632516"/>
          <c:y val="0.42267317892307199"/>
          <c:w val="0.12039447815598465"/>
          <c:h val="0.2858140730935783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sz="800" b="1">
          <a:solidFill>
            <a:schemeClr val="tx1"/>
          </a:solidFill>
          <a:latin typeface="Century Gothic" panose="020B0502020202020204" pitchFamily="34" charset="0"/>
        </a:defRPr>
      </a:pPr>
      <a:endParaRPr lang="cs-CZ"/>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066426071741032"/>
          <c:y val="0.10687976893544007"/>
          <c:w val="0.60505271216098"/>
          <c:h val="0.85593304863929198"/>
        </c:manualLayout>
      </c:layout>
      <c:barChart>
        <c:barDir val="bar"/>
        <c:grouping val="clustered"/>
        <c:varyColors val="0"/>
        <c:dLbls>
          <c:dLblPos val="inEnd"/>
          <c:showLegendKey val="0"/>
          <c:showVal val="1"/>
          <c:showCatName val="0"/>
          <c:showSerName val="0"/>
          <c:showPercent val="0"/>
          <c:showBubbleSize val="0"/>
        </c:dLbls>
        <c:gapWidth val="65"/>
        <c:axId val="629264640"/>
        <c:axId val="629265056"/>
      </c:barChart>
      <c:catAx>
        <c:axId val="629264640"/>
        <c:scaling>
          <c:orientation val="minMax"/>
        </c:scaling>
        <c:delete val="0"/>
        <c:axPos val="l"/>
        <c:numFmt formatCode="General" sourceLinked="1"/>
        <c:majorTickMark val="none"/>
        <c:minorTickMark val="none"/>
        <c:tickLblPos val="nextTo"/>
        <c:spPr>
          <a:noFill/>
          <a:ln w="19050" cap="flat" cmpd="sng" algn="ctr">
            <a:solidFill>
              <a:srgbClr val="C00000">
                <a:alpha val="97000"/>
              </a:srgb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cs-CZ"/>
          </a:p>
        </c:txPr>
        <c:crossAx val="629265056"/>
        <c:crosses val="autoZero"/>
        <c:auto val="1"/>
        <c:lblAlgn val="ctr"/>
        <c:lblOffset val="100"/>
        <c:noMultiLvlLbl val="0"/>
      </c:catAx>
      <c:valAx>
        <c:axId val="629265056"/>
        <c:scaling>
          <c:orientation val="minMax"/>
        </c:scaling>
        <c:delete val="1"/>
        <c:axPos val="b"/>
        <c:numFmt formatCode="0%" sourceLinked="1"/>
        <c:majorTickMark val="none"/>
        <c:minorTickMark val="none"/>
        <c:tickLblPos val="nextTo"/>
        <c:crossAx val="629264640"/>
        <c:crosses val="autoZero"/>
        <c:crossBetween val="between"/>
      </c:valAx>
      <c:spPr>
        <a:noFill/>
        <a:ln>
          <a:noFill/>
        </a:ln>
        <a:effectLst/>
      </c:spPr>
    </c:plotArea>
    <c:plotVisOnly val="1"/>
    <c:dispBlanksAs val="gap"/>
    <c:showDLblsOverMax val="0"/>
    <c:extLst/>
  </c:chart>
  <c:spPr>
    <a:solidFill>
      <a:sysClr val="window" lastClr="FFFFFF">
        <a:lumMod val="95000"/>
      </a:sysClr>
    </a:solidFill>
    <a:ln w="9525" cap="flat" cmpd="sng" algn="ctr">
      <a:solidFill>
        <a:sysClr val="window" lastClr="FFFFFF">
          <a:lumMod val="95000"/>
        </a:sysClr>
      </a:solidFill>
      <a:round/>
    </a:ln>
    <a:effectLst/>
  </c:spPr>
  <c:txPr>
    <a:bodyPr/>
    <a:lstStyle/>
    <a:p>
      <a:pPr>
        <a:defRPr/>
      </a:pPr>
      <a:endParaRPr lang="cs-CZ"/>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38323026796415"/>
          <c:y val="3.2721662326030021E-2"/>
          <c:w val="0.69432550706399954"/>
          <c:h val="0.93455667534793996"/>
        </c:manualLayout>
      </c:layout>
      <c:barChart>
        <c:barDir val="bar"/>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List1!$B$2:$B$12</c:f>
              <c:numCache>
                <c:formatCode>###0%</c:formatCode>
                <c:ptCount val="11"/>
                <c:pt idx="0">
                  <c:v>9.2647869999521217E-3</c:v>
                </c:pt>
                <c:pt idx="1">
                  <c:v>4.8697240659664907E-3</c:v>
                </c:pt>
                <c:pt idx="2">
                  <c:v>1.3685374390580242E-2</c:v>
                </c:pt>
                <c:pt idx="3">
                  <c:v>1.3427852916784529E-2</c:v>
                </c:pt>
                <c:pt idx="4">
                  <c:v>3.404708278947545E-2</c:v>
                </c:pt>
                <c:pt idx="5">
                  <c:v>9.5924731983706144E-2</c:v>
                </c:pt>
                <c:pt idx="6">
                  <c:v>7.8532857774312875E-2</c:v>
                </c:pt>
                <c:pt idx="7">
                  <c:v>0.14942386057506379</c:v>
                </c:pt>
                <c:pt idx="8">
                  <c:v>0.20904228855534826</c:v>
                </c:pt>
                <c:pt idx="9">
                  <c:v>0.17566552528849044</c:v>
                </c:pt>
                <c:pt idx="10">
                  <c:v>0.21611591466031793</c:v>
                </c:pt>
              </c:numCache>
            </c:numRef>
          </c:val>
          <c:extLst>
            <c:ext xmlns:c16="http://schemas.microsoft.com/office/drawing/2014/chart" uri="{C3380CC4-5D6E-409C-BE32-E72D297353CC}">
              <c16:uniqueId val="{00000000-A7ED-4284-A686-C3B72C50F8F1}"/>
            </c:ext>
          </c:extLst>
        </c:ser>
        <c:dLbls>
          <c:showLegendKey val="0"/>
          <c:showVal val="0"/>
          <c:showCatName val="0"/>
          <c:showSerName val="0"/>
          <c:showPercent val="0"/>
          <c:showBubbleSize val="0"/>
        </c:dLbls>
        <c:gapWidth val="182"/>
        <c:axId val="2036026911"/>
        <c:axId val="1746203279"/>
      </c:barChart>
      <c:catAx>
        <c:axId val="20360269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b"/>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34283406855306"/>
          <c:y val="3.2721662326030021E-2"/>
          <c:w val="0.75509258994348771"/>
          <c:h val="0.93455667534793996"/>
        </c:manualLayout>
      </c:layout>
      <c:barChart>
        <c:barDir val="bar"/>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List1!$B$2:$B$12</c:f>
              <c:numCache>
                <c:formatCode>###0%</c:formatCode>
                <c:ptCount val="11"/>
                <c:pt idx="0">
                  <c:v>1.0978844906742013E-2</c:v>
                </c:pt>
                <c:pt idx="1">
                  <c:v>1.115382501301883E-2</c:v>
                </c:pt>
                <c:pt idx="2">
                  <c:v>1.2650278956232877E-2</c:v>
                </c:pt>
                <c:pt idx="3">
                  <c:v>1.3334471910033776E-2</c:v>
                </c:pt>
                <c:pt idx="4">
                  <c:v>2.1877393206026177E-2</c:v>
                </c:pt>
                <c:pt idx="5">
                  <c:v>0.11452283946636324</c:v>
                </c:pt>
                <c:pt idx="6">
                  <c:v>8.0931346767096068E-2</c:v>
                </c:pt>
                <c:pt idx="7">
                  <c:v>0.14933517775704971</c:v>
                </c:pt>
                <c:pt idx="8">
                  <c:v>0.19739156412795192</c:v>
                </c:pt>
                <c:pt idx="9">
                  <c:v>0.16396995108279044</c:v>
                </c:pt>
                <c:pt idx="10">
                  <c:v>0.22385430680669327</c:v>
                </c:pt>
              </c:numCache>
            </c:numRef>
          </c:val>
          <c:extLst>
            <c:ext xmlns:c16="http://schemas.microsoft.com/office/drawing/2014/chart" uri="{C3380CC4-5D6E-409C-BE32-E72D297353CC}">
              <c16:uniqueId val="{00000000-38C0-4391-AAB7-BBB42AE4895E}"/>
            </c:ext>
          </c:extLst>
        </c:ser>
        <c:dLbls>
          <c:showLegendKey val="0"/>
          <c:showVal val="0"/>
          <c:showCatName val="0"/>
          <c:showSerName val="0"/>
          <c:showPercent val="0"/>
          <c:showBubbleSize val="0"/>
        </c:dLbls>
        <c:gapWidth val="182"/>
        <c:axId val="2036026911"/>
        <c:axId val="1746203279"/>
      </c:barChart>
      <c:catAx>
        <c:axId val="20360269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b"/>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272485272147328E-2"/>
          <c:y val="6.241683437957278E-2"/>
          <c:w val="0.92616288290502558"/>
          <c:h val="0.67519451721214818"/>
        </c:manualLayout>
      </c:layout>
      <c:barChart>
        <c:barDir val="col"/>
        <c:grouping val="clustered"/>
        <c:varyColors val="0"/>
        <c:ser>
          <c:idx val="0"/>
          <c:order val="0"/>
          <c:tx>
            <c:strRef>
              <c:f>List1!$C$1</c:f>
              <c:strCache>
                <c:ptCount val="1"/>
                <c:pt idx="0">
                  <c:v>důkladný, pečlivý</c:v>
                </c:pt>
              </c:strCache>
            </c:strRef>
          </c:tx>
          <c:spPr>
            <a:solidFill>
              <a:schemeClr val="bg1">
                <a:lumMod val="50000"/>
              </a:schemeClr>
            </a:solidFill>
            <a:ln>
              <a:noFill/>
            </a:ln>
            <a:effectLst/>
          </c:spPr>
          <c:invertIfNegative val="0"/>
          <c:dLbls>
            <c:dLbl>
              <c:idx val="1"/>
              <c:tx>
                <c:rich>
                  <a:bodyPr/>
                  <a:lstStyle/>
                  <a:p>
                    <a:fld id="{B11AE68F-8C8C-4DDD-A369-367931D619D6}"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FA5-4807-8B1D-3797A5C92EFF}"/>
                </c:ext>
              </c:extLst>
            </c:dLbl>
            <c:dLbl>
              <c:idx val="2"/>
              <c:tx>
                <c:rich>
                  <a:bodyPr/>
                  <a:lstStyle/>
                  <a:p>
                    <a:fld id="{44F04657-E1A8-4C1F-AA9D-E8517C39A26C}"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FA5-4807-8B1D-3797A5C92EFF}"/>
                </c:ext>
              </c:extLst>
            </c:dLbl>
            <c:spPr>
              <a:noFill/>
              <a:ln>
                <a:solidFill>
                  <a:schemeClr val="bg1">
                    <a:lumMod val="50000"/>
                  </a:schemeClr>
                </a:solid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List1!$C$2:$C$12</c:f>
              <c:numCache>
                <c:formatCode>###0%</c:formatCode>
                <c:ptCount val="11"/>
                <c:pt idx="0">
                  <c:v>5.6125339931398129E-3</c:v>
                </c:pt>
                <c:pt idx="1">
                  <c:v>1.597837355103332E-2</c:v>
                </c:pt>
                <c:pt idx="2">
                  <c:v>2.0164947115857063E-2</c:v>
                </c:pt>
                <c:pt idx="3">
                  <c:v>1.4271978742750997E-2</c:v>
                </c:pt>
                <c:pt idx="4">
                  <c:v>6.1254927840589642E-3</c:v>
                </c:pt>
                <c:pt idx="5">
                  <c:v>6.1740847332462129E-2</c:v>
                </c:pt>
                <c:pt idx="6">
                  <c:v>8.8974727483479621E-2</c:v>
                </c:pt>
                <c:pt idx="7">
                  <c:v>8.4988558644128714E-2</c:v>
                </c:pt>
                <c:pt idx="8">
                  <c:v>0.18415890228641743</c:v>
                </c:pt>
                <c:pt idx="9">
                  <c:v>0.19744208364678847</c:v>
                </c:pt>
                <c:pt idx="10">
                  <c:v>0.32054155441988352</c:v>
                </c:pt>
              </c:numCache>
            </c:numRef>
          </c:val>
          <c:extLst>
            <c:ext xmlns:c16="http://schemas.microsoft.com/office/drawing/2014/chart" uri="{C3380CC4-5D6E-409C-BE32-E72D297353CC}">
              <c16:uniqueId val="{00000000-38C0-4391-AAB7-BBB42AE4895E}"/>
            </c:ext>
          </c:extLst>
        </c:ser>
        <c:ser>
          <c:idx val="1"/>
          <c:order val="1"/>
          <c:tx>
            <c:strRef>
              <c:f>List1!$D$1</c:f>
              <c:strCache>
                <c:ptCount val="1"/>
                <c:pt idx="0">
                  <c:v>sebevědomý</c:v>
                </c:pt>
              </c:strCache>
            </c:strRef>
          </c:tx>
          <c:spPr>
            <a:solidFill>
              <a:srgbClr val="E41B13"/>
            </a:solidFill>
            <a:ln>
              <a:noFill/>
            </a:ln>
            <a:effectLst/>
          </c:spPr>
          <c:invertIfNegative val="0"/>
          <c:dLbls>
            <c:dLbl>
              <c:idx val="0"/>
              <c:tx>
                <c:rich>
                  <a:bodyPr/>
                  <a:lstStyle/>
                  <a:p>
                    <a:fld id="{1EB32C57-B7E5-413A-AEAE-C16407F8EAB0}"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60B-4D01-8930-E9E8184FB916}"/>
                </c:ext>
              </c:extLst>
            </c:dLbl>
            <c:dLbl>
              <c:idx val="1"/>
              <c:tx>
                <c:rich>
                  <a:bodyPr/>
                  <a:lstStyle/>
                  <a:p>
                    <a:fld id="{FD851EC1-E4C1-4076-BD55-7E57BE140CD8}"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60B-4D01-8930-E9E8184FB916}"/>
                </c:ext>
              </c:extLst>
            </c:dLbl>
            <c:dLbl>
              <c:idx val="2"/>
              <c:tx>
                <c:rich>
                  <a:bodyPr/>
                  <a:lstStyle/>
                  <a:p>
                    <a:fld id="{E475B2BE-F08F-4567-B747-093F2A333203}"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0B-4D01-8930-E9E8184FB916}"/>
                </c:ext>
              </c:extLst>
            </c:dLbl>
            <c:dLbl>
              <c:idx val="3"/>
              <c:tx>
                <c:rich>
                  <a:bodyPr/>
                  <a:lstStyle/>
                  <a:p>
                    <a:fld id="{B8A7D93E-607A-4C80-B202-41C86A604FDA}"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60B-4D01-8930-E9E8184FB916}"/>
                </c:ext>
              </c:extLst>
            </c:dLbl>
            <c:dLbl>
              <c:idx val="8"/>
              <c:layout>
                <c:manualLayout>
                  <c:x val="4.4150785710163646E-3"/>
                  <c:y val="-1.23728466031584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14-4F45-8FBC-5AA0EB8C9660}"/>
                </c:ext>
              </c:extLst>
            </c:dLbl>
            <c:dLbl>
              <c:idx val="10"/>
              <c:layout>
                <c:manualLayout>
                  <c:x val="-1.1037696427540912E-3"/>
                  <c:y val="5.39912270632936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14-4F45-8FBC-5AA0EB8C9660}"/>
                </c:ext>
              </c:extLst>
            </c:dLbl>
            <c:spPr>
              <a:noFill/>
              <a:ln>
                <a:solidFill>
                  <a:srgbClr val="E41B13"/>
                </a:solid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List1!$D$2:$D$12</c:f>
              <c:numCache>
                <c:formatCode>###0%</c:formatCode>
                <c:ptCount val="11"/>
                <c:pt idx="0">
                  <c:v>8.9030938446487233E-3</c:v>
                </c:pt>
                <c:pt idx="1">
                  <c:v>6.2413192275059988E-3</c:v>
                </c:pt>
                <c:pt idx="2">
                  <c:v>5.3347974586588883E-3</c:v>
                </c:pt>
                <c:pt idx="3">
                  <c:v>5.906484466957301E-3</c:v>
                </c:pt>
                <c:pt idx="4">
                  <c:v>9.6450740594878001E-3</c:v>
                </c:pt>
                <c:pt idx="5">
                  <c:v>0.10561228136553737</c:v>
                </c:pt>
                <c:pt idx="6">
                  <c:v>7.6126726793451477E-2</c:v>
                </c:pt>
                <c:pt idx="7">
                  <c:v>0.17852076041777865</c:v>
                </c:pt>
                <c:pt idx="8">
                  <c:v>0.25727569991606708</c:v>
                </c:pt>
                <c:pt idx="9">
                  <c:v>0.12591419559821074</c:v>
                </c:pt>
                <c:pt idx="10">
                  <c:v>0.22051956685169563</c:v>
                </c:pt>
              </c:numCache>
            </c:numRef>
          </c:val>
          <c:extLst>
            <c:ext xmlns:c16="http://schemas.microsoft.com/office/drawing/2014/chart" uri="{C3380CC4-5D6E-409C-BE32-E72D297353CC}">
              <c16:uniqueId val="{00000000-6AD1-43FA-BA4D-43D6275A52CD}"/>
            </c:ext>
          </c:extLst>
        </c:ser>
        <c:ser>
          <c:idx val="2"/>
          <c:order val="2"/>
          <c:tx>
            <c:strRef>
              <c:f>List1!$E$1</c:f>
              <c:strCache>
                <c:ptCount val="1"/>
                <c:pt idx="0">
                  <c:v>nevyhraněný</c:v>
                </c:pt>
              </c:strCache>
            </c:strRef>
          </c:tx>
          <c:spPr>
            <a:solidFill>
              <a:srgbClr val="002F8E"/>
            </a:solidFill>
            <a:ln>
              <a:noFill/>
            </a:ln>
            <a:effectLst/>
          </c:spPr>
          <c:invertIfNegative val="0"/>
          <c:dLbls>
            <c:dLbl>
              <c:idx val="1"/>
              <c:tx>
                <c:rich>
                  <a:bodyPr/>
                  <a:lstStyle/>
                  <a:p>
                    <a:fld id="{3B9516E0-F67B-4065-BE08-F6EBA8ED51B3}"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FA5-4807-8B1D-3797A5C92EFF}"/>
                </c:ext>
              </c:extLst>
            </c:dLbl>
            <c:dLbl>
              <c:idx val="4"/>
              <c:tx>
                <c:rich>
                  <a:bodyPr/>
                  <a:lstStyle/>
                  <a:p>
                    <a:fld id="{9E40FE7E-F577-48FC-98F2-B473F5698FDD}"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60B-4D01-8930-E9E8184FB916}"/>
                </c:ext>
              </c:extLst>
            </c:dLbl>
            <c:dLbl>
              <c:idx val="10"/>
              <c:layout>
                <c:manualLayout>
                  <c:x val="-1.6188434416884209E-16"/>
                  <c:y val="-3.779385894430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FA5-4807-8B1D-3797A5C92EFF}"/>
                </c:ext>
              </c:extLst>
            </c:dLbl>
            <c:spPr>
              <a:noFill/>
              <a:ln>
                <a:solidFill>
                  <a:srgbClr val="002F8E"/>
                </a:solid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List1!$E$2:$E$12</c:f>
              <c:numCache>
                <c:formatCode>###0%</c:formatCode>
                <c:ptCount val="11"/>
                <c:pt idx="0">
                  <c:v>1.2416241134075799E-2</c:v>
                </c:pt>
                <c:pt idx="1">
                  <c:v>1.1844808736432875E-2</c:v>
                </c:pt>
                <c:pt idx="2">
                  <c:v>1.3628188601069693E-2</c:v>
                </c:pt>
                <c:pt idx="3">
                  <c:v>1.5362684811138233E-2</c:v>
                </c:pt>
                <c:pt idx="4">
                  <c:v>2.7892823365137712E-2</c:v>
                </c:pt>
                <c:pt idx="5">
                  <c:v>0.12529440403620681</c:v>
                </c:pt>
                <c:pt idx="6">
                  <c:v>8.1092861502887401E-2</c:v>
                </c:pt>
                <c:pt idx="7">
                  <c:v>0.15074970003764221</c:v>
                </c:pt>
                <c:pt idx="8">
                  <c:v>0.1819179553828735</c:v>
                </c:pt>
                <c:pt idx="9">
                  <c:v>0.16992641915307283</c:v>
                </c:pt>
                <c:pt idx="10">
                  <c:v>0.20987391323946322</c:v>
                </c:pt>
              </c:numCache>
            </c:numRef>
          </c:val>
          <c:extLst>
            <c:ext xmlns:c16="http://schemas.microsoft.com/office/drawing/2014/chart" uri="{C3380CC4-5D6E-409C-BE32-E72D297353CC}">
              <c16:uniqueId val="{00000001-6AD1-43FA-BA4D-43D6275A52CD}"/>
            </c:ext>
          </c:extLst>
        </c:ser>
        <c:dLbls>
          <c:showLegendKey val="0"/>
          <c:showVal val="0"/>
          <c:showCatName val="0"/>
          <c:showSerName val="0"/>
          <c:showPercent val="0"/>
          <c:showBubbleSize val="0"/>
        </c:dLbls>
        <c:gapWidth val="62"/>
        <c:axId val="2036026911"/>
        <c:axId val="1746203279"/>
      </c:barChart>
      <c:catAx>
        <c:axId val="20360269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legend>
      <c:legendPos val="b"/>
      <c:layout>
        <c:manualLayout>
          <c:xMode val="edge"/>
          <c:yMode val="edge"/>
          <c:x val="6.4336559701248699E-2"/>
          <c:y val="0.23299414554118481"/>
          <c:w val="0.45898400698625347"/>
          <c:h val="6.514285945632637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272485272147328E-2"/>
          <c:y val="6.241683437957278E-2"/>
          <c:w val="0.92616288290502558"/>
          <c:h val="0.67519451721214818"/>
        </c:manualLayout>
      </c:layout>
      <c:barChart>
        <c:barDir val="col"/>
        <c:grouping val="clustered"/>
        <c:varyColors val="0"/>
        <c:ser>
          <c:idx val="0"/>
          <c:order val="0"/>
          <c:tx>
            <c:strRef>
              <c:f>List1!$C$1</c:f>
              <c:strCache>
                <c:ptCount val="1"/>
                <c:pt idx="0">
                  <c:v>důkladný, pečlivý</c:v>
                </c:pt>
              </c:strCache>
            </c:strRef>
          </c:tx>
          <c:spPr>
            <a:solidFill>
              <a:srgbClr val="004077"/>
            </a:solidFill>
            <a:ln>
              <a:noFill/>
            </a:ln>
            <a:effectLst/>
          </c:spPr>
          <c:invertIfNegative val="0"/>
          <c:dLbls>
            <c:dLbl>
              <c:idx val="1"/>
              <c:tx>
                <c:rich>
                  <a:bodyPr/>
                  <a:lstStyle/>
                  <a:p>
                    <a:fld id="{B11AE68F-8C8C-4DDD-A369-367931D619D6}"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FA5-4807-8B1D-3797A5C92EFF}"/>
                </c:ext>
              </c:extLst>
            </c:dLbl>
            <c:dLbl>
              <c:idx val="2"/>
              <c:tx>
                <c:rich>
                  <a:bodyPr/>
                  <a:lstStyle/>
                  <a:p>
                    <a:fld id="{44F04657-E1A8-4C1F-AA9D-E8517C39A26C}"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FA5-4807-8B1D-3797A5C92EFF}"/>
                </c:ext>
              </c:extLst>
            </c:dLbl>
            <c:spPr>
              <a:noFill/>
              <a:ln>
                <a:solidFill>
                  <a:srgbClr val="004077"/>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4077"/>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List1!$C$2:$C$12</c:f>
              <c:numCache>
                <c:formatCode>###0%</c:formatCode>
                <c:ptCount val="11"/>
                <c:pt idx="0">
                  <c:v>1.157650247481228E-2</c:v>
                </c:pt>
                <c:pt idx="1">
                  <c:v>8.3626930554278438E-3</c:v>
                </c:pt>
                <c:pt idx="2">
                  <c:v>3.6423331449583908E-2</c:v>
                </c:pt>
                <c:pt idx="3">
                  <c:v>5.6292749046296274E-3</c:v>
                </c:pt>
                <c:pt idx="4">
                  <c:v>5.2713200821592657E-2</c:v>
                </c:pt>
                <c:pt idx="5">
                  <c:v>5.9257407262354025E-2</c:v>
                </c:pt>
                <c:pt idx="6">
                  <c:v>5.6484791287164507E-2</c:v>
                </c:pt>
                <c:pt idx="7">
                  <c:v>0.10028364153706489</c:v>
                </c:pt>
                <c:pt idx="8">
                  <c:v>0.18129654526622038</c:v>
                </c:pt>
                <c:pt idx="9">
                  <c:v>0.18576470938342809</c:v>
                </c:pt>
                <c:pt idx="10">
                  <c:v>0.30220790255772167</c:v>
                </c:pt>
              </c:numCache>
            </c:numRef>
          </c:val>
          <c:extLst>
            <c:ext xmlns:c16="http://schemas.microsoft.com/office/drawing/2014/chart" uri="{C3380CC4-5D6E-409C-BE32-E72D297353CC}">
              <c16:uniqueId val="{00000000-38C0-4391-AAB7-BBB42AE4895E}"/>
            </c:ext>
          </c:extLst>
        </c:ser>
        <c:ser>
          <c:idx val="1"/>
          <c:order val="1"/>
          <c:tx>
            <c:strRef>
              <c:f>List1!$D$1</c:f>
              <c:strCache>
                <c:ptCount val="1"/>
                <c:pt idx="0">
                  <c:v>sebevědomý</c:v>
                </c:pt>
              </c:strCache>
            </c:strRef>
          </c:tx>
          <c:spPr>
            <a:solidFill>
              <a:schemeClr val="bg1">
                <a:lumMod val="50000"/>
              </a:schemeClr>
            </a:solidFill>
            <a:ln>
              <a:noFill/>
            </a:ln>
            <a:effectLst/>
          </c:spPr>
          <c:invertIfNegative val="0"/>
          <c:dLbls>
            <c:dLbl>
              <c:idx val="0"/>
              <c:tx>
                <c:rich>
                  <a:bodyPr/>
                  <a:lstStyle/>
                  <a:p>
                    <a:fld id="{1EB32C57-B7E5-413A-AEAE-C16407F8EAB0}"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1AF-4BD0-9B90-BCDA0FD022BF}"/>
                </c:ext>
              </c:extLst>
            </c:dLbl>
            <c:dLbl>
              <c:idx val="1"/>
              <c:tx>
                <c:rich>
                  <a:bodyPr/>
                  <a:lstStyle/>
                  <a:p>
                    <a:fld id="{FD851EC1-E4C1-4076-BD55-7E57BE140CD8}"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AF-4BD0-9B90-BCDA0FD022BF}"/>
                </c:ext>
              </c:extLst>
            </c:dLbl>
            <c:dLbl>
              <c:idx val="2"/>
              <c:tx>
                <c:rich>
                  <a:bodyPr/>
                  <a:lstStyle/>
                  <a:p>
                    <a:fld id="{E475B2BE-F08F-4567-B747-093F2A333203}"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1AF-4BD0-9B90-BCDA0FD022BF}"/>
                </c:ext>
              </c:extLst>
            </c:dLbl>
            <c:dLbl>
              <c:idx val="3"/>
              <c:tx>
                <c:rich>
                  <a:bodyPr/>
                  <a:lstStyle/>
                  <a:p>
                    <a:fld id="{B8A7D93E-607A-4C80-B202-41C86A604FDA}"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1AF-4BD0-9B90-BCDA0FD022BF}"/>
                </c:ext>
              </c:extLst>
            </c:dLbl>
            <c:dLbl>
              <c:idx val="10"/>
              <c:layout>
                <c:manualLayout>
                  <c:x val="-1.1037696427540912E-3"/>
                  <c:y val="-4.014599225511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AF-4BD0-9B90-BCDA0FD022BF}"/>
                </c:ext>
              </c:extLst>
            </c:dLbl>
            <c:spPr>
              <a:noFill/>
              <a:ln>
                <a:solidFill>
                  <a:schemeClr val="bg1">
                    <a:lumMod val="50000"/>
                  </a:schemeClr>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50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List1!$D$2:$D$12</c:f>
              <c:numCache>
                <c:formatCode>###0%</c:formatCode>
                <c:ptCount val="11"/>
                <c:pt idx="0">
                  <c:v>1.0068885946904598E-2</c:v>
                </c:pt>
                <c:pt idx="1">
                  <c:v>0</c:v>
                </c:pt>
                <c:pt idx="2">
                  <c:v>8.9528353394000473E-3</c:v>
                </c:pt>
                <c:pt idx="3">
                  <c:v>2.288446586216145E-3</c:v>
                </c:pt>
                <c:pt idx="4">
                  <c:v>4.5768931724322901E-3</c:v>
                </c:pt>
                <c:pt idx="5">
                  <c:v>8.7213970566765872E-2</c:v>
                </c:pt>
                <c:pt idx="6">
                  <c:v>6.1781104112421395E-2</c:v>
                </c:pt>
                <c:pt idx="7">
                  <c:v>0.19467285187622241</c:v>
                </c:pt>
                <c:pt idx="8">
                  <c:v>0.2609205061722642</c:v>
                </c:pt>
                <c:pt idx="9">
                  <c:v>0.16422034274300501</c:v>
                </c:pt>
                <c:pt idx="10">
                  <c:v>0.20530416348436778</c:v>
                </c:pt>
              </c:numCache>
            </c:numRef>
          </c:val>
          <c:extLst>
            <c:ext xmlns:c16="http://schemas.microsoft.com/office/drawing/2014/chart" uri="{C3380CC4-5D6E-409C-BE32-E72D297353CC}">
              <c16:uniqueId val="{00000000-6AD1-43FA-BA4D-43D6275A52CD}"/>
            </c:ext>
          </c:extLst>
        </c:ser>
        <c:ser>
          <c:idx val="2"/>
          <c:order val="2"/>
          <c:tx>
            <c:strRef>
              <c:f>List1!$E$1</c:f>
              <c:strCache>
                <c:ptCount val="1"/>
                <c:pt idx="0">
                  <c:v>nevyhraněný</c:v>
                </c:pt>
              </c:strCache>
            </c:strRef>
          </c:tx>
          <c:spPr>
            <a:solidFill>
              <a:srgbClr val="E41B13"/>
            </a:solidFill>
            <a:ln>
              <a:noFill/>
            </a:ln>
            <a:effectLst/>
          </c:spPr>
          <c:invertIfNegative val="0"/>
          <c:dLbls>
            <c:dLbl>
              <c:idx val="1"/>
              <c:tx>
                <c:rich>
                  <a:bodyPr/>
                  <a:lstStyle/>
                  <a:p>
                    <a:fld id="{3B9516E0-F67B-4065-BE08-F6EBA8ED51B3}"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FA5-4807-8B1D-3797A5C92EFF}"/>
                </c:ext>
              </c:extLst>
            </c:dLbl>
            <c:dLbl>
              <c:idx val="3"/>
              <c:tx>
                <c:rich>
                  <a:bodyPr/>
                  <a:lstStyle/>
                  <a:p>
                    <a:fld id="{170DDA50-FD84-428C-A1A7-5C7ACCC609F9}"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AF-4BD0-9B90-BCDA0FD022BF}"/>
                </c:ext>
              </c:extLst>
            </c:dLbl>
            <c:dLbl>
              <c:idx val="4"/>
              <c:tx>
                <c:rich>
                  <a:bodyPr/>
                  <a:lstStyle/>
                  <a:p>
                    <a:fld id="{9E40FE7E-F577-48FC-98F2-B473F5698FDD}" type="VALUE">
                      <a:rPr lang="en-US" smtClean="0"/>
                      <a:pPr/>
                      <a:t>[HODNOTA]</a:t>
                    </a:fld>
                    <a:endParaRPr lang="cs-C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1AF-4BD0-9B90-BCDA0FD022BF}"/>
                </c:ext>
              </c:extLst>
            </c:dLbl>
            <c:dLbl>
              <c:idx val="10"/>
              <c:layout>
                <c:manualLayout>
                  <c:x val="-1.6188434416884209E-16"/>
                  <c:y val="-3.779385894430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FA5-4807-8B1D-3797A5C92EFF}"/>
                </c:ext>
              </c:extLst>
            </c:dLbl>
            <c:spPr>
              <a:noFill/>
              <a:ln>
                <a:solidFill>
                  <a:srgbClr val="E41B13"/>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E41B13"/>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List1!$E$2:$E$12</c:f>
              <c:numCache>
                <c:formatCode>###0%</c:formatCode>
                <c:ptCount val="11"/>
                <c:pt idx="0">
                  <c:v>8.671941805425052E-3</c:v>
                </c:pt>
                <c:pt idx="1">
                  <c:v>5.7541661426446858E-3</c:v>
                </c:pt>
                <c:pt idx="2">
                  <c:v>1.1552772270606497E-2</c:v>
                </c:pt>
                <c:pt idx="3">
                  <c:v>1.7893267692850299E-2</c:v>
                </c:pt>
                <c:pt idx="4">
                  <c:v>3.9781909012216149E-2</c:v>
                </c:pt>
                <c:pt idx="5">
                  <c:v>0.10414514694099909</c:v>
                </c:pt>
                <c:pt idx="6">
                  <c:v>8.684447522855375E-2</c:v>
                </c:pt>
                <c:pt idx="7">
                  <c:v>0.14378645873182649</c:v>
                </c:pt>
                <c:pt idx="8">
                  <c:v>0.19815595129695091</c:v>
                </c:pt>
                <c:pt idx="9">
                  <c:v>0.17745188991317418</c:v>
                </c:pt>
                <c:pt idx="10">
                  <c:v>0.20596202096475305</c:v>
                </c:pt>
              </c:numCache>
            </c:numRef>
          </c:val>
          <c:extLst>
            <c:ext xmlns:c16="http://schemas.microsoft.com/office/drawing/2014/chart" uri="{C3380CC4-5D6E-409C-BE32-E72D297353CC}">
              <c16:uniqueId val="{00000001-6AD1-43FA-BA4D-43D6275A52CD}"/>
            </c:ext>
          </c:extLst>
        </c:ser>
        <c:dLbls>
          <c:showLegendKey val="0"/>
          <c:showVal val="0"/>
          <c:showCatName val="0"/>
          <c:showSerName val="0"/>
          <c:showPercent val="0"/>
          <c:showBubbleSize val="0"/>
        </c:dLbls>
        <c:gapWidth val="62"/>
        <c:axId val="2036026911"/>
        <c:axId val="1746203279"/>
      </c:barChart>
      <c:catAx>
        <c:axId val="20360269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legend>
      <c:legendPos val="b"/>
      <c:layout>
        <c:manualLayout>
          <c:xMode val="edge"/>
          <c:yMode val="edge"/>
          <c:x val="5.0322074767095916E-2"/>
          <c:y val="0.22234168923104722"/>
          <c:w val="0.45898400698625347"/>
          <c:h val="6.043213023123438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cs-CZ"/>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12452966833571064"/>
          <c:y val="0.11811267608080478"/>
          <c:w val="0.84913684797059696"/>
          <c:h val="0.7605481283190223"/>
        </c:manualLayout>
      </c:layout>
      <c:barChart>
        <c:barDir val="bar"/>
        <c:grouping val="clustered"/>
        <c:varyColors val="0"/>
        <c:ser>
          <c:idx val="0"/>
          <c:order val="0"/>
          <c:tx>
            <c:strRef>
              <c:f>List1!$B$1</c:f>
              <c:strCache>
                <c:ptCount val="1"/>
                <c:pt idx="0">
                  <c:v>Zkušenost s likvidací PU</c:v>
                </c:pt>
              </c:strCache>
            </c:strRef>
          </c:tx>
          <c:spPr>
            <a:solidFill>
              <a:srgbClr val="004077"/>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3-5093-43DA-A84A-F86C3700AD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65 a více let</c:v>
                </c:pt>
                <c:pt idx="1">
                  <c:v>50-64</c:v>
                </c:pt>
                <c:pt idx="2">
                  <c:v>35-49</c:v>
                </c:pt>
                <c:pt idx="3">
                  <c:v>18-34</c:v>
                </c:pt>
                <c:pt idx="4">
                  <c:v>Celkem</c:v>
                </c:pt>
              </c:strCache>
            </c:strRef>
          </c:cat>
          <c:val>
            <c:numRef>
              <c:f>List1!$B$2:$B$6</c:f>
              <c:numCache>
                <c:formatCode>###0%</c:formatCode>
                <c:ptCount val="5"/>
                <c:pt idx="0">
                  <c:v>0.27349770161355713</c:v>
                </c:pt>
                <c:pt idx="1">
                  <c:v>0.37452738132768659</c:v>
                </c:pt>
                <c:pt idx="2">
                  <c:v>0.43575816849924576</c:v>
                </c:pt>
                <c:pt idx="3">
                  <c:v>0.27901133600490019</c:v>
                </c:pt>
                <c:pt idx="4">
                  <c:v>0.34957518871901189</c:v>
                </c:pt>
              </c:numCache>
            </c:numRef>
          </c:val>
          <c:extLst>
            <c:ext xmlns:c16="http://schemas.microsoft.com/office/drawing/2014/chart" uri="{C3380CC4-5D6E-409C-BE32-E72D297353CC}">
              <c16:uniqueId val="{00000000-5093-43DA-A84A-F86C3700AD98}"/>
            </c:ext>
          </c:extLst>
        </c:ser>
        <c:dLbls>
          <c:showLegendKey val="0"/>
          <c:showVal val="0"/>
          <c:showCatName val="0"/>
          <c:showSerName val="0"/>
          <c:showPercent val="0"/>
          <c:showBubbleSize val="0"/>
        </c:dLbls>
        <c:gapWidth val="62"/>
        <c:axId val="1745380384"/>
        <c:axId val="1745369344"/>
      </c:barChart>
      <c:catAx>
        <c:axId val="1745380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5369344"/>
        <c:crosses val="autoZero"/>
        <c:auto val="1"/>
        <c:lblAlgn val="ctr"/>
        <c:lblOffset val="100"/>
        <c:noMultiLvlLbl val="0"/>
      </c:catAx>
      <c:valAx>
        <c:axId val="1745369344"/>
        <c:scaling>
          <c:orientation val="minMax"/>
          <c:max val="0.45"/>
        </c:scaling>
        <c:delete val="1"/>
        <c:axPos val="b"/>
        <c:numFmt formatCode="###0%" sourceLinked="1"/>
        <c:majorTickMark val="none"/>
        <c:minorTickMark val="none"/>
        <c:tickLblPos val="nextTo"/>
        <c:crossAx val="174538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9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sz="1800" b="1" i="0" u="none" strike="noStrike" kern="1200" cap="none" spc="120" normalizeH="0" baseline="0" dirty="0">
                <a:solidFill>
                  <a:schemeClr val="tx1"/>
                </a:solidFill>
              </a:rPr>
              <a:t>Míra problému s likvidací</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17695874841871861"/>
          <c:y val="0.15012026185968547"/>
          <c:w val="0.80336163790121573"/>
          <c:h val="0.81777467068749887"/>
        </c:manualLayout>
      </c:layout>
      <c:barChart>
        <c:barDir val="bar"/>
        <c:grouping val="stacked"/>
        <c:varyColors val="0"/>
        <c:ser>
          <c:idx val="0"/>
          <c:order val="0"/>
          <c:tx>
            <c:strRef>
              <c:f>List1!$B$1</c:f>
              <c:strCache>
                <c:ptCount val="1"/>
                <c:pt idx="0">
                  <c:v>S drobnými problémy</c:v>
                </c:pt>
              </c:strCache>
            </c:strRef>
          </c:tx>
          <c:spPr>
            <a:solidFill>
              <a:srgbClr val="F8AEAA"/>
            </a:solidFill>
            <a:ln>
              <a:noFill/>
            </a:ln>
            <a:effectLst/>
          </c:spPr>
          <c:invertIfNegative val="0"/>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1-1FFB-4FA8-A4FA-5C95609AF3A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65 a více let</c:v>
                </c:pt>
                <c:pt idx="1">
                  <c:v>50-64</c:v>
                </c:pt>
                <c:pt idx="2">
                  <c:v>35-49</c:v>
                </c:pt>
                <c:pt idx="3">
                  <c:v>18-34</c:v>
                </c:pt>
                <c:pt idx="4">
                  <c:v>Celkem</c:v>
                </c:pt>
              </c:strCache>
            </c:strRef>
          </c:cat>
          <c:val>
            <c:numRef>
              <c:f>List1!$B$2:$B$6</c:f>
              <c:numCache>
                <c:formatCode>###0%</c:formatCode>
                <c:ptCount val="5"/>
                <c:pt idx="0">
                  <c:v>0.24</c:v>
                </c:pt>
                <c:pt idx="1">
                  <c:v>0.18</c:v>
                </c:pt>
                <c:pt idx="2">
                  <c:v>0.14000000000000001</c:v>
                </c:pt>
                <c:pt idx="3">
                  <c:v>0.21</c:v>
                </c:pt>
                <c:pt idx="4">
                  <c:v>0.18</c:v>
                </c:pt>
              </c:numCache>
            </c:numRef>
          </c:val>
          <c:extLst>
            <c:ext xmlns:c16="http://schemas.microsoft.com/office/drawing/2014/chart" uri="{C3380CC4-5D6E-409C-BE32-E72D297353CC}">
              <c16:uniqueId val="{00000002-1FFB-4FA8-A4FA-5C95609AF3AC}"/>
            </c:ext>
          </c:extLst>
        </c:ser>
        <c:ser>
          <c:idx val="1"/>
          <c:order val="1"/>
          <c:tx>
            <c:strRef>
              <c:f>List1!$C$1</c:f>
              <c:strCache>
                <c:ptCount val="1"/>
                <c:pt idx="0">
                  <c:v>S velkými problémy</c:v>
                </c:pt>
              </c:strCache>
            </c:strRef>
          </c:tx>
          <c:spPr>
            <a:solidFill>
              <a:srgbClr val="E72821"/>
            </a:solidFill>
            <a:ln>
              <a:noFill/>
            </a:ln>
            <a:effectLst/>
          </c:spPr>
          <c:invertIfNegative val="0"/>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04-1FFB-4FA8-A4FA-5C95609AF3A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65 a více let</c:v>
                </c:pt>
                <c:pt idx="1">
                  <c:v>50-64</c:v>
                </c:pt>
                <c:pt idx="2">
                  <c:v>35-49</c:v>
                </c:pt>
                <c:pt idx="3">
                  <c:v>18-34</c:v>
                </c:pt>
                <c:pt idx="4">
                  <c:v>Celkem</c:v>
                </c:pt>
              </c:strCache>
            </c:strRef>
          </c:cat>
          <c:val>
            <c:numRef>
              <c:f>List1!$C$2:$C$6</c:f>
              <c:numCache>
                <c:formatCode>0%</c:formatCode>
                <c:ptCount val="5"/>
                <c:pt idx="0">
                  <c:v>0.04</c:v>
                </c:pt>
                <c:pt idx="1">
                  <c:v>0.13</c:v>
                </c:pt>
                <c:pt idx="2">
                  <c:v>0.08</c:v>
                </c:pt>
                <c:pt idx="3">
                  <c:v>0.04</c:v>
                </c:pt>
                <c:pt idx="4">
                  <c:v>0.08</c:v>
                </c:pt>
              </c:numCache>
            </c:numRef>
          </c:val>
          <c:extLst>
            <c:ext xmlns:c16="http://schemas.microsoft.com/office/drawing/2014/chart" uri="{C3380CC4-5D6E-409C-BE32-E72D297353CC}">
              <c16:uniqueId val="{00000003-1FFB-4FA8-A4FA-5C95609AF3AC}"/>
            </c:ext>
          </c:extLst>
        </c:ser>
        <c:dLbls>
          <c:showLegendKey val="0"/>
          <c:showVal val="0"/>
          <c:showCatName val="0"/>
          <c:showSerName val="0"/>
          <c:showPercent val="0"/>
          <c:showBubbleSize val="0"/>
        </c:dLbls>
        <c:gapWidth val="62"/>
        <c:overlap val="100"/>
        <c:axId val="1745380384"/>
        <c:axId val="1745369344"/>
      </c:barChart>
      <c:catAx>
        <c:axId val="1745380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5369344"/>
        <c:crosses val="autoZero"/>
        <c:auto val="1"/>
        <c:lblAlgn val="ctr"/>
        <c:lblOffset val="100"/>
        <c:noMultiLvlLbl val="0"/>
      </c:catAx>
      <c:valAx>
        <c:axId val="1745369344"/>
        <c:scaling>
          <c:orientation val="minMax"/>
          <c:max val="0.45"/>
        </c:scaling>
        <c:delete val="1"/>
        <c:axPos val="b"/>
        <c:numFmt formatCode="###0%" sourceLinked="1"/>
        <c:majorTickMark val="none"/>
        <c:minorTickMark val="none"/>
        <c:tickLblPos val="nextTo"/>
        <c:crossAx val="1745380384"/>
        <c:crosses val="autoZero"/>
        <c:crossBetween val="between"/>
      </c:valAx>
      <c:spPr>
        <a:noFill/>
        <a:ln>
          <a:noFill/>
        </a:ln>
        <a:effectLst/>
      </c:spPr>
    </c:plotArea>
    <c:legend>
      <c:legendPos val="t"/>
      <c:layout>
        <c:manualLayout>
          <c:xMode val="edge"/>
          <c:yMode val="edge"/>
          <c:x val="0.11727844105776532"/>
          <c:y val="9.9438149828857236E-2"/>
          <c:w val="0.7606550232581023"/>
          <c:h val="5.9438039517959763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9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Typ PU</c:v>
                </c:pt>
              </c:strCache>
            </c:strRef>
          </c:tx>
          <c:spPr>
            <a:solidFill>
              <a:srgbClr val="004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Úrazu/nemoci</c:v>
                </c:pt>
                <c:pt idx="1">
                  <c:v>Autonehody</c:v>
                </c:pt>
                <c:pt idx="2">
                  <c:v>Škody v domácnosti</c:v>
                </c:pt>
                <c:pt idx="3">
                  <c:v>Jiné</c:v>
                </c:pt>
              </c:strCache>
            </c:strRef>
          </c:cat>
          <c:val>
            <c:numRef>
              <c:f>List1!$B$2:$B$5</c:f>
              <c:numCache>
                <c:formatCode>###0%</c:formatCode>
                <c:ptCount val="4"/>
                <c:pt idx="0">
                  <c:v>0.34818942593532048</c:v>
                </c:pt>
                <c:pt idx="1">
                  <c:v>0.27375243853592268</c:v>
                </c:pt>
                <c:pt idx="2">
                  <c:v>0.24787465174646323</c:v>
                </c:pt>
                <c:pt idx="3">
                  <c:v>0.13018348378229352</c:v>
                </c:pt>
              </c:numCache>
            </c:numRef>
          </c:val>
          <c:extLst>
            <c:ext xmlns:c16="http://schemas.microsoft.com/office/drawing/2014/chart" uri="{C3380CC4-5D6E-409C-BE32-E72D297353CC}">
              <c16:uniqueId val="{00000000-5C29-4365-86E6-D91362A456A5}"/>
            </c:ext>
          </c:extLst>
        </c:ser>
        <c:dLbls>
          <c:showLegendKey val="0"/>
          <c:showVal val="0"/>
          <c:showCatName val="0"/>
          <c:showSerName val="0"/>
          <c:showPercent val="0"/>
          <c:showBubbleSize val="0"/>
        </c:dLbls>
        <c:gapWidth val="219"/>
        <c:axId val="192382704"/>
        <c:axId val="192364464"/>
      </c:barChart>
      <c:lineChart>
        <c:grouping val="standard"/>
        <c:varyColors val="0"/>
        <c:ser>
          <c:idx val="1"/>
          <c:order val="1"/>
          <c:tx>
            <c:strRef>
              <c:f>List1!$C$1</c:f>
              <c:strCache>
                <c:ptCount val="1"/>
                <c:pt idx="0">
                  <c:v>Průměrná délka likvidace ve dnech</c:v>
                </c:pt>
              </c:strCache>
            </c:strRef>
          </c:tx>
          <c:spPr>
            <a:ln w="28575" cap="rnd">
              <a:noFill/>
              <a:round/>
            </a:ln>
            <a:effectLst/>
          </c:spPr>
          <c:marker>
            <c:symbol val="circle"/>
            <c:size val="45"/>
            <c:spPr>
              <a:solidFill>
                <a:srgbClr val="E72821"/>
              </a:solidFill>
              <a:ln w="9525">
                <a:solidFill>
                  <a:srgbClr val="E7282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Úrazu/nemoci</c:v>
                </c:pt>
                <c:pt idx="1">
                  <c:v>Autonehody</c:v>
                </c:pt>
                <c:pt idx="2">
                  <c:v>Škody v domácnosti</c:v>
                </c:pt>
                <c:pt idx="3">
                  <c:v>Jiné</c:v>
                </c:pt>
              </c:strCache>
            </c:strRef>
          </c:cat>
          <c:val>
            <c:numRef>
              <c:f>List1!$C$2:$C$5</c:f>
              <c:numCache>
                <c:formatCode>###0</c:formatCode>
                <c:ptCount val="4"/>
                <c:pt idx="0">
                  <c:v>41.116228245895186</c:v>
                </c:pt>
                <c:pt idx="1">
                  <c:v>28.070289021190735</c:v>
                </c:pt>
                <c:pt idx="2">
                  <c:v>31.227842352130221</c:v>
                </c:pt>
                <c:pt idx="3">
                  <c:v>60.19804966265194</c:v>
                </c:pt>
              </c:numCache>
            </c:numRef>
          </c:val>
          <c:smooth val="0"/>
          <c:extLst>
            <c:ext xmlns:c16="http://schemas.microsoft.com/office/drawing/2014/chart" uri="{C3380CC4-5D6E-409C-BE32-E72D297353CC}">
              <c16:uniqueId val="{00000001-5C29-4365-86E6-D91362A456A5}"/>
            </c:ext>
          </c:extLst>
        </c:ser>
        <c:dLbls>
          <c:showLegendKey val="0"/>
          <c:showVal val="0"/>
          <c:showCatName val="0"/>
          <c:showSerName val="0"/>
          <c:showPercent val="0"/>
          <c:showBubbleSize val="0"/>
        </c:dLbls>
        <c:marker val="1"/>
        <c:smooth val="0"/>
        <c:axId val="1216810128"/>
        <c:axId val="1216805808"/>
      </c:lineChart>
      <c:catAx>
        <c:axId val="19238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92364464"/>
        <c:crosses val="autoZero"/>
        <c:auto val="1"/>
        <c:lblAlgn val="ctr"/>
        <c:lblOffset val="100"/>
        <c:noMultiLvlLbl val="0"/>
      </c:catAx>
      <c:valAx>
        <c:axId val="1923644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lumMod val="65000"/>
                  </a:schemeClr>
                </a:solidFill>
                <a:latin typeface="Century Gothic" panose="020B0502020202020204" pitchFamily="34" charset="0"/>
                <a:ea typeface="+mn-ea"/>
                <a:cs typeface="+mn-cs"/>
              </a:defRPr>
            </a:pPr>
            <a:endParaRPr lang="cs-CZ"/>
          </a:p>
        </c:txPr>
        <c:crossAx val="192382704"/>
        <c:crosses val="autoZero"/>
        <c:crossBetween val="between"/>
      </c:valAx>
      <c:valAx>
        <c:axId val="121680580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lumMod val="65000"/>
                  </a:schemeClr>
                </a:solidFill>
                <a:latin typeface="Century Gothic" panose="020B0502020202020204" pitchFamily="34" charset="0"/>
                <a:ea typeface="+mn-ea"/>
                <a:cs typeface="+mn-cs"/>
              </a:defRPr>
            </a:pPr>
            <a:endParaRPr lang="cs-CZ"/>
          </a:p>
        </c:txPr>
        <c:crossAx val="1216810128"/>
        <c:crosses val="max"/>
        <c:crossBetween val="between"/>
      </c:valAx>
      <c:catAx>
        <c:axId val="1216810128"/>
        <c:scaling>
          <c:orientation val="minMax"/>
        </c:scaling>
        <c:delete val="1"/>
        <c:axPos val="b"/>
        <c:numFmt formatCode="General" sourceLinked="1"/>
        <c:majorTickMark val="out"/>
        <c:minorTickMark val="none"/>
        <c:tickLblPos val="nextTo"/>
        <c:crossAx val="1216805808"/>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cs-CZ" sz="1400"/>
              <a:t>Délka likvidace PU (celkem)</a:t>
            </a:r>
          </a:p>
        </c:rich>
      </c:tx>
      <c:layout>
        <c:manualLayout>
          <c:xMode val="edge"/>
          <c:yMode val="edge"/>
          <c:x val="0.10121655157632366"/>
          <c:y val="3.369149839592375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34662557909242625"/>
          <c:y val="0.22796384494491376"/>
          <c:w val="0.62084402417613738"/>
          <c:h val="0.70886851909468762"/>
        </c:manualLayout>
      </c:layout>
      <c:barChart>
        <c:barDir val="bar"/>
        <c:grouping val="clustered"/>
        <c:varyColors val="0"/>
        <c:ser>
          <c:idx val="0"/>
          <c:order val="0"/>
          <c:tx>
            <c:strRef>
              <c:f>List1!$B$1</c:f>
              <c:strCache>
                <c:ptCount val="1"/>
                <c:pt idx="0">
                  <c:v>Doba likvidaci PU (celkem)</c:v>
                </c:pt>
              </c:strCache>
            </c:strRef>
          </c:tx>
          <c:spPr>
            <a:solidFill>
              <a:schemeClr val="bg1">
                <a:lumMod val="50000"/>
              </a:schemeClr>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0-2B82-4019-99C5-749AA94E53BB}"/>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týden</c:v>
                </c:pt>
                <c:pt idx="1">
                  <c:v>2 týdny</c:v>
                </c:pt>
                <c:pt idx="2">
                  <c:v>3 týdny</c:v>
                </c:pt>
                <c:pt idx="3">
                  <c:v>1 měsíc</c:v>
                </c:pt>
                <c:pt idx="4">
                  <c:v>&gt; 1 měsíc</c:v>
                </c:pt>
              </c:strCache>
            </c:strRef>
          </c:cat>
          <c:val>
            <c:numRef>
              <c:f>List1!$B$2:$B$6</c:f>
              <c:numCache>
                <c:formatCode>###0%</c:formatCode>
                <c:ptCount val="5"/>
                <c:pt idx="0">
                  <c:v>0.26495966640567359</c:v>
                </c:pt>
                <c:pt idx="1">
                  <c:v>0.21311555239419511</c:v>
                </c:pt>
                <c:pt idx="2">
                  <c:v>0.10845039087293935</c:v>
                </c:pt>
                <c:pt idx="3">
                  <c:v>0.22980380460459598</c:v>
                </c:pt>
                <c:pt idx="4">
                  <c:v>0.18367058572259565</c:v>
                </c:pt>
              </c:numCache>
            </c:numRef>
          </c:val>
          <c:extLst>
            <c:ext xmlns:c16="http://schemas.microsoft.com/office/drawing/2014/chart" uri="{C3380CC4-5D6E-409C-BE32-E72D297353CC}">
              <c16:uniqueId val="{00000000-385A-4813-8770-F15C9B1BD3A6}"/>
            </c:ext>
          </c:extLst>
        </c:ser>
        <c:dLbls>
          <c:showLegendKey val="0"/>
          <c:showVal val="0"/>
          <c:showCatName val="0"/>
          <c:showSerName val="0"/>
          <c:showPercent val="0"/>
          <c:showBubbleSize val="0"/>
        </c:dLbls>
        <c:gapWidth val="182"/>
        <c:axId val="580249871"/>
        <c:axId val="1332625039"/>
      </c:barChart>
      <c:catAx>
        <c:axId val="580249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332625039"/>
        <c:crosses val="autoZero"/>
        <c:auto val="1"/>
        <c:lblAlgn val="ctr"/>
        <c:lblOffset val="100"/>
        <c:noMultiLvlLbl val="0"/>
      </c:catAx>
      <c:valAx>
        <c:axId val="1332625039"/>
        <c:scaling>
          <c:orientation val="minMax"/>
        </c:scaling>
        <c:delete val="1"/>
        <c:axPos val="b"/>
        <c:numFmt formatCode="###0%" sourceLinked="1"/>
        <c:majorTickMark val="none"/>
        <c:minorTickMark val="none"/>
        <c:tickLblPos val="nextTo"/>
        <c:crossAx val="580249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9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17126547064530481"/>
          <c:y val="0.11650139393372448"/>
          <c:w val="0.69014413361706228"/>
          <c:h val="0.80511590935353794"/>
        </c:manualLayout>
      </c:layout>
      <c:doughnutChart>
        <c:varyColors val="1"/>
        <c:ser>
          <c:idx val="0"/>
          <c:order val="0"/>
          <c:tx>
            <c:strRef>
              <c:f>List1!$B$1</c:f>
              <c:strCache>
                <c:ptCount val="1"/>
                <c:pt idx="0">
                  <c:v>Uvažoval/a v posledních 12 měsících o změnach</c:v>
                </c:pt>
              </c:strCache>
            </c:strRef>
          </c:tx>
          <c:dPt>
            <c:idx val="0"/>
            <c:bubble3D val="0"/>
            <c:spPr>
              <a:solidFill>
                <a:srgbClr val="004077"/>
              </a:solidFill>
              <a:ln w="19050">
                <a:solidFill>
                  <a:schemeClr val="lt1"/>
                </a:solidFill>
              </a:ln>
              <a:effectLst/>
            </c:spPr>
            <c:extLst>
              <c:ext xmlns:c16="http://schemas.microsoft.com/office/drawing/2014/chart" uri="{C3380CC4-5D6E-409C-BE32-E72D297353CC}">
                <c16:uniqueId val="{00000002-E54D-45A3-9DE4-7C74FC1422B8}"/>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E54D-45A3-9DE4-7C74FC1422B8}"/>
              </c:ext>
            </c:extLst>
          </c:dPt>
          <c:dLbls>
            <c:dLbl>
              <c:idx val="0"/>
              <c:showLegendKey val="0"/>
              <c:showVal val="0"/>
              <c:showCatName val="1"/>
              <c:showSerName val="0"/>
              <c:showPercent val="1"/>
              <c:showBubbleSize val="0"/>
              <c:extLst>
                <c:ext xmlns:c15="http://schemas.microsoft.com/office/drawing/2012/chart" uri="{CE6537A1-D6FC-4f65-9D91-7224C49458BB}">
                  <c15:layout>
                    <c:manualLayout>
                      <c:w val="0.27825324421241082"/>
                      <c:h val="0.26019887754943799"/>
                    </c:manualLayout>
                  </c15:layout>
                </c:ext>
                <c:ext xmlns:c16="http://schemas.microsoft.com/office/drawing/2014/chart" uri="{C3380CC4-5D6E-409C-BE32-E72D297353CC}">
                  <c16:uniqueId val="{00000002-E54D-45A3-9DE4-7C74FC1422B8}"/>
                </c:ext>
              </c:extLst>
            </c:dLbl>
            <c:dLbl>
              <c:idx val="1"/>
              <c:showLegendKey val="0"/>
              <c:showVal val="0"/>
              <c:showCatName val="1"/>
              <c:showSerName val="0"/>
              <c:showPercent val="1"/>
              <c:showBubbleSize val="0"/>
              <c:extLst>
                <c:ext xmlns:c15="http://schemas.microsoft.com/office/drawing/2012/chart" uri="{CE6537A1-D6FC-4f65-9D91-7224C49458BB}">
                  <c15:layout>
                    <c:manualLayout>
                      <c:w val="0.32223452667463531"/>
                      <c:h val="0.26019887754943799"/>
                    </c:manualLayout>
                  </c15:layout>
                </c:ext>
                <c:ext xmlns:c16="http://schemas.microsoft.com/office/drawing/2014/chart" uri="{C3380CC4-5D6E-409C-BE32-E72D297353CC}">
                  <c16:uniqueId val="{00000001-E54D-45A3-9DE4-7C74FC1422B8}"/>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endParaRPr lang="cs-CZ"/>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List1!$A$2:$A$3</c:f>
              <c:strCache>
                <c:ptCount val="2"/>
                <c:pt idx="0">
                  <c:v>Ano, uvažoval/a</c:v>
                </c:pt>
                <c:pt idx="1">
                  <c:v>Ne, neuvažoval/a</c:v>
                </c:pt>
              </c:strCache>
            </c:strRef>
          </c:cat>
          <c:val>
            <c:numRef>
              <c:f>List1!$B$2:$B$3</c:f>
              <c:numCache>
                <c:formatCode>###0%</c:formatCode>
                <c:ptCount val="2"/>
                <c:pt idx="0">
                  <c:v>0.29579465484087036</c:v>
                </c:pt>
                <c:pt idx="1">
                  <c:v>0.70420534515912692</c:v>
                </c:pt>
              </c:numCache>
            </c:numRef>
          </c:val>
          <c:extLst>
            <c:ext xmlns:c16="http://schemas.microsoft.com/office/drawing/2014/chart" uri="{C3380CC4-5D6E-409C-BE32-E72D297353CC}">
              <c16:uniqueId val="{00000000-E54D-45A3-9DE4-7C74FC1422B8}"/>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95000"/>
        </a:schemeClr>
      </a:solidFill>
    </a:ln>
    <a:effectLst/>
  </c:spPr>
  <c:txPr>
    <a:bodyPr/>
    <a:lstStyle/>
    <a:p>
      <a:pPr>
        <a:defRPr sz="1600" b="1">
          <a:solidFill>
            <a:schemeClr val="tx1"/>
          </a:solidFill>
          <a:latin typeface="Century Gothic" panose="020B0502020202020204" pitchFamily="34" charset="0"/>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351744103500214E-2"/>
          <c:y val="3.428165065754215E-2"/>
          <c:w val="0.98140187409660085"/>
          <c:h val="0.80431360019788101"/>
        </c:manualLayout>
      </c:layout>
      <c:lineChart>
        <c:grouping val="standard"/>
        <c:varyColors val="0"/>
        <c:ser>
          <c:idx val="0"/>
          <c:order val="0"/>
          <c:tx>
            <c:strRef>
              <c:f>List1!$B$1</c:f>
              <c:strCache>
                <c:ptCount val="1"/>
                <c:pt idx="0">
                  <c:v>Rok 2024</c:v>
                </c:pt>
              </c:strCache>
            </c:strRef>
          </c:tx>
          <c:spPr>
            <a:ln w="25400" cap="rnd">
              <a:noFill/>
              <a:round/>
            </a:ln>
            <a:effectLst/>
          </c:spPr>
          <c:marker>
            <c:symbol val="circle"/>
            <c:size val="16"/>
            <c:spPr>
              <a:solidFill>
                <a:srgbClr val="004077"/>
              </a:solidFill>
              <a:ln w="31750">
                <a:noFill/>
              </a:ln>
              <a:effectLst/>
            </c:spPr>
          </c:marker>
          <c:dLbls>
            <c:spPr>
              <a:noFill/>
              <a:ln>
                <a:solidFill>
                  <a:srgbClr val="004077"/>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4077"/>
                    </a:solidFill>
                    <a:latin typeface="Century Gothic" panose="020B0502020202020204" pitchFamily="34" charset="0"/>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ČNB</c:v>
                </c:pt>
                <c:pt idx="1">
                  <c:v>ČSÚ</c:v>
                </c:pt>
                <c:pt idx="2">
                  <c:v>ČOI</c:v>
                </c:pt>
                <c:pt idx="3">
                  <c:v>Ústavní soud</c:v>
                </c:pt>
                <c:pt idx="4">
                  <c:v>NKÚ</c:v>
                </c:pt>
                <c:pt idx="5">
                  <c:v>ÚOOÚ</c:v>
                </c:pt>
                <c:pt idx="6">
                  <c:v>UOHS</c:v>
                </c:pt>
              </c:strCache>
            </c:strRef>
          </c:cat>
          <c:val>
            <c:numRef>
              <c:f>List1!$B$2:$B$8</c:f>
              <c:numCache>
                <c:formatCode>###0.0</c:formatCode>
                <c:ptCount val="7"/>
                <c:pt idx="0">
                  <c:v>6.7087273740510609</c:v>
                </c:pt>
                <c:pt idx="1">
                  <c:v>6.6243140860864793</c:v>
                </c:pt>
                <c:pt idx="2">
                  <c:v>6.508445253757821</c:v>
                </c:pt>
                <c:pt idx="3">
                  <c:v>6.4402970069319965</c:v>
                </c:pt>
                <c:pt idx="4">
                  <c:v>6.3017716990792554</c:v>
                </c:pt>
                <c:pt idx="5">
                  <c:v>5.9262568350502027</c:v>
                </c:pt>
                <c:pt idx="6">
                  <c:v>5.5697897206519249</c:v>
                </c:pt>
              </c:numCache>
            </c:numRef>
          </c:val>
          <c:smooth val="0"/>
          <c:extLst>
            <c:ext xmlns:c16="http://schemas.microsoft.com/office/drawing/2014/chart" uri="{C3380CC4-5D6E-409C-BE32-E72D297353CC}">
              <c16:uniqueId val="{00000000-941C-4907-BE07-6C47CE2ECD32}"/>
            </c:ext>
          </c:extLst>
        </c:ser>
        <c:ser>
          <c:idx val="1"/>
          <c:order val="1"/>
          <c:tx>
            <c:strRef>
              <c:f>List1!$C$1</c:f>
              <c:strCache>
                <c:ptCount val="1"/>
                <c:pt idx="0">
                  <c:v>Rok 2023</c:v>
                </c:pt>
              </c:strCache>
            </c:strRef>
          </c:tx>
          <c:spPr>
            <a:ln w="28575" cap="rnd">
              <a:noFill/>
              <a:round/>
            </a:ln>
            <a:effectLst/>
          </c:spPr>
          <c:marker>
            <c:symbol val="circle"/>
            <c:size val="4"/>
            <c:spPr>
              <a:solidFill>
                <a:srgbClr val="004077"/>
              </a:solidFill>
              <a:ln w="31750">
                <a:noFill/>
              </a:ln>
              <a:effectLst/>
            </c:spPr>
          </c:marker>
          <c:dPt>
            <c:idx val="3"/>
            <c:marker>
              <c:symbol val="circle"/>
              <c:size val="4"/>
              <c:spPr>
                <a:solidFill>
                  <a:srgbClr val="004077"/>
                </a:solidFill>
                <a:ln w="31750">
                  <a:noFill/>
                </a:ln>
                <a:effectLst/>
              </c:spPr>
            </c:marker>
            <c:bubble3D val="0"/>
            <c:extLst>
              <c:ext xmlns:c16="http://schemas.microsoft.com/office/drawing/2014/chart" uri="{C3380CC4-5D6E-409C-BE32-E72D297353CC}">
                <c16:uniqueId val="{00000000-6E6C-4244-BD0B-521FC9036532}"/>
              </c:ext>
            </c:extLst>
          </c:dPt>
          <c:cat>
            <c:strRef>
              <c:f>List1!$A$2:$A$8</c:f>
              <c:strCache>
                <c:ptCount val="7"/>
                <c:pt idx="0">
                  <c:v>ČNB</c:v>
                </c:pt>
                <c:pt idx="1">
                  <c:v>ČSÚ</c:v>
                </c:pt>
                <c:pt idx="2">
                  <c:v>ČOI</c:v>
                </c:pt>
                <c:pt idx="3">
                  <c:v>Ústavní soud</c:v>
                </c:pt>
                <c:pt idx="4">
                  <c:v>NKÚ</c:v>
                </c:pt>
                <c:pt idx="5">
                  <c:v>ÚOOÚ</c:v>
                </c:pt>
                <c:pt idx="6">
                  <c:v>UOHS</c:v>
                </c:pt>
              </c:strCache>
            </c:strRef>
          </c:cat>
          <c:val>
            <c:numRef>
              <c:f>List1!$C$2:$C$8</c:f>
              <c:numCache>
                <c:formatCode>0.0</c:formatCode>
                <c:ptCount val="7"/>
                <c:pt idx="0">
                  <c:v>6.8119963684742304</c:v>
                </c:pt>
                <c:pt idx="1">
                  <c:v>6.9874389151388447</c:v>
                </c:pt>
                <c:pt idx="2">
                  <c:v>6.78406161608331</c:v>
                </c:pt>
                <c:pt idx="3">
                  <c:v>6.7425785028699119</c:v>
                </c:pt>
                <c:pt idx="4">
                  <c:v>6.6836872329482411</c:v>
                </c:pt>
                <c:pt idx="5">
                  <c:v>6.3132618065404671</c:v>
                </c:pt>
                <c:pt idx="6">
                  <c:v>5.9020154666385398</c:v>
                </c:pt>
              </c:numCache>
            </c:numRef>
          </c:val>
          <c:smooth val="0"/>
          <c:extLst>
            <c:ext xmlns:c16="http://schemas.microsoft.com/office/drawing/2014/chart" uri="{C3380CC4-5D6E-409C-BE32-E72D297353CC}">
              <c16:uniqueId val="{00000001-941C-4907-BE07-6C47CE2ECD32}"/>
            </c:ext>
          </c:extLst>
        </c:ser>
        <c:ser>
          <c:idx val="2"/>
          <c:order val="2"/>
          <c:tx>
            <c:strRef>
              <c:f>List1!$D$1</c:f>
              <c:strCache>
                <c:ptCount val="1"/>
                <c:pt idx="0">
                  <c:v>Rok 2022</c:v>
                </c:pt>
              </c:strCache>
            </c:strRef>
          </c:tx>
          <c:spPr>
            <a:ln w="28575" cap="rnd">
              <a:noFill/>
              <a:round/>
            </a:ln>
            <a:effectLst/>
          </c:spPr>
          <c:marker>
            <c:symbol val="circle"/>
            <c:size val="5"/>
            <c:spPr>
              <a:solidFill>
                <a:schemeClr val="bg1">
                  <a:lumMod val="50000"/>
                </a:schemeClr>
              </a:solidFill>
              <a:ln w="9525">
                <a:solidFill>
                  <a:schemeClr val="bg1">
                    <a:lumMod val="50000"/>
                  </a:schemeClr>
                </a:solidFill>
              </a:ln>
              <a:effectLst/>
            </c:spPr>
          </c:marker>
          <c:cat>
            <c:strRef>
              <c:f>List1!$A$2:$A$8</c:f>
              <c:strCache>
                <c:ptCount val="7"/>
                <c:pt idx="0">
                  <c:v>ČNB</c:v>
                </c:pt>
                <c:pt idx="1">
                  <c:v>ČSÚ</c:v>
                </c:pt>
                <c:pt idx="2">
                  <c:v>ČOI</c:v>
                </c:pt>
                <c:pt idx="3">
                  <c:v>Ústavní soud</c:v>
                </c:pt>
                <c:pt idx="4">
                  <c:v>NKÚ</c:v>
                </c:pt>
                <c:pt idx="5">
                  <c:v>ÚOOÚ</c:v>
                </c:pt>
                <c:pt idx="6">
                  <c:v>UOHS</c:v>
                </c:pt>
              </c:strCache>
            </c:strRef>
          </c:cat>
          <c:val>
            <c:numRef>
              <c:f>List1!$D$2:$D$8</c:f>
              <c:numCache>
                <c:formatCode>0.0</c:formatCode>
                <c:ptCount val="7"/>
                <c:pt idx="0">
                  <c:v>6.9771028732613596</c:v>
                </c:pt>
                <c:pt idx="1">
                  <c:v>6.8802690468337335</c:v>
                </c:pt>
                <c:pt idx="2">
                  <c:v>6.9771935673374088</c:v>
                </c:pt>
                <c:pt idx="3">
                  <c:v>6.8264399303141277</c:v>
                </c:pt>
                <c:pt idx="4">
                  <c:v>6.7807000671589952</c:v>
                </c:pt>
                <c:pt idx="5">
                  <c:v>6.4014211576658102</c:v>
                </c:pt>
                <c:pt idx="6">
                  <c:v>5.9552538916656426</c:v>
                </c:pt>
              </c:numCache>
            </c:numRef>
          </c:val>
          <c:smooth val="0"/>
          <c:extLst>
            <c:ext xmlns:c16="http://schemas.microsoft.com/office/drawing/2014/chart" uri="{C3380CC4-5D6E-409C-BE32-E72D297353CC}">
              <c16:uniqueId val="{00000002-941C-4907-BE07-6C47CE2ECD32}"/>
            </c:ext>
          </c:extLst>
        </c:ser>
        <c:ser>
          <c:idx val="3"/>
          <c:order val="3"/>
          <c:tx>
            <c:strRef>
              <c:f>List1!$E$1</c:f>
              <c:strCache>
                <c:ptCount val="1"/>
                <c:pt idx="0">
                  <c:v>Rok 2021</c:v>
                </c:pt>
              </c:strCache>
            </c:strRef>
          </c:tx>
          <c:spPr>
            <a:ln w="28575" cap="rnd">
              <a:no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List1!$A$2:$A$8</c:f>
              <c:strCache>
                <c:ptCount val="7"/>
                <c:pt idx="0">
                  <c:v>ČNB</c:v>
                </c:pt>
                <c:pt idx="1">
                  <c:v>ČSÚ</c:v>
                </c:pt>
                <c:pt idx="2">
                  <c:v>ČOI</c:v>
                </c:pt>
                <c:pt idx="3">
                  <c:v>Ústavní soud</c:v>
                </c:pt>
                <c:pt idx="4">
                  <c:v>NKÚ</c:v>
                </c:pt>
                <c:pt idx="5">
                  <c:v>ÚOOÚ</c:v>
                </c:pt>
                <c:pt idx="6">
                  <c:v>UOHS</c:v>
                </c:pt>
              </c:strCache>
            </c:strRef>
          </c:cat>
          <c:val>
            <c:numRef>
              <c:f>List1!$E$2:$E$8</c:f>
              <c:numCache>
                <c:formatCode>0.0</c:formatCode>
                <c:ptCount val="7"/>
                <c:pt idx="0">
                  <c:v>7.5516680165565866</c:v>
                </c:pt>
                <c:pt idx="1">
                  <c:v>6.8055952835665297</c:v>
                </c:pt>
                <c:pt idx="2">
                  <c:v>6.9430790561105376</c:v>
                </c:pt>
                <c:pt idx="3">
                  <c:v>7.0412561233481199</c:v>
                </c:pt>
                <c:pt idx="4">
                  <c:v>6.6590203273894026</c:v>
                </c:pt>
                <c:pt idx="5">
                  <c:v>6.3768767582540464</c:v>
                </c:pt>
                <c:pt idx="6">
                  <c:v>5.7029721506802193</c:v>
                </c:pt>
              </c:numCache>
            </c:numRef>
          </c:val>
          <c:smooth val="0"/>
          <c:extLst>
            <c:ext xmlns:c16="http://schemas.microsoft.com/office/drawing/2014/chart" uri="{C3380CC4-5D6E-409C-BE32-E72D297353CC}">
              <c16:uniqueId val="{00000001-6CB9-4D55-A354-10AF8A128BDC}"/>
            </c:ext>
          </c:extLst>
        </c:ser>
        <c:dLbls>
          <c:showLegendKey val="0"/>
          <c:showVal val="0"/>
          <c:showCatName val="0"/>
          <c:showSerName val="0"/>
          <c:showPercent val="0"/>
          <c:showBubbleSize val="0"/>
        </c:dLbls>
        <c:marker val="1"/>
        <c:smooth val="0"/>
        <c:axId val="2040215359"/>
        <c:axId val="1849584127"/>
      </c:lineChart>
      <c:catAx>
        <c:axId val="20402153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just">
              <a:defRPr sz="2000" b="1" i="0" u="none" strike="noStrike" kern="1200" baseline="0">
                <a:solidFill>
                  <a:schemeClr val="tx1"/>
                </a:solidFill>
                <a:latin typeface="+mn-lt"/>
                <a:ea typeface="+mn-ea"/>
                <a:cs typeface="+mn-cs"/>
              </a:defRPr>
            </a:pPr>
            <a:endParaRPr lang="cs-CZ"/>
          </a:p>
        </c:txPr>
        <c:crossAx val="1849584127"/>
        <c:crosses val="autoZero"/>
        <c:auto val="1"/>
        <c:lblAlgn val="ctr"/>
        <c:lblOffset val="30"/>
        <c:noMultiLvlLbl val="0"/>
      </c:catAx>
      <c:valAx>
        <c:axId val="1849584127"/>
        <c:scaling>
          <c:orientation val="minMax"/>
          <c:max val="10"/>
        </c:scaling>
        <c:delete val="1"/>
        <c:axPos val="l"/>
        <c:numFmt formatCode="###0.0" sourceLinked="1"/>
        <c:majorTickMark val="none"/>
        <c:minorTickMark val="none"/>
        <c:tickLblPos val="nextTo"/>
        <c:crossAx val="2040215359"/>
        <c:crosses val="autoZero"/>
        <c:crossBetween val="between"/>
      </c:valAx>
      <c:spPr>
        <a:noFill/>
        <a:ln>
          <a:noFill/>
        </a:ln>
        <a:effectLst/>
      </c:spPr>
    </c:plotArea>
    <c:legend>
      <c:legendPos val="t"/>
      <c:layout>
        <c:manualLayout>
          <c:xMode val="edge"/>
          <c:yMode val="edge"/>
          <c:x val="0.48891941496443381"/>
          <c:y val="7.4380591169559307E-2"/>
          <c:w val="0.41398573285492796"/>
          <c:h val="6.6321061961495648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cs-CZ"/>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Century Gothic" panose="020B0502020202020204" pitchFamily="34" charset="0"/>
                <a:ea typeface="+mn-ea"/>
                <a:cs typeface="+mn-cs"/>
              </a:defRPr>
            </a:pPr>
            <a:r>
              <a:rPr lang="cs-CZ">
                <a:solidFill>
                  <a:schemeClr val="tx1"/>
                </a:solidFill>
              </a:rPr>
              <a:t> Čeho se změna týkala?</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1.7803855831525058E-2"/>
          <c:y val="0.32530069692333835"/>
          <c:w val="0.95103939646330604"/>
          <c:h val="0.55549155192928767"/>
        </c:manualLayout>
      </c:layout>
      <c:barChart>
        <c:barDir val="col"/>
        <c:grouping val="clustered"/>
        <c:varyColors val="0"/>
        <c:ser>
          <c:idx val="0"/>
          <c:order val="0"/>
          <c:tx>
            <c:strRef>
              <c:f>List1!$B$1</c:f>
              <c:strCache>
                <c:ptCount val="1"/>
                <c:pt idx="0">
                  <c:v>Rok 2024</c:v>
                </c:pt>
              </c:strCache>
            </c:strRef>
          </c:tx>
          <c:spPr>
            <a:solidFill>
              <a:srgbClr val="004077"/>
            </a:solidFill>
            <a:ln>
              <a:noFill/>
            </a:ln>
            <a:effectLst/>
          </c:spPr>
          <c:invertIfNegative val="0"/>
          <c:dLbls>
            <c:dLbl>
              <c:idx val="1"/>
              <c:layout>
                <c:manualLayout>
                  <c:x val="-3.5607711663050115E-2"/>
                  <c:y val="6.90804011558722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8-418B-8A14-B31C77219FC6}"/>
                </c:ext>
              </c:extLst>
            </c:dLbl>
            <c:spPr>
              <a:noFill/>
              <a:ln>
                <a:solidFill>
                  <a:srgbClr val="004077"/>
                </a:solidFill>
              </a:ln>
              <a:effectLst/>
            </c:spPr>
            <c:txPr>
              <a:bodyPr rot="0" spcFirstLastPara="1" vertOverflow="ellipsis" vert="horz" wrap="square" anchor="ctr" anchorCtr="1"/>
              <a:lstStyle/>
              <a:p>
                <a:pPr>
                  <a:defRPr sz="1400" b="1" i="0" u="none" strike="noStrike" kern="1200" baseline="0">
                    <a:solidFill>
                      <a:srgbClr val="004077"/>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Pojišťovny</c:v>
                </c:pt>
                <c:pt idx="1">
                  <c:v>Pojistných smluv</c:v>
                </c:pt>
                <c:pt idx="2">
                  <c:v>Obojího</c:v>
                </c:pt>
              </c:strCache>
            </c:strRef>
          </c:cat>
          <c:val>
            <c:numRef>
              <c:f>List1!$B$2:$B$4</c:f>
              <c:numCache>
                <c:formatCode>###0%</c:formatCode>
                <c:ptCount val="3"/>
                <c:pt idx="0">
                  <c:v>0.18653765873869804</c:v>
                </c:pt>
                <c:pt idx="1">
                  <c:v>0.51685203208538544</c:v>
                </c:pt>
                <c:pt idx="2">
                  <c:v>0.29661030917591652</c:v>
                </c:pt>
              </c:numCache>
            </c:numRef>
          </c:val>
          <c:extLst>
            <c:ext xmlns:c16="http://schemas.microsoft.com/office/drawing/2014/chart" uri="{C3380CC4-5D6E-409C-BE32-E72D297353CC}">
              <c16:uniqueId val="{00000000-ABB4-44F1-AC3D-1BC93D3C68C1}"/>
            </c:ext>
          </c:extLst>
        </c:ser>
        <c:ser>
          <c:idx val="1"/>
          <c:order val="1"/>
          <c:tx>
            <c:strRef>
              <c:f>List1!$C$1</c:f>
              <c:strCache>
                <c:ptCount val="1"/>
                <c:pt idx="0">
                  <c:v>Rok 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Pojišťovny</c:v>
                </c:pt>
                <c:pt idx="1">
                  <c:v>Pojistných smluv</c:v>
                </c:pt>
                <c:pt idx="2">
                  <c:v>Obojího</c:v>
                </c:pt>
              </c:strCache>
            </c:strRef>
          </c:cat>
          <c:val>
            <c:numRef>
              <c:f>List1!$C$2:$C$4</c:f>
              <c:numCache>
                <c:formatCode>###0%</c:formatCode>
                <c:ptCount val="3"/>
                <c:pt idx="0">
                  <c:v>0.16945856612662871</c:v>
                </c:pt>
                <c:pt idx="1">
                  <c:v>0.53080753164045724</c:v>
                </c:pt>
                <c:pt idx="2">
                  <c:v>0.2997339022329143</c:v>
                </c:pt>
              </c:numCache>
            </c:numRef>
          </c:val>
          <c:extLst>
            <c:ext xmlns:c16="http://schemas.microsoft.com/office/drawing/2014/chart" uri="{C3380CC4-5D6E-409C-BE32-E72D297353CC}">
              <c16:uniqueId val="{00000001-ABB4-44F1-AC3D-1BC93D3C68C1}"/>
            </c:ext>
          </c:extLst>
        </c:ser>
        <c:dLbls>
          <c:showLegendKey val="0"/>
          <c:showVal val="0"/>
          <c:showCatName val="0"/>
          <c:showSerName val="0"/>
          <c:showPercent val="0"/>
          <c:showBubbleSize val="0"/>
        </c:dLbls>
        <c:gapWidth val="219"/>
        <c:axId val="1328050431"/>
        <c:axId val="1327804607"/>
      </c:barChart>
      <c:lineChart>
        <c:grouping val="standard"/>
        <c:varyColors val="0"/>
        <c:ser>
          <c:idx val="2"/>
          <c:order val="2"/>
          <c:tx>
            <c:strRef>
              <c:f>List1!$D$1</c:f>
              <c:strCache>
                <c:ptCount val="1"/>
                <c:pt idx="0">
                  <c:v>Rok 2018</c:v>
                </c:pt>
              </c:strCache>
            </c:strRef>
          </c:tx>
          <c:spPr>
            <a:ln w="28575" cap="rnd">
              <a:noFill/>
              <a:round/>
            </a:ln>
            <a:effectLst/>
          </c:spPr>
          <c:marker>
            <c:symbol val="circle"/>
            <c:size val="31"/>
            <c:spPr>
              <a:solidFill>
                <a:schemeClr val="bg1">
                  <a:lumMod val="95000"/>
                </a:schemeClr>
              </a:solidFill>
              <a:ln w="9525">
                <a:solidFill>
                  <a:schemeClr val="bg1">
                    <a:lumMod val="6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List1!$A$2:$A$4</c:f>
              <c:strCache>
                <c:ptCount val="3"/>
                <c:pt idx="0">
                  <c:v>Pojišťovny</c:v>
                </c:pt>
                <c:pt idx="1">
                  <c:v>Pojistných smluv</c:v>
                </c:pt>
                <c:pt idx="2">
                  <c:v>Obojího</c:v>
                </c:pt>
              </c:strCache>
            </c:strRef>
          </c:cat>
          <c:val>
            <c:numRef>
              <c:f>List1!$D$2:$D$4</c:f>
              <c:numCache>
                <c:formatCode>###0%</c:formatCode>
                <c:ptCount val="3"/>
                <c:pt idx="0">
                  <c:v>0.14804579863766909</c:v>
                </c:pt>
                <c:pt idx="1">
                  <c:v>0.54326828270362193</c:v>
                </c:pt>
                <c:pt idx="2">
                  <c:v>0.30868591865870859</c:v>
                </c:pt>
              </c:numCache>
            </c:numRef>
          </c:val>
          <c:smooth val="0"/>
          <c:extLst>
            <c:ext xmlns:c16="http://schemas.microsoft.com/office/drawing/2014/chart" uri="{C3380CC4-5D6E-409C-BE32-E72D297353CC}">
              <c16:uniqueId val="{00000002-ABB4-44F1-AC3D-1BC93D3C68C1}"/>
            </c:ext>
          </c:extLst>
        </c:ser>
        <c:dLbls>
          <c:showLegendKey val="0"/>
          <c:showVal val="0"/>
          <c:showCatName val="0"/>
          <c:showSerName val="0"/>
          <c:showPercent val="0"/>
          <c:showBubbleSize val="0"/>
        </c:dLbls>
        <c:marker val="1"/>
        <c:smooth val="0"/>
        <c:axId val="1328050431"/>
        <c:axId val="1327804607"/>
      </c:lineChart>
      <c:catAx>
        <c:axId val="1328050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crossAx val="1327804607"/>
        <c:crosses val="autoZero"/>
        <c:auto val="1"/>
        <c:lblAlgn val="ctr"/>
        <c:lblOffset val="100"/>
        <c:noMultiLvlLbl val="0"/>
      </c:catAx>
      <c:valAx>
        <c:axId val="1327804607"/>
        <c:scaling>
          <c:orientation val="minMax"/>
        </c:scaling>
        <c:delete val="1"/>
        <c:axPos val="l"/>
        <c:numFmt formatCode="###0%" sourceLinked="1"/>
        <c:majorTickMark val="none"/>
        <c:minorTickMark val="none"/>
        <c:tickLblPos val="nextTo"/>
        <c:crossAx val="1328050431"/>
        <c:crosses val="autoZero"/>
        <c:crossBetween val="between"/>
      </c:valAx>
      <c:spPr>
        <a:noFill/>
        <a:ln>
          <a:noFill/>
        </a:ln>
        <a:effectLst/>
      </c:spPr>
    </c:plotArea>
    <c:legend>
      <c:legendPos val="t"/>
      <c:layout>
        <c:manualLayout>
          <c:xMode val="edge"/>
          <c:yMode val="edge"/>
          <c:x val="1.1335764073676421E-2"/>
          <c:y val="0.12071870846251113"/>
          <c:w val="0.60690908765928175"/>
          <c:h val="7.244203281709678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95000"/>
        </a:schemeClr>
      </a:solidFill>
    </a:ln>
    <a:effectLst/>
  </c:spPr>
  <c:txPr>
    <a:bodyPr/>
    <a:lstStyle/>
    <a:p>
      <a:pPr>
        <a:defRPr sz="1400" b="1">
          <a:latin typeface="Century Gothic" panose="020B0502020202020204" pitchFamily="34" charset="0"/>
        </a:defRPr>
      </a:pPr>
      <a:endParaRPr lang="cs-CZ"/>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89932541774117E-2"/>
          <c:y val="0.12327857864697124"/>
          <c:w val="0.97560214840809689"/>
          <c:h val="0.63602976133260936"/>
        </c:manualLayout>
      </c:layout>
      <c:barChart>
        <c:barDir val="col"/>
        <c:grouping val="clustered"/>
        <c:varyColors val="0"/>
        <c:ser>
          <c:idx val="0"/>
          <c:order val="0"/>
          <c:tx>
            <c:strRef>
              <c:f>List1!$B$1</c:f>
              <c:strCache>
                <c:ptCount val="1"/>
                <c:pt idx="0">
                  <c:v>Rok 2024</c:v>
                </c:pt>
              </c:strCache>
            </c:strRef>
          </c:tx>
          <c:spPr>
            <a:solidFill>
              <a:srgbClr val="004077"/>
            </a:solidFill>
            <a:ln>
              <a:noFill/>
            </a:ln>
            <a:effectLst/>
          </c:spPr>
          <c:invertIfNegative val="0"/>
          <c:dLbls>
            <c:dLbl>
              <c:idx val="0"/>
              <c:layout>
                <c:manualLayout>
                  <c:x val="-8.8719460334192989E-3"/>
                  <c:y val="-1.3197238971342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0E-431D-9DFA-69991754DBBC}"/>
                </c:ext>
              </c:extLst>
            </c:dLbl>
            <c:spPr>
              <a:noFill/>
              <a:ln>
                <a:solidFill>
                  <a:srgbClr val="004077"/>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4077"/>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Platím vysoké pojistné</c:v>
                </c:pt>
                <c:pt idx="1">
                  <c:v>Když nedostanu vyplaceno pojistné plnění</c:v>
                </c:pt>
                <c:pt idx="2">
                  <c:v>Známí, rodina, kamarádi</c:v>
                </c:pt>
                <c:pt idx="3">
                  <c:v>Když mi zavolají z pojišťovny</c:v>
                </c:pt>
                <c:pt idx="4">
                  <c:v>Když mě kontaktuje nezávislý pojišťovací poradce (zprostředkovatel)</c:v>
                </c:pt>
                <c:pt idx="5">
                  <c:v>Když si přečtu nějaký článek o novinkách v pojištění</c:v>
                </c:pt>
                <c:pt idx="6">
                  <c:v>Něco jiného / někdo jiný:</c:v>
                </c:pt>
              </c:strCache>
            </c:strRef>
          </c:cat>
          <c:val>
            <c:numRef>
              <c:f>List1!$B$2:$B$8</c:f>
              <c:numCache>
                <c:formatCode>0%</c:formatCode>
                <c:ptCount val="7"/>
                <c:pt idx="0">
                  <c:v>0.44689526863888035</c:v>
                </c:pt>
                <c:pt idx="1">
                  <c:v>0.39397407828091557</c:v>
                </c:pt>
                <c:pt idx="2">
                  <c:v>0.21659370302499387</c:v>
                </c:pt>
                <c:pt idx="3">
                  <c:v>0.21348539845585204</c:v>
                </c:pt>
                <c:pt idx="4">
                  <c:v>0.17046098136594481</c:v>
                </c:pt>
                <c:pt idx="5">
                  <c:v>0.1679643114959522</c:v>
                </c:pt>
                <c:pt idx="6">
                  <c:v>9.984438238524955E-2</c:v>
                </c:pt>
              </c:numCache>
            </c:numRef>
          </c:val>
          <c:extLst>
            <c:ext xmlns:c16="http://schemas.microsoft.com/office/drawing/2014/chart" uri="{C3380CC4-5D6E-409C-BE32-E72D297353CC}">
              <c16:uniqueId val="{00000000-3E0E-431D-9DFA-69991754DBBC}"/>
            </c:ext>
          </c:extLst>
        </c:ser>
        <c:ser>
          <c:idx val="1"/>
          <c:order val="1"/>
          <c:tx>
            <c:strRef>
              <c:f>List1!$C$1</c:f>
              <c:strCache>
                <c:ptCount val="1"/>
                <c:pt idx="0">
                  <c:v>Rok 2023</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Platím vysoké pojistné</c:v>
                </c:pt>
                <c:pt idx="1">
                  <c:v>Když nedostanu vyplaceno pojistné plnění</c:v>
                </c:pt>
                <c:pt idx="2">
                  <c:v>Známí, rodina, kamarádi</c:v>
                </c:pt>
                <c:pt idx="3">
                  <c:v>Když mi zavolají z pojišťovny</c:v>
                </c:pt>
                <c:pt idx="4">
                  <c:v>Když mě kontaktuje nezávislý pojišťovací poradce (zprostředkovatel)</c:v>
                </c:pt>
                <c:pt idx="5">
                  <c:v>Když si přečtu nějaký článek o novinkách v pojištění</c:v>
                </c:pt>
                <c:pt idx="6">
                  <c:v>Něco jiného / někdo jiný:</c:v>
                </c:pt>
              </c:strCache>
            </c:strRef>
          </c:cat>
          <c:val>
            <c:numRef>
              <c:f>List1!$C$2:$C$8</c:f>
              <c:numCache>
                <c:formatCode>0%</c:formatCode>
                <c:ptCount val="7"/>
                <c:pt idx="0">
                  <c:v>0.43</c:v>
                </c:pt>
                <c:pt idx="1">
                  <c:v>0.38</c:v>
                </c:pt>
                <c:pt idx="2">
                  <c:v>0.21</c:v>
                </c:pt>
                <c:pt idx="3">
                  <c:v>0.22</c:v>
                </c:pt>
                <c:pt idx="4">
                  <c:v>0.15</c:v>
                </c:pt>
                <c:pt idx="5">
                  <c:v>0.19</c:v>
                </c:pt>
                <c:pt idx="6">
                  <c:v>0.09</c:v>
                </c:pt>
              </c:numCache>
            </c:numRef>
          </c:val>
          <c:extLst>
            <c:ext xmlns:c16="http://schemas.microsoft.com/office/drawing/2014/chart" uri="{C3380CC4-5D6E-409C-BE32-E72D297353CC}">
              <c16:uniqueId val="{00000001-3E0E-431D-9DFA-69991754DBBC}"/>
            </c:ext>
          </c:extLst>
        </c:ser>
        <c:dLbls>
          <c:showLegendKey val="0"/>
          <c:showVal val="0"/>
          <c:showCatName val="0"/>
          <c:showSerName val="0"/>
          <c:showPercent val="0"/>
          <c:showBubbleSize val="0"/>
        </c:dLbls>
        <c:gapWidth val="119"/>
        <c:overlap val="3"/>
        <c:axId val="192411984"/>
        <c:axId val="192415824"/>
      </c:barChart>
      <c:lineChart>
        <c:grouping val="standard"/>
        <c:varyColors val="0"/>
        <c:ser>
          <c:idx val="2"/>
          <c:order val="2"/>
          <c:tx>
            <c:strRef>
              <c:f>List1!$D$1</c:f>
              <c:strCache>
                <c:ptCount val="1"/>
                <c:pt idx="0">
                  <c:v>Rok 2018</c:v>
                </c:pt>
              </c:strCache>
            </c:strRef>
          </c:tx>
          <c:spPr>
            <a:ln w="28575" cap="rnd">
              <a:noFill/>
              <a:round/>
            </a:ln>
            <a:effectLst/>
          </c:spPr>
          <c:marker>
            <c:symbol val="circle"/>
            <c:size val="38"/>
            <c:spPr>
              <a:solidFill>
                <a:schemeClr val="bg1">
                  <a:lumMod val="65000"/>
                </a:schemeClr>
              </a:solidFill>
              <a:ln w="9525">
                <a:solidFill>
                  <a:schemeClr val="bg2">
                    <a:lumMod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85000"/>
                        <a:lumOff val="15000"/>
                      </a:schemeClr>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Platím vysoké pojistné</c:v>
                </c:pt>
                <c:pt idx="1">
                  <c:v>Když nedostanu vyplaceno pojistné plnění</c:v>
                </c:pt>
                <c:pt idx="2">
                  <c:v>Známí, rodina, kamarádi</c:v>
                </c:pt>
                <c:pt idx="3">
                  <c:v>Když mi zavolají z pojišťovny</c:v>
                </c:pt>
                <c:pt idx="4">
                  <c:v>Když mě kontaktuje nezávislý pojišťovací poradce (zprostředkovatel)</c:v>
                </c:pt>
                <c:pt idx="5">
                  <c:v>Když si přečtu nějaký článek o novinkách v pojištění</c:v>
                </c:pt>
                <c:pt idx="6">
                  <c:v>Něco jiného / někdo jiný:</c:v>
                </c:pt>
              </c:strCache>
            </c:strRef>
          </c:cat>
          <c:val>
            <c:numRef>
              <c:f>List1!$D$2:$D$8</c:f>
              <c:numCache>
                <c:formatCode>0%</c:formatCode>
                <c:ptCount val="7"/>
                <c:pt idx="0">
                  <c:v>0.49</c:v>
                </c:pt>
                <c:pt idx="1">
                  <c:v>0.49</c:v>
                </c:pt>
                <c:pt idx="2">
                  <c:v>0.28000000000000003</c:v>
                </c:pt>
                <c:pt idx="3">
                  <c:v>0.22</c:v>
                </c:pt>
                <c:pt idx="4">
                  <c:v>0.16</c:v>
                </c:pt>
                <c:pt idx="5">
                  <c:v>0.2</c:v>
                </c:pt>
                <c:pt idx="6">
                  <c:v>0.08</c:v>
                </c:pt>
              </c:numCache>
            </c:numRef>
          </c:val>
          <c:smooth val="0"/>
          <c:extLst>
            <c:ext xmlns:c16="http://schemas.microsoft.com/office/drawing/2014/chart" uri="{C3380CC4-5D6E-409C-BE32-E72D297353CC}">
              <c16:uniqueId val="{00000002-3E0E-431D-9DFA-69991754DBBC}"/>
            </c:ext>
          </c:extLst>
        </c:ser>
        <c:dLbls>
          <c:showLegendKey val="0"/>
          <c:showVal val="0"/>
          <c:showCatName val="0"/>
          <c:showSerName val="0"/>
          <c:showPercent val="0"/>
          <c:showBubbleSize val="0"/>
        </c:dLbls>
        <c:marker val="1"/>
        <c:smooth val="0"/>
        <c:axId val="192411984"/>
        <c:axId val="192415824"/>
      </c:lineChart>
      <c:catAx>
        <c:axId val="19241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92415824"/>
        <c:crosses val="autoZero"/>
        <c:auto val="1"/>
        <c:lblAlgn val="ctr"/>
        <c:lblOffset val="100"/>
        <c:noMultiLvlLbl val="0"/>
      </c:catAx>
      <c:valAx>
        <c:axId val="192415824"/>
        <c:scaling>
          <c:orientation val="minMax"/>
        </c:scaling>
        <c:delete val="1"/>
        <c:axPos val="l"/>
        <c:numFmt formatCode="0%" sourceLinked="1"/>
        <c:majorTickMark val="none"/>
        <c:minorTickMark val="none"/>
        <c:tickLblPos val="nextTo"/>
        <c:crossAx val="192411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37757957777489E-2"/>
          <c:y val="3.8011381494136257E-2"/>
          <c:w val="0.92080650709372547"/>
          <c:h val="0.66924175470756375"/>
        </c:manualLayout>
      </c:layout>
      <c:lineChart>
        <c:grouping val="standard"/>
        <c:varyColors val="0"/>
        <c:ser>
          <c:idx val="0"/>
          <c:order val="0"/>
          <c:tx>
            <c:strRef>
              <c:f>List1!$B$1</c:f>
              <c:strCache>
                <c:ptCount val="1"/>
                <c:pt idx="0">
                  <c:v>Důvěra jednotlivým typům pojištění</c:v>
                </c:pt>
              </c:strCache>
            </c:strRef>
          </c:tx>
          <c:spPr>
            <a:ln w="28575" cap="rnd">
              <a:noFill/>
              <a:round/>
            </a:ln>
            <a:effectLst/>
          </c:spPr>
          <c:marker>
            <c:symbol val="circle"/>
            <c:size val="37"/>
            <c:spPr>
              <a:solidFill>
                <a:srgbClr val="004077"/>
              </a:solidFill>
              <a:ln w="12700">
                <a:solidFill>
                  <a:srgbClr val="004077"/>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List1!$A$2:$A$11</c:f>
              <c:strCache>
                <c:ptCount val="10"/>
                <c:pt idx="0">
                  <c:v>Povinné ručení</c:v>
                </c:pt>
                <c:pt idx="1">
                  <c:v>Havarijní pojištění</c:v>
                </c:pt>
                <c:pt idx="2">
                  <c:v>Pojištění nemovitosti</c:v>
                </c:pt>
                <c:pt idx="3">
                  <c:v>Pojištění domácnosti</c:v>
                </c:pt>
                <c:pt idx="4">
                  <c:v>Úrazové pojištění</c:v>
                </c:pt>
                <c:pt idx="5">
                  <c:v>Pojištění odpovědnosti (zaměstnance / podnikatele)</c:v>
                </c:pt>
                <c:pt idx="6">
                  <c:v>Životní pojištění</c:v>
                </c:pt>
                <c:pt idx="7">
                  <c:v>Pojištění schopnosti splácet (u hypoték) / Pojištění proti výpadku příjmů</c:v>
                </c:pt>
                <c:pt idx="8">
                  <c:v>Pojištění dlouhodobé péče</c:v>
                </c:pt>
                <c:pt idx="9">
                  <c:v>Pojištění zvířat</c:v>
                </c:pt>
              </c:strCache>
            </c:strRef>
          </c:cat>
          <c:val>
            <c:numRef>
              <c:f>List1!$B$2:$B$11</c:f>
              <c:numCache>
                <c:formatCode>###0.0</c:formatCode>
                <c:ptCount val="10"/>
                <c:pt idx="0">
                  <c:v>7.716396802545777</c:v>
                </c:pt>
                <c:pt idx="1">
                  <c:v>7.194570968594161</c:v>
                </c:pt>
                <c:pt idx="2">
                  <c:v>7.1483770099263202</c:v>
                </c:pt>
                <c:pt idx="3">
                  <c:v>6.9887751271229517</c:v>
                </c:pt>
                <c:pt idx="4">
                  <c:v>6.818194293816993</c:v>
                </c:pt>
                <c:pt idx="5">
                  <c:v>6.7462005345547533</c:v>
                </c:pt>
                <c:pt idx="6">
                  <c:v>6.3492562319265717</c:v>
                </c:pt>
                <c:pt idx="7">
                  <c:v>5.9932756799268621</c:v>
                </c:pt>
                <c:pt idx="8">
                  <c:v>5.9188258865356094</c:v>
                </c:pt>
                <c:pt idx="9">
                  <c:v>5.5739627495189925</c:v>
                </c:pt>
              </c:numCache>
            </c:numRef>
          </c:val>
          <c:smooth val="0"/>
          <c:extLst>
            <c:ext xmlns:c16="http://schemas.microsoft.com/office/drawing/2014/chart" uri="{C3380CC4-5D6E-409C-BE32-E72D297353CC}">
              <c16:uniqueId val="{00000000-669F-409F-AEA4-C1A2C2B25FD4}"/>
            </c:ext>
          </c:extLst>
        </c:ser>
        <c:dLbls>
          <c:showLegendKey val="0"/>
          <c:showVal val="0"/>
          <c:showCatName val="0"/>
          <c:showSerName val="0"/>
          <c:showPercent val="0"/>
          <c:showBubbleSize val="0"/>
        </c:dLbls>
        <c:marker val="1"/>
        <c:smooth val="0"/>
        <c:axId val="1981723935"/>
        <c:axId val="1991712111"/>
      </c:lineChart>
      <c:catAx>
        <c:axId val="19817239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991712111"/>
        <c:crosses val="autoZero"/>
        <c:auto val="1"/>
        <c:lblAlgn val="ctr"/>
        <c:lblOffset val="100"/>
        <c:noMultiLvlLbl val="0"/>
      </c:catAx>
      <c:valAx>
        <c:axId val="1991712111"/>
        <c:scaling>
          <c:orientation val="minMax"/>
          <c:max val="1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cs-CZ"/>
          </a:p>
        </c:txPr>
        <c:crossAx val="1981723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sz="1200" b="1">
          <a:solidFill>
            <a:schemeClr val="tx1"/>
          </a:solidFill>
          <a:latin typeface="Century Gothic" panose="020B0502020202020204" pitchFamily="34" charset="0"/>
        </a:defRPr>
      </a:pPr>
      <a:endParaRPr lang="cs-CZ"/>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10319311243397E-2"/>
          <c:y val="3.7120272223362671E-2"/>
          <c:w val="0.89845642465101383"/>
          <c:h val="0.63666396524542512"/>
        </c:manualLayout>
      </c:layout>
      <c:barChart>
        <c:barDir val="col"/>
        <c:grouping val="clustered"/>
        <c:varyColors val="0"/>
        <c:ser>
          <c:idx val="0"/>
          <c:order val="0"/>
          <c:tx>
            <c:strRef>
              <c:f>List1!$B$1</c:f>
              <c:strCache>
                <c:ptCount val="1"/>
                <c:pt idx="0">
                  <c:v>Sjednané pojištění</c:v>
                </c:pt>
              </c:strCache>
            </c:strRef>
          </c:tx>
          <c:spPr>
            <a:solidFill>
              <a:srgbClr val="004077"/>
            </a:solidFill>
            <a:ln>
              <a:noFill/>
            </a:ln>
            <a:effectLst/>
          </c:spPr>
          <c:invertIfNegative val="0"/>
          <c:dLbls>
            <c:dLbl>
              <c:idx val="8"/>
              <c:layout>
                <c:manualLayout>
                  <c:x val="3.5334453586989578E-3"/>
                  <c:y val="4.07756665754552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DF-4912-B18E-7A636C853AF4}"/>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List1!$A$2:$A$11</c:f>
              <c:strCache>
                <c:ptCount val="10"/>
                <c:pt idx="0">
                  <c:v>Povinné ručení</c:v>
                </c:pt>
                <c:pt idx="1">
                  <c:v>Pojištění domácnosti</c:v>
                </c:pt>
                <c:pt idx="2">
                  <c:v>Pojištění nemovitosti</c:v>
                </c:pt>
                <c:pt idx="3">
                  <c:v>Životní pojištění</c:v>
                </c:pt>
                <c:pt idx="4">
                  <c:v>Úrazové pojištění</c:v>
                </c:pt>
                <c:pt idx="5">
                  <c:v>Havarijní pojištění</c:v>
                </c:pt>
                <c:pt idx="6">
                  <c:v>Pojištění odpovědnosti (zaměstnance / podnikatele)</c:v>
                </c:pt>
                <c:pt idx="7">
                  <c:v>Pojištění schopnosti splácet (u hypoték) / Pojištění proti výpadku příjmů</c:v>
                </c:pt>
                <c:pt idx="8">
                  <c:v>Pojištění zvířat</c:v>
                </c:pt>
                <c:pt idx="9">
                  <c:v>Pojištění dlouhodobé péče</c:v>
                </c:pt>
              </c:strCache>
            </c:strRef>
          </c:cat>
          <c:val>
            <c:numRef>
              <c:f>List1!$B$2:$B$11</c:f>
              <c:numCache>
                <c:formatCode>0%</c:formatCode>
                <c:ptCount val="10"/>
                <c:pt idx="0">
                  <c:v>0.74473023540564487</c:v>
                </c:pt>
                <c:pt idx="1">
                  <c:v>0.66788205841537951</c:v>
                </c:pt>
                <c:pt idx="2">
                  <c:v>0.60305972743366543</c:v>
                </c:pt>
                <c:pt idx="3">
                  <c:v>0.47299203211865531</c:v>
                </c:pt>
                <c:pt idx="4">
                  <c:v>0.46968224898585664</c:v>
                </c:pt>
                <c:pt idx="5">
                  <c:v>0.3311815279257242</c:v>
                </c:pt>
                <c:pt idx="6">
                  <c:v>0.20832736747949349</c:v>
                </c:pt>
                <c:pt idx="7">
                  <c:v>0.11951965524790897</c:v>
                </c:pt>
                <c:pt idx="8">
                  <c:v>6.5778707835135189E-2</c:v>
                </c:pt>
                <c:pt idx="9">
                  <c:v>1.5742210504427506E-2</c:v>
                </c:pt>
              </c:numCache>
            </c:numRef>
          </c:val>
          <c:extLst>
            <c:ext xmlns:c16="http://schemas.microsoft.com/office/drawing/2014/chart" uri="{C3380CC4-5D6E-409C-BE32-E72D297353CC}">
              <c16:uniqueId val="{00000000-36DF-4912-B18E-7A636C853AF4}"/>
            </c:ext>
          </c:extLst>
        </c:ser>
        <c:dLbls>
          <c:showLegendKey val="0"/>
          <c:showVal val="0"/>
          <c:showCatName val="0"/>
          <c:showSerName val="0"/>
          <c:showPercent val="0"/>
          <c:showBubbleSize val="0"/>
        </c:dLbls>
        <c:gapWidth val="59"/>
        <c:overlap val="-27"/>
        <c:axId val="1410294079"/>
        <c:axId val="1410296959"/>
      </c:barChart>
      <c:lineChart>
        <c:grouping val="standard"/>
        <c:varyColors val="0"/>
        <c:ser>
          <c:idx val="1"/>
          <c:order val="1"/>
          <c:tx>
            <c:strRef>
              <c:f>List1!$C$1</c:f>
              <c:strCache>
                <c:ptCount val="1"/>
                <c:pt idx="0">
                  <c:v>Důvěra k typu pojištění</c:v>
                </c:pt>
              </c:strCache>
            </c:strRef>
          </c:tx>
          <c:spPr>
            <a:ln w="28575" cap="rnd">
              <a:noFill/>
              <a:round/>
            </a:ln>
            <a:effectLst/>
          </c:spPr>
          <c:marker>
            <c:symbol val="circle"/>
            <c:size val="34"/>
            <c:spPr>
              <a:solidFill>
                <a:srgbClr val="E41B13"/>
              </a:solidFill>
              <a:ln w="9525">
                <a:solidFill>
                  <a:srgbClr val="E41B13"/>
                </a:solid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List1!$A$2:$A$11</c:f>
              <c:strCache>
                <c:ptCount val="10"/>
                <c:pt idx="0">
                  <c:v>Povinné ručení</c:v>
                </c:pt>
                <c:pt idx="1">
                  <c:v>Pojištění domácnosti</c:v>
                </c:pt>
                <c:pt idx="2">
                  <c:v>Pojištění nemovitosti</c:v>
                </c:pt>
                <c:pt idx="3">
                  <c:v>Životní pojištění</c:v>
                </c:pt>
                <c:pt idx="4">
                  <c:v>Úrazové pojištění</c:v>
                </c:pt>
                <c:pt idx="5">
                  <c:v>Havarijní pojištění</c:v>
                </c:pt>
                <c:pt idx="6">
                  <c:v>Pojištění odpovědnosti (zaměstnance / podnikatele)</c:v>
                </c:pt>
                <c:pt idx="7">
                  <c:v>Pojištění schopnosti splácet (u hypoték) / Pojištění proti výpadku příjmů</c:v>
                </c:pt>
                <c:pt idx="8">
                  <c:v>Pojištění zvířat</c:v>
                </c:pt>
                <c:pt idx="9">
                  <c:v>Pojištění dlouhodobé péče</c:v>
                </c:pt>
              </c:strCache>
            </c:strRef>
          </c:cat>
          <c:val>
            <c:numRef>
              <c:f>List1!$C$2:$C$11</c:f>
              <c:numCache>
                <c:formatCode>###0.0</c:formatCode>
                <c:ptCount val="10"/>
                <c:pt idx="0">
                  <c:v>7.716396802545777</c:v>
                </c:pt>
                <c:pt idx="1">
                  <c:v>6.9887751271229517</c:v>
                </c:pt>
                <c:pt idx="2">
                  <c:v>7.1483770099263202</c:v>
                </c:pt>
                <c:pt idx="3">
                  <c:v>6.3492562319265717</c:v>
                </c:pt>
                <c:pt idx="4">
                  <c:v>6.818194293816993</c:v>
                </c:pt>
                <c:pt idx="5">
                  <c:v>7.194570968594161</c:v>
                </c:pt>
                <c:pt idx="6">
                  <c:v>6.7462005345547533</c:v>
                </c:pt>
                <c:pt idx="7">
                  <c:v>5.9932756799268621</c:v>
                </c:pt>
                <c:pt idx="8">
                  <c:v>5.5739627495189925</c:v>
                </c:pt>
                <c:pt idx="9">
                  <c:v>5.9188258865356094</c:v>
                </c:pt>
              </c:numCache>
            </c:numRef>
          </c:val>
          <c:smooth val="0"/>
          <c:extLst>
            <c:ext xmlns:c16="http://schemas.microsoft.com/office/drawing/2014/chart" uri="{C3380CC4-5D6E-409C-BE32-E72D297353CC}">
              <c16:uniqueId val="{00000001-36DF-4912-B18E-7A636C853AF4}"/>
            </c:ext>
          </c:extLst>
        </c:ser>
        <c:dLbls>
          <c:showLegendKey val="0"/>
          <c:showVal val="0"/>
          <c:showCatName val="0"/>
          <c:showSerName val="0"/>
          <c:showPercent val="0"/>
          <c:showBubbleSize val="0"/>
        </c:dLbls>
        <c:marker val="1"/>
        <c:smooth val="0"/>
        <c:axId val="1410288319"/>
        <c:axId val="1410294559"/>
      </c:lineChart>
      <c:catAx>
        <c:axId val="1410294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410296959"/>
        <c:crosses val="autoZero"/>
        <c:auto val="1"/>
        <c:lblAlgn val="ctr"/>
        <c:lblOffset val="100"/>
        <c:noMultiLvlLbl val="0"/>
      </c:catAx>
      <c:valAx>
        <c:axId val="1410296959"/>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410294079"/>
        <c:crosses val="autoZero"/>
        <c:crossBetween val="between"/>
      </c:valAx>
      <c:valAx>
        <c:axId val="1410294559"/>
        <c:scaling>
          <c:orientation val="minMax"/>
          <c:max val="1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410288319"/>
        <c:crosses val="max"/>
        <c:crossBetween val="between"/>
      </c:valAx>
      <c:catAx>
        <c:axId val="1410288319"/>
        <c:scaling>
          <c:orientation val="minMax"/>
        </c:scaling>
        <c:delete val="1"/>
        <c:axPos val="b"/>
        <c:numFmt formatCode="General" sourceLinked="1"/>
        <c:majorTickMark val="out"/>
        <c:minorTickMark val="none"/>
        <c:tickLblPos val="nextTo"/>
        <c:crossAx val="1410294559"/>
        <c:crosses val="autoZero"/>
        <c:auto val="1"/>
        <c:lblAlgn val="ctr"/>
        <c:lblOffset val="100"/>
        <c:noMultiLvlLbl val="0"/>
      </c:catAx>
      <c:spPr>
        <a:noFill/>
        <a:ln>
          <a:noFill/>
        </a:ln>
        <a:effectLst/>
      </c:spPr>
    </c:plotArea>
    <c:legend>
      <c:legendPos val="b"/>
      <c:layout>
        <c:manualLayout>
          <c:xMode val="edge"/>
          <c:yMode val="edge"/>
          <c:x val="0.1001344100356526"/>
          <c:y val="6.8554361967535626E-3"/>
          <c:w val="0.46215007646060435"/>
          <c:h val="0.10267117572506794"/>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268333608880708E-2"/>
          <c:y val="0.1299903746988616"/>
          <c:w val="0.87966868147970445"/>
          <c:h val="0.65299803093550546"/>
        </c:manualLayout>
      </c:layout>
      <c:barChart>
        <c:barDir val="col"/>
        <c:grouping val="clustered"/>
        <c:varyColors val="0"/>
        <c:ser>
          <c:idx val="0"/>
          <c:order val="0"/>
          <c:tx>
            <c:strRef>
              <c:f>List1!$B$1</c:f>
              <c:strCache>
                <c:ptCount val="1"/>
                <c:pt idx="0">
                  <c:v>Sjednané pojištění </c:v>
                </c:pt>
              </c:strCache>
            </c:strRef>
          </c:tx>
          <c:spPr>
            <a:solidFill>
              <a:srgbClr val="004077"/>
            </a:solidFill>
            <a:ln>
              <a:noFill/>
            </a:ln>
            <a:effectLst/>
          </c:spPr>
          <c:invertIfNegative val="0"/>
          <c:dLbls>
            <c:dLbl>
              <c:idx val="8"/>
              <c:layout>
                <c:manualLayout>
                  <c:x val="-1.1458200967217994E-16"/>
                  <c:y val="-1.8085628808708859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B3-40AE-8E6D-78D7DD1EB107}"/>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List1!$A$2:$A$11</c:f>
              <c:strCache>
                <c:ptCount val="10"/>
                <c:pt idx="0">
                  <c:v>Povinné ručení</c:v>
                </c:pt>
                <c:pt idx="1">
                  <c:v>Pojištění domácnosti</c:v>
                </c:pt>
                <c:pt idx="2">
                  <c:v>Pojištění nemovitosti</c:v>
                </c:pt>
                <c:pt idx="3">
                  <c:v>Životní pojištění</c:v>
                </c:pt>
                <c:pt idx="4">
                  <c:v>Úrazové pojištění</c:v>
                </c:pt>
                <c:pt idx="5">
                  <c:v>Havarijní pojištění</c:v>
                </c:pt>
                <c:pt idx="6">
                  <c:v>Pojištění odpovědnosti </c:v>
                </c:pt>
                <c:pt idx="7">
                  <c:v>Pojištění schopnosti splácet (u hypoték)</c:v>
                </c:pt>
                <c:pt idx="8">
                  <c:v>Pojištění zvířat</c:v>
                </c:pt>
                <c:pt idx="9">
                  <c:v>Pojištění dlouhodobé péče</c:v>
                </c:pt>
              </c:strCache>
            </c:strRef>
          </c:cat>
          <c:val>
            <c:numRef>
              <c:f>List1!$B$2:$B$11</c:f>
              <c:numCache>
                <c:formatCode>0%</c:formatCode>
                <c:ptCount val="10"/>
                <c:pt idx="0">
                  <c:v>0.74473023540564487</c:v>
                </c:pt>
                <c:pt idx="1">
                  <c:v>0.66788205841537951</c:v>
                </c:pt>
                <c:pt idx="2">
                  <c:v>0.60305972743366543</c:v>
                </c:pt>
                <c:pt idx="3">
                  <c:v>0.47299203211865531</c:v>
                </c:pt>
                <c:pt idx="4">
                  <c:v>0.46968224898585664</c:v>
                </c:pt>
                <c:pt idx="5">
                  <c:v>0.3311815279257242</c:v>
                </c:pt>
                <c:pt idx="6">
                  <c:v>0.20832736747949349</c:v>
                </c:pt>
                <c:pt idx="7">
                  <c:v>0.11951965524790897</c:v>
                </c:pt>
                <c:pt idx="8">
                  <c:v>6.5778707835135189E-2</c:v>
                </c:pt>
                <c:pt idx="9">
                  <c:v>1.5742210504427506E-2</c:v>
                </c:pt>
              </c:numCache>
            </c:numRef>
          </c:val>
          <c:extLst>
            <c:ext xmlns:c16="http://schemas.microsoft.com/office/drawing/2014/chart" uri="{C3380CC4-5D6E-409C-BE32-E72D297353CC}">
              <c16:uniqueId val="{00000002-1AB3-40AE-8E6D-78D7DD1EB107}"/>
            </c:ext>
          </c:extLst>
        </c:ser>
        <c:dLbls>
          <c:showLegendKey val="0"/>
          <c:showVal val="0"/>
          <c:showCatName val="0"/>
          <c:showSerName val="0"/>
          <c:showPercent val="0"/>
          <c:showBubbleSize val="0"/>
        </c:dLbls>
        <c:gapWidth val="69"/>
        <c:overlap val="-27"/>
        <c:axId val="1737278383"/>
        <c:axId val="1736729199"/>
      </c:barChart>
      <c:lineChart>
        <c:grouping val="standard"/>
        <c:varyColors val="0"/>
        <c:ser>
          <c:idx val="1"/>
          <c:order val="1"/>
          <c:tx>
            <c:strRef>
              <c:f>List1!$C$1</c:f>
              <c:strCache>
                <c:ptCount val="1"/>
                <c:pt idx="0">
                  <c:v>Důvěra v produkt u klientů</c:v>
                </c:pt>
              </c:strCache>
            </c:strRef>
          </c:tx>
          <c:spPr>
            <a:ln w="28575" cap="rnd">
              <a:noFill/>
              <a:round/>
            </a:ln>
            <a:effectLst/>
          </c:spPr>
          <c:marker>
            <c:symbol val="circle"/>
            <c:size val="32"/>
            <c:spPr>
              <a:solidFill>
                <a:srgbClr val="E41B13"/>
              </a:solidFill>
              <a:ln w="9525">
                <a:solidFill>
                  <a:srgbClr val="E41B13"/>
                </a:solidFill>
              </a:ln>
              <a:effectLst/>
            </c:spPr>
          </c:marker>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List1!$A$2:$A$11</c:f>
              <c:strCache>
                <c:ptCount val="10"/>
                <c:pt idx="0">
                  <c:v>Povinné ručení</c:v>
                </c:pt>
                <c:pt idx="1">
                  <c:v>Pojištění domácnosti</c:v>
                </c:pt>
                <c:pt idx="2">
                  <c:v>Pojištění nemovitosti</c:v>
                </c:pt>
                <c:pt idx="3">
                  <c:v>Životní pojištění</c:v>
                </c:pt>
                <c:pt idx="4">
                  <c:v>Úrazové pojištění</c:v>
                </c:pt>
                <c:pt idx="5">
                  <c:v>Havarijní pojištění</c:v>
                </c:pt>
                <c:pt idx="6">
                  <c:v>Pojištění odpovědnosti </c:v>
                </c:pt>
                <c:pt idx="7">
                  <c:v>Pojištění schopnosti splácet (u hypoték)</c:v>
                </c:pt>
                <c:pt idx="8">
                  <c:v>Pojištění zvířat</c:v>
                </c:pt>
                <c:pt idx="9">
                  <c:v>Pojištění dlouhodobé péče</c:v>
                </c:pt>
              </c:strCache>
            </c:strRef>
          </c:cat>
          <c:val>
            <c:numRef>
              <c:f>List1!$C$2:$C$11</c:f>
              <c:numCache>
                <c:formatCode>###0.0</c:formatCode>
                <c:ptCount val="10"/>
                <c:pt idx="0">
                  <c:v>7.8308793352965047</c:v>
                </c:pt>
                <c:pt idx="1">
                  <c:v>7.4374006188747623</c:v>
                </c:pt>
                <c:pt idx="2">
                  <c:v>7.2876527383773118</c:v>
                </c:pt>
                <c:pt idx="3">
                  <c:v>7.2673982496525094</c:v>
                </c:pt>
                <c:pt idx="4">
                  <c:v>7.48445545665788</c:v>
                </c:pt>
                <c:pt idx="5">
                  <c:v>7.9954260469763794</c:v>
                </c:pt>
                <c:pt idx="6">
                  <c:v>7.4724161476354771</c:v>
                </c:pt>
                <c:pt idx="7">
                  <c:v>7.0117155222409622</c:v>
                </c:pt>
                <c:pt idx="8">
                  <c:v>7.3039407631899795</c:v>
                </c:pt>
                <c:pt idx="9">
                  <c:v>8.1798807586513327</c:v>
                </c:pt>
              </c:numCache>
            </c:numRef>
          </c:val>
          <c:smooth val="0"/>
          <c:extLst>
            <c:ext xmlns:c16="http://schemas.microsoft.com/office/drawing/2014/chart" uri="{C3380CC4-5D6E-409C-BE32-E72D297353CC}">
              <c16:uniqueId val="{00000003-1AB3-40AE-8E6D-78D7DD1EB107}"/>
            </c:ext>
          </c:extLst>
        </c:ser>
        <c:dLbls>
          <c:showLegendKey val="0"/>
          <c:showVal val="0"/>
          <c:showCatName val="0"/>
          <c:showSerName val="0"/>
          <c:showPercent val="0"/>
          <c:showBubbleSize val="0"/>
        </c:dLbls>
        <c:marker val="1"/>
        <c:smooth val="0"/>
        <c:axId val="1825849519"/>
        <c:axId val="1719427327"/>
      </c:lineChart>
      <c:catAx>
        <c:axId val="17372783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736729199"/>
        <c:crosses val="autoZero"/>
        <c:auto val="1"/>
        <c:lblAlgn val="ctr"/>
        <c:lblOffset val="100"/>
        <c:noMultiLvlLbl val="0"/>
      </c:catAx>
      <c:valAx>
        <c:axId val="1736729199"/>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737278383"/>
        <c:crosses val="autoZero"/>
        <c:crossBetween val="between"/>
      </c:valAx>
      <c:valAx>
        <c:axId val="1719427327"/>
        <c:scaling>
          <c:orientation val="minMax"/>
          <c:max val="1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825849519"/>
        <c:crosses val="max"/>
        <c:crossBetween val="between"/>
      </c:valAx>
      <c:catAx>
        <c:axId val="1825849519"/>
        <c:scaling>
          <c:orientation val="minMax"/>
        </c:scaling>
        <c:delete val="1"/>
        <c:axPos val="b"/>
        <c:numFmt formatCode="General" sourceLinked="1"/>
        <c:majorTickMark val="out"/>
        <c:minorTickMark val="none"/>
        <c:tickLblPos val="nextTo"/>
        <c:crossAx val="1719427327"/>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sz="1100" b="1">
          <a:solidFill>
            <a:schemeClr val="tx1"/>
          </a:solidFill>
          <a:latin typeface="Century Gothic" panose="020B0502020202020204" pitchFamily="34" charset="0"/>
        </a:defRPr>
      </a:pPr>
      <a:endParaRPr lang="cs-CZ"/>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61536376951835E-2"/>
          <c:y val="0.12542312217605942"/>
          <c:w val="0.93775430685765959"/>
          <c:h val="0.71224095213633121"/>
        </c:manualLayout>
      </c:layout>
      <c:lineChart>
        <c:grouping val="standard"/>
        <c:varyColors val="0"/>
        <c:ser>
          <c:idx val="0"/>
          <c:order val="0"/>
          <c:tx>
            <c:strRef>
              <c:f>List1!$B$1</c:f>
              <c:strCache>
                <c:ptCount val="1"/>
                <c:pt idx="0">
                  <c:v>Důkladný, pečlivý</c:v>
                </c:pt>
              </c:strCache>
            </c:strRef>
          </c:tx>
          <c:spPr>
            <a:ln w="28575" cap="rnd">
              <a:noFill/>
              <a:round/>
            </a:ln>
            <a:effectLst/>
          </c:spPr>
          <c:marker>
            <c:symbol val="triangle"/>
            <c:size val="14"/>
            <c:spPr>
              <a:solidFill>
                <a:schemeClr val="bg1">
                  <a:lumMod val="50000"/>
                </a:schemeClr>
              </a:solidFill>
              <a:ln w="12700">
                <a:solidFill>
                  <a:schemeClr val="bg1">
                    <a:lumMod val="50000"/>
                  </a:schemeClr>
                </a:solidFill>
              </a:ln>
              <a:effectLst/>
            </c:spPr>
          </c:marker>
          <c:dLbls>
            <c:dLbl>
              <c:idx val="0"/>
              <c:layout>
                <c:manualLayout>
                  <c:x val="1.2255830325266842E-3"/>
                  <c:y val="-4.0311241390815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C1-4F2B-9CAD-57BB2F3B2B17}"/>
                </c:ext>
              </c:extLst>
            </c:dLbl>
            <c:dLbl>
              <c:idx val="1"/>
              <c:layout>
                <c:manualLayout>
                  <c:x val="-1.2255830325266842E-3"/>
                  <c:y val="-5.7321525190498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C1-4F2B-9CAD-57BB2F3B2B17}"/>
                </c:ext>
              </c:extLst>
            </c:dLbl>
            <c:dLbl>
              <c:idx val="2"/>
              <c:layout>
                <c:manualLayout>
                  <c:x val="-4.4937525403850288E-17"/>
                  <c:y val="-3.7998467712964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C1-4F2B-9CAD-57BB2F3B2B17}"/>
                </c:ext>
              </c:extLst>
            </c:dLbl>
            <c:dLbl>
              <c:idx val="3"/>
              <c:layout>
                <c:manualLayout>
                  <c:x val="-3.6767490975800525E-3"/>
                  <c:y val="-3.3372920357263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EC1-4F2B-9CAD-57BB2F3B2B17}"/>
                </c:ext>
              </c:extLst>
            </c:dLbl>
            <c:dLbl>
              <c:idx val="4"/>
              <c:layout>
                <c:manualLayout>
                  <c:x val="1.2255830325266616E-3"/>
                  <c:y val="-2.620113738771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EC1-4F2B-9CAD-57BB2F3B2B17}"/>
                </c:ext>
              </c:extLst>
            </c:dLbl>
            <c:dLbl>
              <c:idx val="5"/>
              <c:layout>
                <c:manualLayout>
                  <c:x val="2.4511660650533233E-3"/>
                  <c:y val="-4.0017317667993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EC1-4F2B-9CAD-57BB2F3B2B17}"/>
                </c:ext>
              </c:extLst>
            </c:dLbl>
            <c:dLbl>
              <c:idx val="6"/>
              <c:layout>
                <c:manualLayout>
                  <c:x val="1.2255830325266729E-3"/>
                  <c:y val="-4.3603319484494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EC1-4F2B-9CAD-57BB2F3B2B17}"/>
                </c:ext>
              </c:extLst>
            </c:dLbl>
            <c:dLbl>
              <c:idx val="7"/>
              <c:layout>
                <c:manualLayout>
                  <c:x val="0"/>
                  <c:y val="-4.0311241390815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EC1-4F2B-9CAD-57BB2F3B2B17}"/>
                </c:ext>
              </c:extLst>
            </c:dLbl>
            <c:dLbl>
              <c:idx val="8"/>
              <c:layout>
                <c:manualLayout>
                  <c:x val="-3.6767490975800525E-3"/>
                  <c:y val="-4.6601473855352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EC1-4F2B-9CAD-57BB2F3B2B17}"/>
                </c:ext>
              </c:extLst>
            </c:dLbl>
            <c:dLbl>
              <c:idx val="9"/>
              <c:layout>
                <c:manualLayout>
                  <c:x val="-2.4511660650534581E-3"/>
                  <c:y val="-3.8292170772330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EC1-4F2B-9CAD-57BB2F3B2B17}"/>
                </c:ext>
              </c:extLst>
            </c:dLbl>
            <c:spPr>
              <a:solidFill>
                <a:prstClr val="white"/>
              </a:solidFill>
              <a:ln>
                <a:solidFill>
                  <a:prstClr val="white">
                    <a:lumMod val="50000"/>
                  </a:prstClr>
                </a:solid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2">
                        <a:lumMod val="50000"/>
                      </a:schemeClr>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List1!$A$2:$A$11</c:f>
              <c:strCache>
                <c:ptCount val="10"/>
                <c:pt idx="0">
                  <c:v>Povinné ručení</c:v>
                </c:pt>
                <c:pt idx="1">
                  <c:v>Havarijní pojištění</c:v>
                </c:pt>
                <c:pt idx="2">
                  <c:v>Pojištění nemovitosti</c:v>
                </c:pt>
                <c:pt idx="3">
                  <c:v>Pojištění odpovědnosti (zaměstnance / podnikatele)</c:v>
                </c:pt>
                <c:pt idx="4">
                  <c:v>Úrazové pojištění</c:v>
                </c:pt>
                <c:pt idx="5">
                  <c:v>Pojištění domácnosti</c:v>
                </c:pt>
                <c:pt idx="6">
                  <c:v>Životní pojištění</c:v>
                </c:pt>
                <c:pt idx="7">
                  <c:v>Pojištění dlouhodobé péče</c:v>
                </c:pt>
                <c:pt idx="8">
                  <c:v>Pojištění zvířat</c:v>
                </c:pt>
                <c:pt idx="9">
                  <c:v>Pojištění schopnosti splácet (u hypoték) / Pojištění proti výpadku příjmů</c:v>
                </c:pt>
              </c:strCache>
            </c:strRef>
          </c:cat>
          <c:val>
            <c:numRef>
              <c:f>List1!$B$2:$B$11</c:f>
              <c:numCache>
                <c:formatCode>###0.0</c:formatCode>
                <c:ptCount val="10"/>
                <c:pt idx="0">
                  <c:v>8.0403155693841644</c:v>
                </c:pt>
                <c:pt idx="1">
                  <c:v>7.434092779011114</c:v>
                </c:pt>
                <c:pt idx="2">
                  <c:v>7.3188324968804483</c:v>
                </c:pt>
                <c:pt idx="3">
                  <c:v>7.2326049596733126</c:v>
                </c:pt>
                <c:pt idx="4">
                  <c:v>7.0792629250735004</c:v>
                </c:pt>
                <c:pt idx="5">
                  <c:v>6.9775129581289104</c:v>
                </c:pt>
                <c:pt idx="6">
                  <c:v>6.6873443965462362</c:v>
                </c:pt>
                <c:pt idx="7">
                  <c:v>6.5307854370717529</c:v>
                </c:pt>
                <c:pt idx="8">
                  <c:v>6.2664757764443966</c:v>
                </c:pt>
                <c:pt idx="9">
                  <c:v>6.2170440280568835</c:v>
                </c:pt>
              </c:numCache>
            </c:numRef>
          </c:val>
          <c:smooth val="0"/>
          <c:extLst>
            <c:ext xmlns:c16="http://schemas.microsoft.com/office/drawing/2014/chart" uri="{C3380CC4-5D6E-409C-BE32-E72D297353CC}">
              <c16:uniqueId val="{00000000-669F-409F-AEA4-C1A2C2B25FD4}"/>
            </c:ext>
          </c:extLst>
        </c:ser>
        <c:ser>
          <c:idx val="1"/>
          <c:order val="1"/>
          <c:tx>
            <c:strRef>
              <c:f>List1!$C$1</c:f>
              <c:strCache>
                <c:ptCount val="1"/>
                <c:pt idx="0">
                  <c:v>Sebevědomý</c:v>
                </c:pt>
              </c:strCache>
            </c:strRef>
          </c:tx>
          <c:spPr>
            <a:ln w="25400" cap="rnd">
              <a:noFill/>
              <a:round/>
            </a:ln>
            <a:effectLst/>
          </c:spPr>
          <c:marker>
            <c:symbol val="square"/>
            <c:size val="14"/>
            <c:spPr>
              <a:solidFill>
                <a:srgbClr val="E41B13"/>
              </a:solidFill>
              <a:ln w="9525">
                <a:solidFill>
                  <a:srgbClr val="E41B13"/>
                </a:solidFill>
              </a:ln>
              <a:effectLst/>
            </c:spPr>
          </c:marker>
          <c:dLbls>
            <c:dLbl>
              <c:idx val="0"/>
              <c:layout>
                <c:manualLayout>
                  <c:x val="-1.2255830325266842E-3"/>
                  <c:y val="4.07543336096034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C1-4F2B-9CAD-57BB2F3B2B17}"/>
                </c:ext>
              </c:extLst>
            </c:dLbl>
            <c:dLbl>
              <c:idx val="1"/>
              <c:layout>
                <c:manualLayout>
                  <c:x val="1.2255830325266842E-3"/>
                  <c:y val="1.76265968310957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9C-4D80-BC9D-A0803D1BC501}"/>
                </c:ext>
              </c:extLst>
            </c:dLbl>
            <c:dLbl>
              <c:idx val="2"/>
              <c:layout>
                <c:manualLayout>
                  <c:x val="-8.9875050807700577E-17"/>
                  <c:y val="1.3522471899345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C1-4F2B-9CAD-57BB2F3B2B17}"/>
                </c:ext>
              </c:extLst>
            </c:dLbl>
            <c:dLbl>
              <c:idx val="3"/>
              <c:layout>
                <c:manualLayout>
                  <c:x val="-8.9875050807700577E-17"/>
                  <c:y val="-2.5221832971886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EC1-4F2B-9CAD-57BB2F3B2B17}"/>
                </c:ext>
              </c:extLst>
            </c:dLbl>
            <c:dLbl>
              <c:idx val="4"/>
              <c:layout>
                <c:manualLayout>
                  <c:x val="-1.2255830325266842E-3"/>
                  <c:y val="1.8675189571974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EC1-4F2B-9CAD-57BB2F3B2B17}"/>
                </c:ext>
              </c:extLst>
            </c:dLbl>
            <c:dLbl>
              <c:idx val="5"/>
              <c:layout>
                <c:manualLayout>
                  <c:x val="1.2255830325266842E-3"/>
                  <c:y val="-1.2543172805082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EC1-4F2B-9CAD-57BB2F3B2B17}"/>
                </c:ext>
              </c:extLst>
            </c:dLbl>
            <c:dLbl>
              <c:idx val="6"/>
              <c:layout>
                <c:manualLayout>
                  <c:x val="0"/>
                  <c:y val="6.48618161308516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EC1-4F2B-9CAD-57BB2F3B2B17}"/>
                </c:ext>
              </c:extLst>
            </c:dLbl>
            <c:dLbl>
              <c:idx val="7"/>
              <c:layout>
                <c:manualLayout>
                  <c:x val="1.2255830325266842E-3"/>
                  <c:y val="-3.05861615768434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EC1-4F2B-9CAD-57BB2F3B2B17}"/>
                </c:ext>
              </c:extLst>
            </c:dLbl>
            <c:dLbl>
              <c:idx val="8"/>
              <c:layout>
                <c:manualLayout>
                  <c:x val="-2.4511660650533684E-3"/>
                  <c:y val="3.72148917822281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EC1-4F2B-9CAD-57BB2F3B2B17}"/>
                </c:ext>
              </c:extLst>
            </c:dLbl>
            <c:dLbl>
              <c:idx val="9"/>
              <c:layout>
                <c:manualLayout>
                  <c:x val="1.2255830325265944E-3"/>
                  <c:y val="9.793044158288074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EC1-4F2B-9CAD-57BB2F3B2B17}"/>
                </c:ext>
              </c:extLst>
            </c:dLbl>
            <c:spPr>
              <a:solidFill>
                <a:prstClr val="white"/>
              </a:solidFill>
              <a:ln>
                <a:solidFill>
                  <a:srgbClr val="E41B13"/>
                </a:solid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rgbClr val="E7282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List1!$A$2:$A$11</c:f>
              <c:strCache>
                <c:ptCount val="10"/>
                <c:pt idx="0">
                  <c:v>Povinné ručení</c:v>
                </c:pt>
                <c:pt idx="1">
                  <c:v>Havarijní pojištění</c:v>
                </c:pt>
                <c:pt idx="2">
                  <c:v>Pojištění nemovitosti</c:v>
                </c:pt>
                <c:pt idx="3">
                  <c:v>Pojištění odpovědnosti (zaměstnance / podnikatele)</c:v>
                </c:pt>
                <c:pt idx="4">
                  <c:v>Úrazové pojištění</c:v>
                </c:pt>
                <c:pt idx="5">
                  <c:v>Pojištění domácnosti</c:v>
                </c:pt>
                <c:pt idx="6">
                  <c:v>Životní pojištění</c:v>
                </c:pt>
                <c:pt idx="7">
                  <c:v>Pojištění dlouhodobé péče</c:v>
                </c:pt>
                <c:pt idx="8">
                  <c:v>Pojištění zvířat</c:v>
                </c:pt>
                <c:pt idx="9">
                  <c:v>Pojištění schopnosti splácet (u hypoték) / Pojištění proti výpadku příjmů</c:v>
                </c:pt>
              </c:strCache>
            </c:strRef>
          </c:cat>
          <c:val>
            <c:numRef>
              <c:f>List1!$C$2:$C$11</c:f>
              <c:numCache>
                <c:formatCode>###0.0</c:formatCode>
                <c:ptCount val="10"/>
                <c:pt idx="0">
                  <c:v>8.1053197659251879</c:v>
                </c:pt>
                <c:pt idx="1">
                  <c:v>7.5220869859523143</c:v>
                </c:pt>
                <c:pt idx="2">
                  <c:v>7.499727730459532</c:v>
                </c:pt>
                <c:pt idx="3">
                  <c:v>6.9894468641685608</c:v>
                </c:pt>
                <c:pt idx="4">
                  <c:v>7.2072167083490273</c:v>
                </c:pt>
                <c:pt idx="5">
                  <c:v>7.4071683939663213</c:v>
                </c:pt>
                <c:pt idx="6">
                  <c:v>6.8387034437037757</c:v>
                </c:pt>
                <c:pt idx="7">
                  <c:v>6.089388897418071</c:v>
                </c:pt>
                <c:pt idx="8">
                  <c:v>6.0280001580863072</c:v>
                </c:pt>
                <c:pt idx="9">
                  <c:v>5.9435789101559076</c:v>
                </c:pt>
              </c:numCache>
            </c:numRef>
          </c:val>
          <c:smooth val="0"/>
          <c:extLst>
            <c:ext xmlns:c16="http://schemas.microsoft.com/office/drawing/2014/chart" uri="{C3380CC4-5D6E-409C-BE32-E72D297353CC}">
              <c16:uniqueId val="{00000000-2EC1-4F2B-9CAD-57BB2F3B2B17}"/>
            </c:ext>
          </c:extLst>
        </c:ser>
        <c:ser>
          <c:idx val="2"/>
          <c:order val="2"/>
          <c:tx>
            <c:strRef>
              <c:f>List1!$D$1</c:f>
              <c:strCache>
                <c:ptCount val="1"/>
                <c:pt idx="0">
                  <c:v>Nevyhraněný</c:v>
                </c:pt>
              </c:strCache>
            </c:strRef>
          </c:tx>
          <c:spPr>
            <a:ln w="25400" cap="rnd">
              <a:noFill/>
              <a:round/>
            </a:ln>
            <a:effectLst/>
          </c:spPr>
          <c:marker>
            <c:symbol val="circle"/>
            <c:size val="14"/>
            <c:spPr>
              <a:solidFill>
                <a:srgbClr val="002F8E"/>
              </a:solidFill>
              <a:ln w="9525">
                <a:solidFill>
                  <a:srgbClr val="002F8E"/>
                </a:solidFill>
              </a:ln>
              <a:effectLst/>
            </c:spPr>
          </c:marker>
          <c:dLbls>
            <c:dLbl>
              <c:idx val="0"/>
              <c:layout>
                <c:manualLayout>
                  <c:x val="1.2255830325266842E-3"/>
                  <c:y val="4.9856039161584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C1-4F2B-9CAD-57BB2F3B2B17}"/>
                </c:ext>
              </c:extLst>
            </c:dLbl>
            <c:dLbl>
              <c:idx val="1"/>
              <c:layout>
                <c:manualLayout>
                  <c:x val="2.4511660650533684E-3"/>
                  <c:y val="4.1742685227111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C1-4F2B-9CAD-57BB2F3B2B17}"/>
                </c:ext>
              </c:extLst>
            </c:dLbl>
            <c:dLbl>
              <c:idx val="2"/>
              <c:layout>
                <c:manualLayout>
                  <c:x val="-1.2255830325267291E-3"/>
                  <c:y val="3.8096442287238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C1-4F2B-9CAD-57BB2F3B2B17}"/>
                </c:ext>
              </c:extLst>
            </c:dLbl>
            <c:dLbl>
              <c:idx val="3"/>
              <c:layout>
                <c:manualLayout>
                  <c:x val="-3.6767490975800525E-3"/>
                  <c:y val="4.9758064587310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9E-4EFD-840C-BAEF62CE1798}"/>
                </c:ext>
              </c:extLst>
            </c:dLbl>
            <c:dLbl>
              <c:idx val="4"/>
              <c:layout>
                <c:manualLayout>
                  <c:x val="0"/>
                  <c:y val="3.6431536514947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EC1-4F2B-9CAD-57BB2F3B2B17}"/>
                </c:ext>
              </c:extLst>
            </c:dLbl>
            <c:dLbl>
              <c:idx val="5"/>
              <c:layout>
                <c:manualLayout>
                  <c:x val="-4.4937525403850288E-17"/>
                  <c:y val="3.0826684743416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9C-4D80-BC9D-A0803D1BC501}"/>
                </c:ext>
              </c:extLst>
            </c:dLbl>
            <c:dLbl>
              <c:idx val="6"/>
              <c:layout>
                <c:manualLayout>
                  <c:x val="0"/>
                  <c:y val="4.9758064587310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EC1-4F2B-9CAD-57BB2F3B2B17}"/>
                </c:ext>
              </c:extLst>
            </c:dLbl>
            <c:dLbl>
              <c:idx val="7"/>
              <c:layout>
                <c:manualLayout>
                  <c:x val="1.2255830325266842E-3"/>
                  <c:y val="3.9625640034352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9C-4D80-BC9D-A0803D1BC501}"/>
                </c:ext>
              </c:extLst>
            </c:dLbl>
            <c:dLbl>
              <c:idx val="8"/>
              <c:layout>
                <c:manualLayout>
                  <c:x val="-1.2255830325265944E-3"/>
                  <c:y val="-8.4072776572955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EC1-4F2B-9CAD-57BB2F3B2B17}"/>
                </c:ext>
              </c:extLst>
            </c:dLbl>
            <c:dLbl>
              <c:idx val="9"/>
              <c:layout>
                <c:manualLayout>
                  <c:x val="0"/>
                  <c:y val="5.2756439621623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9C-4D80-BC9D-A0803D1BC501}"/>
                </c:ext>
              </c:extLst>
            </c:dLbl>
            <c:spPr>
              <a:solidFill>
                <a:prstClr val="white"/>
              </a:solidFill>
              <a:ln>
                <a:solidFill>
                  <a:srgbClr val="002F8E"/>
                </a:solid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rgbClr val="004077"/>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List1!$A$2:$A$11</c:f>
              <c:strCache>
                <c:ptCount val="10"/>
                <c:pt idx="0">
                  <c:v>Povinné ručení</c:v>
                </c:pt>
                <c:pt idx="1">
                  <c:v>Havarijní pojištění</c:v>
                </c:pt>
                <c:pt idx="2">
                  <c:v>Pojištění nemovitosti</c:v>
                </c:pt>
                <c:pt idx="3">
                  <c:v>Pojištění odpovědnosti (zaměstnance / podnikatele)</c:v>
                </c:pt>
                <c:pt idx="4">
                  <c:v>Úrazové pojištění</c:v>
                </c:pt>
                <c:pt idx="5">
                  <c:v>Pojištění domácnosti</c:v>
                </c:pt>
                <c:pt idx="6">
                  <c:v>Životní pojištění</c:v>
                </c:pt>
                <c:pt idx="7">
                  <c:v>Pojištění dlouhodobé péče</c:v>
                </c:pt>
                <c:pt idx="8">
                  <c:v>Pojištění zvířat</c:v>
                </c:pt>
                <c:pt idx="9">
                  <c:v>Pojištění schopnosti splácet (u hypoték) / Pojištění proti výpadku příjmů</c:v>
                </c:pt>
              </c:strCache>
            </c:strRef>
          </c:cat>
          <c:val>
            <c:numRef>
              <c:f>List1!$D$2:$D$11</c:f>
              <c:numCache>
                <c:formatCode>###0.0</c:formatCode>
                <c:ptCount val="10"/>
                <c:pt idx="0">
                  <c:v>7.5522329845022407</c:v>
                </c:pt>
                <c:pt idx="1">
                  <c:v>7.059454632239107</c:v>
                </c:pt>
                <c:pt idx="2">
                  <c:v>7.0197812698004158</c:v>
                </c:pt>
                <c:pt idx="3">
                  <c:v>6.5872265549697033</c:v>
                </c:pt>
                <c:pt idx="4">
                  <c:v>6.6574575205722697</c:v>
                </c:pt>
                <c:pt idx="5">
                  <c:v>6.8661028255665908</c:v>
                </c:pt>
                <c:pt idx="6">
                  <c:v>6.1489901672673168</c:v>
                </c:pt>
                <c:pt idx="7">
                  <c:v>5.7567955276499143</c:v>
                </c:pt>
                <c:pt idx="8">
                  <c:v>5.3296586941529007</c:v>
                </c:pt>
                <c:pt idx="9">
                  <c:v>5.9646589318264587</c:v>
                </c:pt>
              </c:numCache>
            </c:numRef>
          </c:val>
          <c:smooth val="0"/>
          <c:extLst>
            <c:ext xmlns:c16="http://schemas.microsoft.com/office/drawing/2014/chart" uri="{C3380CC4-5D6E-409C-BE32-E72D297353CC}">
              <c16:uniqueId val="{00000001-2EC1-4F2B-9CAD-57BB2F3B2B17}"/>
            </c:ext>
          </c:extLst>
        </c:ser>
        <c:dLbls>
          <c:showLegendKey val="0"/>
          <c:showVal val="0"/>
          <c:showCatName val="0"/>
          <c:showSerName val="0"/>
          <c:showPercent val="0"/>
          <c:showBubbleSize val="0"/>
        </c:dLbls>
        <c:marker val="1"/>
        <c:smooth val="0"/>
        <c:axId val="1981723935"/>
        <c:axId val="1991712111"/>
      </c:lineChart>
      <c:catAx>
        <c:axId val="19817239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991712111"/>
        <c:crosses val="autoZero"/>
        <c:auto val="1"/>
        <c:lblAlgn val="ctr"/>
        <c:lblOffset val="100"/>
        <c:noMultiLvlLbl val="0"/>
      </c:catAx>
      <c:valAx>
        <c:axId val="1991712111"/>
        <c:scaling>
          <c:orientation val="minMax"/>
          <c:max val="1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1981723935"/>
        <c:crosses val="autoZero"/>
        <c:crossBetween val="between"/>
      </c:valAx>
      <c:spPr>
        <a:noFill/>
        <a:ln>
          <a:noFill/>
        </a:ln>
        <a:effectLst/>
      </c:spPr>
    </c:plotArea>
    <c:legend>
      <c:legendPos val="t"/>
      <c:layout>
        <c:manualLayout>
          <c:xMode val="edge"/>
          <c:yMode val="edge"/>
          <c:x val="0.26001396282776107"/>
          <c:y val="0.10649218365907673"/>
          <c:w val="0.52838024007782036"/>
          <c:h val="7.063790274390593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b="1">
          <a:latin typeface="Century Gothic" panose="020B0502020202020204" pitchFamily="34" charset="0"/>
        </a:defRPr>
      </a:pPr>
      <a:endParaRPr lang="cs-CZ"/>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cs-CZ" sz="1600" b="1" dirty="0">
                <a:solidFill>
                  <a:schemeClr val="tx1"/>
                </a:solidFill>
              </a:rPr>
              <a:t>Rodinný dům - rok uzavření pojištění</a:t>
            </a:r>
          </a:p>
        </c:rich>
      </c:tx>
      <c:layout>
        <c:manualLayout>
          <c:xMode val="edge"/>
          <c:yMode val="edge"/>
          <c:x val="0.18986462039360166"/>
          <c:y val="2.0327834666365452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Řada 1</c:v>
                </c:pt>
              </c:strCache>
            </c:strRef>
          </c:tx>
          <c:spPr>
            <a:solidFill>
              <a:srgbClr val="004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2024-2020</c:v>
                </c:pt>
                <c:pt idx="1">
                  <c:v>2019-2015</c:v>
                </c:pt>
                <c:pt idx="2">
                  <c:v>2014-2010</c:v>
                </c:pt>
                <c:pt idx="3">
                  <c:v>Před rokem 2009</c:v>
                </c:pt>
              </c:strCache>
            </c:strRef>
          </c:cat>
          <c:val>
            <c:numRef>
              <c:f>List1!$B$2:$B$5</c:f>
              <c:numCache>
                <c:formatCode>###0%</c:formatCode>
                <c:ptCount val="4"/>
                <c:pt idx="0">
                  <c:v>0.23602920849527073</c:v>
                </c:pt>
                <c:pt idx="1">
                  <c:v>0.23120596323558801</c:v>
                </c:pt>
                <c:pt idx="2">
                  <c:v>0.17056064240083096</c:v>
                </c:pt>
                <c:pt idx="3">
                  <c:v>0.3622041858683091</c:v>
                </c:pt>
              </c:numCache>
            </c:numRef>
          </c:val>
          <c:extLst>
            <c:ext xmlns:c16="http://schemas.microsoft.com/office/drawing/2014/chart" uri="{C3380CC4-5D6E-409C-BE32-E72D297353CC}">
              <c16:uniqueId val="{00000000-7969-4797-94AE-9A4CFA8E13CB}"/>
            </c:ext>
          </c:extLst>
        </c:ser>
        <c:dLbls>
          <c:dLblPos val="outEnd"/>
          <c:showLegendKey val="0"/>
          <c:showVal val="1"/>
          <c:showCatName val="0"/>
          <c:showSerName val="0"/>
          <c:showPercent val="0"/>
          <c:showBubbleSize val="0"/>
        </c:dLbls>
        <c:gapWidth val="62"/>
        <c:overlap val="-27"/>
        <c:axId val="737961232"/>
        <c:axId val="843582848"/>
      </c:barChart>
      <c:catAx>
        <c:axId val="7379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cs-CZ"/>
          </a:p>
        </c:txPr>
        <c:crossAx val="843582848"/>
        <c:crosses val="autoZero"/>
        <c:auto val="1"/>
        <c:lblAlgn val="ctr"/>
        <c:lblOffset val="100"/>
        <c:noMultiLvlLbl val="0"/>
      </c:catAx>
      <c:valAx>
        <c:axId val="843582848"/>
        <c:scaling>
          <c:orientation val="minMax"/>
        </c:scaling>
        <c:delete val="1"/>
        <c:axPos val="l"/>
        <c:numFmt formatCode="###0%" sourceLinked="1"/>
        <c:majorTickMark val="none"/>
        <c:minorTickMark val="none"/>
        <c:tickLblPos val="nextTo"/>
        <c:crossAx val="7379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171506811919366"/>
          <c:y val="3.369448783383576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pieChart>
        <c:varyColors val="1"/>
        <c:ser>
          <c:idx val="0"/>
          <c:order val="0"/>
          <c:tx>
            <c:strRef>
              <c:f>List1!$B$1</c:f>
              <c:strCache>
                <c:ptCount val="1"/>
                <c:pt idx="0">
                  <c:v>Rodinný dům - odpovídá pojištění nemovitosti skutečné hodnotě</c:v>
                </c:pt>
              </c:strCache>
            </c:strRef>
          </c:tx>
          <c:dPt>
            <c:idx val="0"/>
            <c:bubble3D val="0"/>
            <c:spPr>
              <a:solidFill>
                <a:srgbClr val="004077"/>
              </a:solidFill>
              <a:ln w="19050">
                <a:solidFill>
                  <a:schemeClr val="lt1"/>
                </a:solidFill>
              </a:ln>
              <a:effectLst/>
            </c:spPr>
            <c:extLst>
              <c:ext xmlns:c16="http://schemas.microsoft.com/office/drawing/2014/chart" uri="{C3380CC4-5D6E-409C-BE32-E72D297353CC}">
                <c16:uniqueId val="{00000001-E624-4B85-AAD0-48915DE55DCA}"/>
              </c:ext>
            </c:extLst>
          </c:dPt>
          <c:dPt>
            <c:idx val="1"/>
            <c:bubble3D val="0"/>
            <c:spPr>
              <a:solidFill>
                <a:srgbClr val="E72821"/>
              </a:solidFill>
              <a:ln w="19050">
                <a:solidFill>
                  <a:schemeClr val="lt1"/>
                </a:solidFill>
              </a:ln>
              <a:effectLst/>
            </c:spPr>
            <c:extLst>
              <c:ext xmlns:c16="http://schemas.microsoft.com/office/drawing/2014/chart" uri="{C3380CC4-5D6E-409C-BE32-E72D297353CC}">
                <c16:uniqueId val="{00000002-E624-4B85-AAD0-48915DE55D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E624-4B85-AAD0-48915DE55DCA}"/>
              </c:ext>
            </c:extLst>
          </c:dPt>
          <c:dLbls>
            <c:dLbl>
              <c:idx val="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inEnd"/>
              <c:showLegendKey val="0"/>
              <c:showVal val="1"/>
              <c:showCatName val="0"/>
              <c:showSerName val="0"/>
              <c:showPercent val="0"/>
              <c:showBubbleSize val="0"/>
              <c:separator>
</c:separator>
              <c:extLst>
                <c:ext xmlns:c15="http://schemas.microsoft.com/office/drawing/2012/chart" uri="{CE6537A1-D6FC-4f65-9D91-7224C49458BB}">
                  <c15:layout>
                    <c:manualLayout>
                      <c:w val="0.18714087066310645"/>
                      <c:h val="0.20760005641299212"/>
                    </c:manualLayout>
                  </c15:layout>
                </c:ext>
                <c:ext xmlns:c16="http://schemas.microsoft.com/office/drawing/2014/chart" uri="{C3380CC4-5D6E-409C-BE32-E72D297353CC}">
                  <c16:uniqueId val="{00000001-E624-4B85-AAD0-48915DE55DCA}"/>
                </c:ext>
              </c:extLst>
            </c:dLbl>
            <c:dLbl>
              <c:idx val="1"/>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inEnd"/>
              <c:showLegendKey val="0"/>
              <c:showVal val="1"/>
              <c:showCatName val="0"/>
              <c:showSerName val="0"/>
              <c:showPercent val="0"/>
              <c:showBubbleSize val="0"/>
              <c:separator>
</c:separator>
              <c:extLst>
                <c:ext xmlns:c15="http://schemas.microsoft.com/office/drawing/2012/chart" uri="{CE6537A1-D6FC-4f65-9D91-7224C49458BB}">
                  <c15:layout>
                    <c:manualLayout>
                      <c:w val="0.17381083594236524"/>
                      <c:h val="0.21581746717928904"/>
                    </c:manualLayout>
                  </c15:layout>
                </c:ext>
                <c:ext xmlns:c16="http://schemas.microsoft.com/office/drawing/2014/chart" uri="{C3380CC4-5D6E-409C-BE32-E72D297353CC}">
                  <c16:uniqueId val="{00000002-E624-4B85-AAD0-48915DE55DCA}"/>
                </c:ext>
              </c:extLst>
            </c:dLbl>
            <c:dLbl>
              <c:idx val="2"/>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624-4B85-AAD0-48915DE55DC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inEnd"/>
            <c:showLegendKey val="0"/>
            <c:showVal val="0"/>
            <c:showCatName val="0"/>
            <c:showSerName val="0"/>
            <c:showPercent val="0"/>
            <c:showBubbleSize val="0"/>
            <c:separator>
</c:separator>
            <c:extLst>
              <c:ext xmlns:c15="http://schemas.microsoft.com/office/drawing/2012/chart" uri="{CE6537A1-D6FC-4f65-9D91-7224C49458BB}"/>
            </c:extLst>
          </c:dLbls>
          <c:cat>
            <c:strRef>
              <c:f>List1!$A$2:$A$4</c:f>
              <c:strCache>
                <c:ptCount val="3"/>
                <c:pt idx="0">
                  <c:v>Je nastavené dostatečně</c:v>
                </c:pt>
                <c:pt idx="1">
                  <c:v>Je nastavené nedostatečně</c:v>
                </c:pt>
                <c:pt idx="2">
                  <c:v>Neví</c:v>
                </c:pt>
              </c:strCache>
            </c:strRef>
          </c:cat>
          <c:val>
            <c:numRef>
              <c:f>List1!$B$2:$B$4</c:f>
              <c:numCache>
                <c:formatCode>###0%</c:formatCode>
                <c:ptCount val="3"/>
                <c:pt idx="0">
                  <c:v>0.77</c:v>
                </c:pt>
                <c:pt idx="1">
                  <c:v>0.17</c:v>
                </c:pt>
                <c:pt idx="2" formatCode="0%">
                  <c:v>0.06</c:v>
                </c:pt>
              </c:numCache>
            </c:numRef>
          </c:val>
          <c:extLst>
            <c:ext xmlns:c16="http://schemas.microsoft.com/office/drawing/2014/chart" uri="{C3380CC4-5D6E-409C-BE32-E72D297353CC}">
              <c16:uniqueId val="{00000000-E624-4B85-AAD0-48915DE55DCA}"/>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
          <c:y val="0.18113304268378677"/>
          <c:w val="0.96419583521723928"/>
          <c:h val="0.2116816208673080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cs-CZ" sz="1400" b="1" i="0" u="none" strike="noStrike" kern="1200" spc="0" baseline="0" dirty="0">
                <a:solidFill>
                  <a:schemeClr val="tx1"/>
                </a:solidFill>
                <a:latin typeface="Century Gothic" panose="020B0502020202020204" pitchFamily="34" charset="0"/>
              </a:rPr>
              <a:t>Rodinný dům - r</a:t>
            </a:r>
            <a:r>
              <a:rPr lang="cs-CZ" sz="1400" dirty="0"/>
              <a:t>ok aktualizace pojištění</a:t>
            </a:r>
          </a:p>
        </c:rich>
      </c:tx>
      <c:layout>
        <c:manualLayout>
          <c:xMode val="edge"/>
          <c:yMode val="edge"/>
          <c:x val="0.1639640960594701"/>
          <c:y val="2.594215954341568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26819496796290582"/>
          <c:y val="0.2336324518329092"/>
          <c:w val="0.68638375058313617"/>
          <c:h val="0.70997380908108398"/>
        </c:manualLayout>
      </c:layout>
      <c:barChart>
        <c:barDir val="bar"/>
        <c:grouping val="percentStacked"/>
        <c:varyColors val="0"/>
        <c:ser>
          <c:idx val="0"/>
          <c:order val="0"/>
          <c:tx>
            <c:strRef>
              <c:f>List1!$B$1</c:f>
              <c:strCache>
                <c:ptCount val="1"/>
                <c:pt idx="0">
                  <c:v>Nikdy</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uzavření 2019-2015</c:v>
                </c:pt>
                <c:pt idx="1">
                  <c:v>uzavření 2014-2010</c:v>
                </c:pt>
                <c:pt idx="2">
                  <c:v>uzavření před rokem 2009</c:v>
                </c:pt>
              </c:strCache>
            </c:strRef>
          </c:cat>
          <c:val>
            <c:numRef>
              <c:f>List1!$B$2:$B$4</c:f>
              <c:numCache>
                <c:formatCode>###0%</c:formatCode>
                <c:ptCount val="3"/>
                <c:pt idx="0">
                  <c:v>0.11693247256234773</c:v>
                </c:pt>
                <c:pt idx="1">
                  <c:v>7.0641719967633451E-2</c:v>
                </c:pt>
                <c:pt idx="2">
                  <c:v>5.4113008925400663E-2</c:v>
                </c:pt>
              </c:numCache>
            </c:numRef>
          </c:val>
          <c:extLst>
            <c:ext xmlns:c16="http://schemas.microsoft.com/office/drawing/2014/chart" uri="{C3380CC4-5D6E-409C-BE32-E72D297353CC}">
              <c16:uniqueId val="{00000000-DD98-4930-92D0-E9D4830D219D}"/>
            </c:ext>
          </c:extLst>
        </c:ser>
        <c:ser>
          <c:idx val="1"/>
          <c:order val="1"/>
          <c:tx>
            <c:strRef>
              <c:f>List1!$C$1</c:f>
              <c:strCache>
                <c:ptCount val="1"/>
                <c:pt idx="0">
                  <c:v>V roce 2020 až 2024</c:v>
                </c:pt>
              </c:strCache>
            </c:strRef>
          </c:tx>
          <c:spPr>
            <a:solidFill>
              <a:srgbClr val="E7282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uzavření 2019-2015</c:v>
                </c:pt>
                <c:pt idx="1">
                  <c:v>uzavření 2014-2010</c:v>
                </c:pt>
                <c:pt idx="2">
                  <c:v>uzavření před rokem 2009</c:v>
                </c:pt>
              </c:strCache>
            </c:strRef>
          </c:cat>
          <c:val>
            <c:numRef>
              <c:f>List1!$C$2:$C$4</c:f>
              <c:numCache>
                <c:formatCode>###0%</c:formatCode>
                <c:ptCount val="3"/>
                <c:pt idx="0">
                  <c:v>0.78744801130490516</c:v>
                </c:pt>
                <c:pt idx="1">
                  <c:v>0.78505855623028165</c:v>
                </c:pt>
                <c:pt idx="2">
                  <c:v>0.76505491991083463</c:v>
                </c:pt>
              </c:numCache>
            </c:numRef>
          </c:val>
          <c:extLst>
            <c:ext xmlns:c16="http://schemas.microsoft.com/office/drawing/2014/chart" uri="{C3380CC4-5D6E-409C-BE32-E72D297353CC}">
              <c16:uniqueId val="{00000001-DD98-4930-92D0-E9D4830D219D}"/>
            </c:ext>
          </c:extLst>
        </c:ser>
        <c:ser>
          <c:idx val="2"/>
          <c:order val="2"/>
          <c:tx>
            <c:strRef>
              <c:f>List1!$D$1</c:f>
              <c:strCache>
                <c:ptCount val="1"/>
                <c:pt idx="0">
                  <c:v>Před rokem 2020</c:v>
                </c:pt>
              </c:strCache>
            </c:strRef>
          </c:tx>
          <c:spPr>
            <a:solidFill>
              <a:srgbClr val="F8AEAA"/>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uzavření 2019-2015</c:v>
                </c:pt>
                <c:pt idx="1">
                  <c:v>uzavření 2014-2010</c:v>
                </c:pt>
                <c:pt idx="2">
                  <c:v>uzavření před rokem 2009</c:v>
                </c:pt>
              </c:strCache>
            </c:strRef>
          </c:cat>
          <c:val>
            <c:numRef>
              <c:f>List1!$D$2:$D$4</c:f>
              <c:numCache>
                <c:formatCode>###0%</c:formatCode>
                <c:ptCount val="3"/>
                <c:pt idx="0">
                  <c:v>6.6081023690650831E-2</c:v>
                </c:pt>
                <c:pt idx="1">
                  <c:v>0.11935541531301823</c:v>
                </c:pt>
                <c:pt idx="2">
                  <c:v>0.17350663689669032</c:v>
                </c:pt>
              </c:numCache>
            </c:numRef>
          </c:val>
          <c:extLst>
            <c:ext xmlns:c16="http://schemas.microsoft.com/office/drawing/2014/chart" uri="{C3380CC4-5D6E-409C-BE32-E72D297353CC}">
              <c16:uniqueId val="{00000002-DD98-4930-92D0-E9D4830D219D}"/>
            </c:ext>
          </c:extLst>
        </c:ser>
        <c:ser>
          <c:idx val="3"/>
          <c:order val="3"/>
          <c:tx>
            <c:strRef>
              <c:f>List1!$E$1</c:f>
              <c:strCache>
                <c:ptCount val="1"/>
                <c:pt idx="0">
                  <c:v>Nevím</c:v>
                </c:pt>
              </c:strCache>
            </c:strRef>
          </c:tx>
          <c:spPr>
            <a:solidFill>
              <a:schemeClr val="bg2">
                <a:lumMod val="90000"/>
              </a:schemeClr>
            </a:solidFill>
            <a:ln>
              <a:noFill/>
            </a:ln>
            <a:effectLst/>
          </c:spPr>
          <c:invertIfNegative val="0"/>
          <c:cat>
            <c:strRef>
              <c:f>List1!$A$2:$A$4</c:f>
              <c:strCache>
                <c:ptCount val="3"/>
                <c:pt idx="0">
                  <c:v>uzavření 2019-2015</c:v>
                </c:pt>
                <c:pt idx="1">
                  <c:v>uzavření 2014-2010</c:v>
                </c:pt>
                <c:pt idx="2">
                  <c:v>uzavření před rokem 2009</c:v>
                </c:pt>
              </c:strCache>
            </c:strRef>
          </c:cat>
          <c:val>
            <c:numRef>
              <c:f>List1!$E$2:$E$4</c:f>
              <c:numCache>
                <c:formatCode>###0%</c:formatCode>
                <c:ptCount val="3"/>
                <c:pt idx="0">
                  <c:v>2.9538492442096064E-2</c:v>
                </c:pt>
                <c:pt idx="1">
                  <c:v>2.494430848906657E-2</c:v>
                </c:pt>
                <c:pt idx="2">
                  <c:v>7.3254342670742547E-3</c:v>
                </c:pt>
              </c:numCache>
            </c:numRef>
          </c:val>
          <c:extLst>
            <c:ext xmlns:c16="http://schemas.microsoft.com/office/drawing/2014/chart" uri="{C3380CC4-5D6E-409C-BE32-E72D297353CC}">
              <c16:uniqueId val="{00000003-DD98-4930-92D0-E9D4830D219D}"/>
            </c:ext>
          </c:extLst>
        </c:ser>
        <c:dLbls>
          <c:showLegendKey val="0"/>
          <c:showVal val="0"/>
          <c:showCatName val="0"/>
          <c:showSerName val="0"/>
          <c:showPercent val="0"/>
          <c:showBubbleSize val="0"/>
        </c:dLbls>
        <c:gapWidth val="21"/>
        <c:overlap val="100"/>
        <c:axId val="2064125007"/>
        <c:axId val="2064128847"/>
      </c:barChart>
      <c:catAx>
        <c:axId val="2064125007"/>
        <c:scaling>
          <c:orientation val="minMax"/>
        </c:scaling>
        <c:delete val="0"/>
        <c:axPos val="l"/>
        <c:numFmt formatCode="General" sourceLinked="1"/>
        <c:majorTickMark val="out"/>
        <c:minorTickMark val="none"/>
        <c:tickLblPos val="nextTo"/>
        <c:spPr>
          <a:solidFill>
            <a:schemeClr val="bg1">
              <a:lumMod val="95000"/>
            </a:schemeClr>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2064128847"/>
        <c:crosses val="autoZero"/>
        <c:auto val="1"/>
        <c:lblAlgn val="ctr"/>
        <c:lblOffset val="100"/>
        <c:noMultiLvlLbl val="0"/>
      </c:catAx>
      <c:valAx>
        <c:axId val="2064128847"/>
        <c:scaling>
          <c:orientation val="minMax"/>
        </c:scaling>
        <c:delete val="1"/>
        <c:axPos val="b"/>
        <c:numFmt formatCode="0%" sourceLinked="1"/>
        <c:majorTickMark val="out"/>
        <c:minorTickMark val="none"/>
        <c:tickLblPos val="nextTo"/>
        <c:crossAx val="2064125007"/>
        <c:crosses val="autoZero"/>
        <c:crossBetween val="between"/>
      </c:valAx>
      <c:spPr>
        <a:noFill/>
        <a:ln>
          <a:noFill/>
        </a:ln>
        <a:effectLst/>
      </c:spPr>
    </c:plotArea>
    <c:legend>
      <c:legendPos val="t"/>
      <c:layout>
        <c:manualLayout>
          <c:xMode val="edge"/>
          <c:yMode val="edge"/>
          <c:x val="9.7142161868050733E-2"/>
          <c:y val="0.10259627104326312"/>
          <c:w val="0.89999993612382778"/>
          <c:h val="0.11404235805225367"/>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cs-CZ" sz="1400" b="1" dirty="0">
                <a:solidFill>
                  <a:schemeClr val="tx1"/>
                </a:solidFill>
              </a:rPr>
              <a:t>Plánujete přizpůsobit výši pojistného stoupající hodnotě nemovitosti?</a:t>
            </a:r>
          </a:p>
        </c:rich>
      </c:tx>
      <c:layout>
        <c:manualLayout>
          <c:xMode val="edge"/>
          <c:yMode val="edge"/>
          <c:x val="0.14734017263260113"/>
          <c:y val="1.395447982753581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54272687263392405"/>
          <c:y val="0.26084463094680438"/>
          <c:w val="0.42992611396218644"/>
          <c:h val="0.71241466765710659"/>
        </c:manualLayout>
      </c:layout>
      <c:barChart>
        <c:barDir val="bar"/>
        <c:grouping val="percentStacked"/>
        <c:varyColors val="0"/>
        <c:ser>
          <c:idx val="0"/>
          <c:order val="0"/>
          <c:tx>
            <c:strRef>
              <c:f>List1!$B$1</c:f>
              <c:strCache>
                <c:ptCount val="1"/>
                <c:pt idx="0">
                  <c:v>Ano</c:v>
                </c:pt>
              </c:strCache>
            </c:strRef>
          </c:tx>
          <c:spPr>
            <a:solidFill>
              <a:srgbClr val="004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c:v>
                </c:pt>
                <c:pt idx="1">
                  <c:v>Zjišťoval/a aktuální cenu před rokem 2020</c:v>
                </c:pt>
                <c:pt idx="2">
                  <c:v>Zjišťoval/a aktuální cenu v roce 2020</c:v>
                </c:pt>
                <c:pt idx="3">
                  <c:v>Zjišťoval/a aktuální cenu v roce 2021</c:v>
                </c:pt>
                <c:pt idx="4">
                  <c:v>Zjišťoval/a aktuální cenu v roce 2022-2024</c:v>
                </c:pt>
                <c:pt idx="5">
                  <c:v>Celkem (mají pojištění RD)</c:v>
                </c:pt>
              </c:strCache>
            </c:strRef>
          </c:cat>
          <c:val>
            <c:numRef>
              <c:f>List1!$B$2:$B$7</c:f>
              <c:numCache>
                <c:formatCode>###0%</c:formatCode>
                <c:ptCount val="6"/>
                <c:pt idx="0">
                  <c:v>0.29859510315741988</c:v>
                </c:pt>
                <c:pt idx="1">
                  <c:v>0.38273221574446981</c:v>
                </c:pt>
                <c:pt idx="2">
                  <c:v>0.60228921871947916</c:v>
                </c:pt>
                <c:pt idx="3">
                  <c:v>0.38092696419024658</c:v>
                </c:pt>
                <c:pt idx="4">
                  <c:v>0.56688015618038279</c:v>
                </c:pt>
                <c:pt idx="5">
                  <c:v>0.46471923120398528</c:v>
                </c:pt>
              </c:numCache>
            </c:numRef>
          </c:val>
          <c:extLst>
            <c:ext xmlns:c16="http://schemas.microsoft.com/office/drawing/2014/chart" uri="{C3380CC4-5D6E-409C-BE32-E72D297353CC}">
              <c16:uniqueId val="{00000000-8AE5-491D-8960-594FCBE713E6}"/>
            </c:ext>
          </c:extLst>
        </c:ser>
        <c:ser>
          <c:idx val="1"/>
          <c:order val="1"/>
          <c:tx>
            <c:strRef>
              <c:f>List1!$C$1</c:f>
              <c:strCache>
                <c:ptCount val="1"/>
                <c:pt idx="0">
                  <c:v>Ne</c:v>
                </c:pt>
              </c:strCache>
            </c:strRef>
          </c:tx>
          <c:spPr>
            <a:solidFill>
              <a:srgbClr val="E72821"/>
            </a:solidFill>
            <a:ln>
              <a:noFill/>
            </a:ln>
            <a:effectLst/>
          </c:spPr>
          <c:invertIfNegative val="0"/>
          <c:dPt>
            <c:idx val="0"/>
            <c:invertIfNegative val="0"/>
            <c:bubble3D val="0"/>
            <c:spPr>
              <a:solidFill>
                <a:srgbClr val="E72821"/>
              </a:solidFill>
              <a:ln>
                <a:noFill/>
              </a:ln>
              <a:effectLst/>
            </c:spPr>
            <c:extLst>
              <c:ext xmlns:c16="http://schemas.microsoft.com/office/drawing/2014/chart" uri="{C3380CC4-5D6E-409C-BE32-E72D297353CC}">
                <c16:uniqueId val="{00000007-8AE5-491D-8960-594FCBE713E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c:v>
                </c:pt>
                <c:pt idx="1">
                  <c:v>Zjišťoval/a aktuální cenu před rokem 2020</c:v>
                </c:pt>
                <c:pt idx="2">
                  <c:v>Zjišťoval/a aktuální cenu v roce 2020</c:v>
                </c:pt>
                <c:pt idx="3">
                  <c:v>Zjišťoval/a aktuální cenu v roce 2021</c:v>
                </c:pt>
                <c:pt idx="4">
                  <c:v>Zjišťoval/a aktuální cenu v roce 2022-2024</c:v>
                </c:pt>
                <c:pt idx="5">
                  <c:v>Celkem (mají pojištění RD)</c:v>
                </c:pt>
              </c:strCache>
            </c:strRef>
          </c:cat>
          <c:val>
            <c:numRef>
              <c:f>List1!$C$2:$C$7</c:f>
              <c:numCache>
                <c:formatCode>###0%</c:formatCode>
                <c:ptCount val="6"/>
                <c:pt idx="0">
                  <c:v>0.343600759029703</c:v>
                </c:pt>
                <c:pt idx="1">
                  <c:v>0.36661912004576974</c:v>
                </c:pt>
                <c:pt idx="2">
                  <c:v>0.16907800647942761</c:v>
                </c:pt>
                <c:pt idx="3">
                  <c:v>0.36327242259918369</c:v>
                </c:pt>
                <c:pt idx="4">
                  <c:v>0.28320925021225402</c:v>
                </c:pt>
                <c:pt idx="5">
                  <c:v>0.3105012459977336</c:v>
                </c:pt>
              </c:numCache>
            </c:numRef>
          </c:val>
          <c:extLst>
            <c:ext xmlns:c16="http://schemas.microsoft.com/office/drawing/2014/chart" uri="{C3380CC4-5D6E-409C-BE32-E72D297353CC}">
              <c16:uniqueId val="{00000003-8AE5-491D-8960-594FCBE713E6}"/>
            </c:ext>
          </c:extLst>
        </c:ser>
        <c:ser>
          <c:idx val="2"/>
          <c:order val="2"/>
          <c:tx>
            <c:strRef>
              <c:f>List1!$D$1</c:f>
              <c:strCache>
                <c:ptCount val="1"/>
                <c:pt idx="0">
                  <c:v>Neví</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c:v>
                </c:pt>
                <c:pt idx="1">
                  <c:v>Zjišťoval/a aktuální cenu před rokem 2020</c:v>
                </c:pt>
                <c:pt idx="2">
                  <c:v>Zjišťoval/a aktuální cenu v roce 2020</c:v>
                </c:pt>
                <c:pt idx="3">
                  <c:v>Zjišťoval/a aktuální cenu v roce 2021</c:v>
                </c:pt>
                <c:pt idx="4">
                  <c:v>Zjišťoval/a aktuální cenu v roce 2022-2024</c:v>
                </c:pt>
                <c:pt idx="5">
                  <c:v>Celkem (mají pojištění RD)</c:v>
                </c:pt>
              </c:strCache>
            </c:strRef>
          </c:cat>
          <c:val>
            <c:numRef>
              <c:f>List1!$D$2:$D$7</c:f>
              <c:numCache>
                <c:formatCode>###0%</c:formatCode>
                <c:ptCount val="6"/>
                <c:pt idx="0">
                  <c:v>0.3578041378128769</c:v>
                </c:pt>
                <c:pt idx="1">
                  <c:v>0.25064866420976017</c:v>
                </c:pt>
                <c:pt idx="2">
                  <c:v>0.22863277480109334</c:v>
                </c:pt>
                <c:pt idx="3">
                  <c:v>0.25580061321056952</c:v>
                </c:pt>
                <c:pt idx="4">
                  <c:v>0.14991059360736306</c:v>
                </c:pt>
                <c:pt idx="5">
                  <c:v>0.22477952279828092</c:v>
                </c:pt>
              </c:numCache>
            </c:numRef>
          </c:val>
          <c:extLst>
            <c:ext xmlns:c16="http://schemas.microsoft.com/office/drawing/2014/chart" uri="{C3380CC4-5D6E-409C-BE32-E72D297353CC}">
              <c16:uniqueId val="{00000004-8AE5-491D-8960-594FCBE713E6}"/>
            </c:ext>
          </c:extLst>
        </c:ser>
        <c:dLbls>
          <c:dLblPos val="ctr"/>
          <c:showLegendKey val="0"/>
          <c:showVal val="1"/>
          <c:showCatName val="0"/>
          <c:showSerName val="0"/>
          <c:showPercent val="0"/>
          <c:showBubbleSize val="0"/>
        </c:dLbls>
        <c:gapWidth val="30"/>
        <c:overlap val="100"/>
        <c:axId val="1985757327"/>
        <c:axId val="115835167"/>
      </c:barChart>
      <c:catAx>
        <c:axId val="198575732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15835167"/>
        <c:crosses val="autoZero"/>
        <c:auto val="1"/>
        <c:lblAlgn val="ctr"/>
        <c:lblOffset val="100"/>
        <c:noMultiLvlLbl val="0"/>
      </c:catAx>
      <c:valAx>
        <c:axId val="115835167"/>
        <c:scaling>
          <c:orientation val="minMax"/>
        </c:scaling>
        <c:delete val="1"/>
        <c:axPos val="b"/>
        <c:numFmt formatCode="0%" sourceLinked="1"/>
        <c:majorTickMark val="out"/>
        <c:minorTickMark val="none"/>
        <c:tickLblPos val="nextTo"/>
        <c:crossAx val="1985757327"/>
        <c:crosses val="autoZero"/>
        <c:crossBetween val="between"/>
      </c:valAx>
      <c:spPr>
        <a:noFill/>
        <a:ln>
          <a:noFill/>
        </a:ln>
        <a:effectLst/>
      </c:spPr>
    </c:plotArea>
    <c:legend>
      <c:legendPos val="t"/>
      <c:layout>
        <c:manualLayout>
          <c:xMode val="edge"/>
          <c:yMode val="edge"/>
          <c:x val="0.38328503555064664"/>
          <c:y val="0.16898875071145869"/>
          <c:w val="0.23495581436170998"/>
          <c:h val="8.2621593198984392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74133640874026E-2"/>
          <c:y val="2.8622495362765857E-2"/>
          <c:w val="0.93987494769675528"/>
          <c:h val="0.49520014841076804"/>
        </c:manualLayout>
      </c:layout>
      <c:lineChart>
        <c:grouping val="standard"/>
        <c:varyColors val="0"/>
        <c:ser>
          <c:idx val="0"/>
          <c:order val="0"/>
          <c:tx>
            <c:strRef>
              <c:f>List1!$B$1</c:f>
              <c:strCache>
                <c:ptCount val="1"/>
                <c:pt idx="0">
                  <c:v>Rok 2024</c:v>
                </c:pt>
              </c:strCache>
            </c:strRef>
          </c:tx>
          <c:spPr>
            <a:ln w="25400" cap="rnd">
              <a:noFill/>
              <a:round/>
            </a:ln>
            <a:effectLst/>
          </c:spPr>
          <c:marker>
            <c:symbol val="circle"/>
            <c:size val="5"/>
            <c:spPr>
              <a:solidFill>
                <a:schemeClr val="tx1"/>
              </a:solidFill>
              <a:ln w="107950">
                <a:solidFill>
                  <a:srgbClr val="004077"/>
                </a:solidFill>
              </a:ln>
              <a:effectLst/>
            </c:spPr>
          </c:marker>
          <c:dLbls>
            <c:spPr>
              <a:noFill/>
              <a:ln>
                <a:solidFill>
                  <a:srgbClr val="004077"/>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4077"/>
                    </a:solidFill>
                    <a:latin typeface="Century Gothic" panose="020B0502020202020204" pitchFamily="34" charset="0"/>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List1!$A$2:$A$14</c:f>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f>List1!$B$2:$B$14</c:f>
              <c:numCache>
                <c:formatCode>###0.0</c:formatCode>
                <c:ptCount val="13"/>
                <c:pt idx="0">
                  <c:v>6.8539090762111181</c:v>
                </c:pt>
                <c:pt idx="1">
                  <c:v>6.8235692784218429</c:v>
                </c:pt>
                <c:pt idx="2">
                  <c:v>6.7940692557423628</c:v>
                </c:pt>
                <c:pt idx="3">
                  <c:v>6.6616490331873379</c:v>
                </c:pt>
                <c:pt idx="4">
                  <c:v>6.1864365130645895</c:v>
                </c:pt>
                <c:pt idx="5">
                  <c:v>6.0857268842126926</c:v>
                </c:pt>
                <c:pt idx="6">
                  <c:v>6.0191089815248624</c:v>
                </c:pt>
                <c:pt idx="7">
                  <c:v>6.0076732816802263</c:v>
                </c:pt>
                <c:pt idx="8">
                  <c:v>5.9547708943267006</c:v>
                </c:pt>
                <c:pt idx="9">
                  <c:v>5.9329795229360531</c:v>
                </c:pt>
                <c:pt idx="10">
                  <c:v>4.6290885741710417</c:v>
                </c:pt>
                <c:pt idx="11">
                  <c:v>4.5941448509119249</c:v>
                </c:pt>
                <c:pt idx="12">
                  <c:v>3.2533007665071572</c:v>
                </c:pt>
              </c:numCache>
            </c:numRef>
          </c:val>
          <c:smooth val="0"/>
          <c:extLst>
            <c:ext xmlns:c16="http://schemas.microsoft.com/office/drawing/2014/chart" uri="{C3380CC4-5D6E-409C-BE32-E72D297353CC}">
              <c16:uniqueId val="{00000000-086F-46F3-9910-DC0EBD1BC431}"/>
            </c:ext>
          </c:extLst>
        </c:ser>
        <c:ser>
          <c:idx val="1"/>
          <c:order val="1"/>
          <c:tx>
            <c:strRef>
              <c:f>List1!$C$1</c:f>
              <c:strCache>
                <c:ptCount val="1"/>
                <c:pt idx="0">
                  <c:v>Rok 2023</c:v>
                </c:pt>
              </c:strCache>
            </c:strRef>
          </c:tx>
          <c:spPr>
            <a:ln w="28575" cap="rnd">
              <a:noFill/>
              <a:round/>
            </a:ln>
            <a:effectLst/>
          </c:spPr>
          <c:marker>
            <c:symbol val="circle"/>
            <c:size val="2"/>
            <c:spPr>
              <a:solidFill>
                <a:schemeClr val="tx1"/>
              </a:solidFill>
              <a:ln w="57150">
                <a:solidFill>
                  <a:schemeClr val="tx1"/>
                </a:solidFill>
              </a:ln>
              <a:effectLst/>
            </c:spPr>
          </c:marker>
          <c:cat>
            <c:strRef>
              <c:f>List1!$A$2:$A$14</c:f>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f>List1!$C$2:$C$14</c:f>
              <c:numCache>
                <c:formatCode>0.0</c:formatCode>
                <c:ptCount val="13"/>
                <c:pt idx="0">
                  <c:v>7.0342221245962264</c:v>
                </c:pt>
                <c:pt idx="1">
                  <c:v>7.1693182435195268</c:v>
                </c:pt>
                <c:pt idx="2">
                  <c:v>7.0325047865058732</c:v>
                </c:pt>
                <c:pt idx="3">
                  <c:v>6.7979928456274434</c:v>
                </c:pt>
                <c:pt idx="4">
                  <c:v>6.3989127148449487</c:v>
                </c:pt>
                <c:pt idx="5">
                  <c:v>6.3340804045784402</c:v>
                </c:pt>
                <c:pt idx="6">
                  <c:v>5.9541676712942495</c:v>
                </c:pt>
                <c:pt idx="7">
                  <c:v>6.0236504974696086</c:v>
                </c:pt>
                <c:pt idx="8">
                  <c:v>5.7693159254428839</c:v>
                </c:pt>
                <c:pt idx="9">
                  <c:v>5.9654356218842066</c:v>
                </c:pt>
                <c:pt idx="10">
                  <c:v>4.7039227740219376</c:v>
                </c:pt>
                <c:pt idx="11">
                  <c:v>4.9363662934413366</c:v>
                </c:pt>
                <c:pt idx="12">
                  <c:v>3.2385540963539206</c:v>
                </c:pt>
              </c:numCache>
            </c:numRef>
          </c:val>
          <c:smooth val="0"/>
          <c:extLst>
            <c:ext xmlns:c16="http://schemas.microsoft.com/office/drawing/2014/chart" uri="{C3380CC4-5D6E-409C-BE32-E72D297353CC}">
              <c16:uniqueId val="{00000001-086F-46F3-9910-DC0EBD1BC431}"/>
            </c:ext>
          </c:extLst>
        </c:ser>
        <c:ser>
          <c:idx val="2"/>
          <c:order val="2"/>
          <c:tx>
            <c:strRef>
              <c:f>List1!$D$1</c:f>
              <c:strCache>
                <c:ptCount val="1"/>
                <c:pt idx="0">
                  <c:v>Rok 2022</c:v>
                </c:pt>
              </c:strCache>
            </c:strRef>
          </c:tx>
          <c:spPr>
            <a:ln w="28575" cap="rnd">
              <a:noFill/>
              <a:round/>
            </a:ln>
            <a:effectLst/>
          </c:spPr>
          <c:marker>
            <c:symbol val="circle"/>
            <c:size val="5"/>
            <c:spPr>
              <a:solidFill>
                <a:schemeClr val="accent1">
                  <a:lumMod val="75000"/>
                </a:schemeClr>
              </a:solidFill>
              <a:ln w="22225">
                <a:solidFill>
                  <a:schemeClr val="accent1">
                    <a:lumMod val="75000"/>
                  </a:schemeClr>
                </a:solidFill>
              </a:ln>
              <a:effectLst/>
            </c:spPr>
          </c:marker>
          <c:cat>
            <c:strRef>
              <c:f>List1!$A$2:$A$14</c:f>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f>List1!$D$2:$D$14</c:f>
              <c:numCache>
                <c:formatCode>0.0</c:formatCode>
                <c:ptCount val="13"/>
                <c:pt idx="0">
                  <c:v>7.1367940874807143</c:v>
                </c:pt>
                <c:pt idx="1">
                  <c:v>7.3056211701241009</c:v>
                </c:pt>
                <c:pt idx="2">
                  <c:v>6.9632313169027125</c:v>
                </c:pt>
                <c:pt idx="3">
                  <c:v>6.6986889521091673</c:v>
                </c:pt>
                <c:pt idx="4">
                  <c:v>6.4313195377063304</c:v>
                </c:pt>
                <c:pt idx="5">
                  <c:v>6.4248488468039371</c:v>
                </c:pt>
                <c:pt idx="6">
                  <c:v>5.7783187856808178</c:v>
                </c:pt>
                <c:pt idx="7">
                  <c:v>6.353690298119667</c:v>
                </c:pt>
                <c:pt idx="8">
                  <c:v>6.0581219718711186</c:v>
                </c:pt>
                <c:pt idx="9">
                  <c:v>5.9025273237663791</c:v>
                </c:pt>
                <c:pt idx="10">
                  <c:v>4.4615642925549519</c:v>
                </c:pt>
                <c:pt idx="11">
                  <c:v>4.5985164464794668</c:v>
                </c:pt>
                <c:pt idx="12">
                  <c:v>3.0628328686584743</c:v>
                </c:pt>
              </c:numCache>
            </c:numRef>
          </c:val>
          <c:smooth val="0"/>
          <c:extLst>
            <c:ext xmlns:c16="http://schemas.microsoft.com/office/drawing/2014/chart" uri="{C3380CC4-5D6E-409C-BE32-E72D297353CC}">
              <c16:uniqueId val="{00000002-086F-46F3-9910-DC0EBD1BC431}"/>
            </c:ext>
          </c:extLst>
        </c:ser>
        <c:ser>
          <c:idx val="3"/>
          <c:order val="3"/>
          <c:tx>
            <c:strRef>
              <c:f>List1!$E$1</c:f>
              <c:strCache>
                <c:ptCount val="1"/>
                <c:pt idx="0">
                  <c:v>Rok 2021</c:v>
                </c:pt>
              </c:strCache>
            </c:strRef>
          </c:tx>
          <c:spPr>
            <a:ln w="28575" cap="rnd">
              <a:no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List1!$A$2:$A$14</c:f>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f>List1!$E$2:$E$14</c:f>
              <c:numCache>
                <c:formatCode>0.0</c:formatCode>
                <c:ptCount val="13"/>
                <c:pt idx="0">
                  <c:v>7.0884762314335905</c:v>
                </c:pt>
                <c:pt idx="1">
                  <c:v>7.2030459767594568</c:v>
                </c:pt>
                <c:pt idx="2">
                  <c:v>7.0475737575002464</c:v>
                </c:pt>
                <c:pt idx="3">
                  <c:v>6.6063951453770668</c:v>
                </c:pt>
                <c:pt idx="4">
                  <c:v>6.4853472625963544</c:v>
                </c:pt>
                <c:pt idx="5">
                  <c:v>6.3845764562626872</c:v>
                </c:pt>
                <c:pt idx="6">
                  <c:v>6.3224849560044474</c:v>
                </c:pt>
                <c:pt idx="7">
                  <c:v>6.3655141683048635</c:v>
                </c:pt>
                <c:pt idx="8">
                  <c:v>5.7354918522775575</c:v>
                </c:pt>
                <c:pt idx="9">
                  <c:v>5.8580968311503296</c:v>
                </c:pt>
                <c:pt idx="10">
                  <c:v>4.7996067644987077</c:v>
                </c:pt>
                <c:pt idx="11">
                  <c:v>4.8436091629954587</c:v>
                </c:pt>
                <c:pt idx="12">
                  <c:v>3.1998848166256648</c:v>
                </c:pt>
              </c:numCache>
            </c:numRef>
          </c:val>
          <c:smooth val="0"/>
          <c:extLst xmlns:c15="http://schemas.microsoft.com/office/drawing/2012/chart">
            <c:ext xmlns:c16="http://schemas.microsoft.com/office/drawing/2014/chart" uri="{C3380CC4-5D6E-409C-BE32-E72D297353CC}">
              <c16:uniqueId val="{00000003-086F-46F3-9910-DC0EBD1BC431}"/>
            </c:ext>
          </c:extLst>
        </c:ser>
        <c:dLbls>
          <c:showLegendKey val="0"/>
          <c:showVal val="0"/>
          <c:showCatName val="0"/>
          <c:showSerName val="0"/>
          <c:showPercent val="0"/>
          <c:showBubbleSize val="0"/>
        </c:dLbls>
        <c:marker val="1"/>
        <c:smooth val="0"/>
        <c:axId val="2040215359"/>
        <c:axId val="1849584127"/>
        <c:extLst>
          <c:ext xmlns:c15="http://schemas.microsoft.com/office/drawing/2012/chart" uri="{02D57815-91ED-43cb-92C2-25804820EDAC}">
            <c15:filteredLineSeries>
              <c15:ser>
                <c:idx val="4"/>
                <c:order val="4"/>
                <c:tx>
                  <c:strRef>
                    <c:extLst>
                      <c:ext uri="{02D57815-91ED-43cb-92C2-25804820EDAC}">
                        <c15:formulaRef>
                          <c15:sqref>List1!$F$1</c15:sqref>
                        </c15:formulaRef>
                      </c:ext>
                    </c:extLst>
                    <c:strCache>
                      <c:ptCount val="1"/>
                      <c:pt idx="0">
                        <c:v>Rok 2020</c:v>
                      </c:pt>
                    </c:strCache>
                  </c:strRef>
                </c:tx>
                <c:spPr>
                  <a:ln w="28575" cap="rnd">
                    <a:noFill/>
                    <a:round/>
                  </a:ln>
                  <a:effectLst/>
                </c:spPr>
                <c:marker>
                  <c:symbol val="circle"/>
                  <c:size val="5"/>
                  <c:spPr>
                    <a:solidFill>
                      <a:schemeClr val="accent1">
                        <a:lumMod val="40000"/>
                        <a:lumOff val="60000"/>
                      </a:schemeClr>
                    </a:solidFill>
                    <a:ln w="9525">
                      <a:solidFill>
                        <a:schemeClr val="accent1">
                          <a:lumMod val="40000"/>
                          <a:lumOff val="60000"/>
                        </a:schemeClr>
                      </a:solidFill>
                    </a:ln>
                    <a:effectLst/>
                  </c:spPr>
                </c:marker>
                <c:cat>
                  <c:strRef>
                    <c:extLst>
                      <c:ext uri="{02D57815-91ED-43cb-92C2-25804820EDAC}">
                        <c15:formulaRef>
                          <c15:sqref>List1!$A$2:$A$14</c15:sqref>
                        </c15:formulaRef>
                      </c:ext>
                    </c:extLst>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extLst>
                      <c:ext uri="{02D57815-91ED-43cb-92C2-25804820EDAC}">
                        <c15:formulaRef>
                          <c15:sqref>List1!$F$2:$F$14</c15:sqref>
                        </c15:formulaRef>
                      </c:ext>
                    </c:extLst>
                    <c:numCache>
                      <c:formatCode>0.0</c:formatCode>
                      <c:ptCount val="13"/>
                      <c:pt idx="0">
                        <c:v>7.008236011766531</c:v>
                      </c:pt>
                      <c:pt idx="1">
                        <c:v>7.2707854595805834</c:v>
                      </c:pt>
                      <c:pt idx="2">
                        <c:v>6.8876075451453103</c:v>
                      </c:pt>
                      <c:pt idx="3">
                        <c:v>6.3694497003684507</c:v>
                      </c:pt>
                      <c:pt idx="4">
                        <c:v>6.140627702965987</c:v>
                      </c:pt>
                      <c:pt idx="5">
                        <c:v>6.3698467544800534</c:v>
                      </c:pt>
                      <c:pt idx="6">
                        <c:v>6.1387747971447952</c:v>
                      </c:pt>
                      <c:pt idx="7">
                        <c:v>6.2390518699344568</c:v>
                      </c:pt>
                      <c:pt idx="8">
                        <c:v>5.6239369180529604</c:v>
                      </c:pt>
                      <c:pt idx="9">
                        <c:v>5.5404770720268486</c:v>
                      </c:pt>
                      <c:pt idx="10">
                        <c:v>4.826249830212916</c:v>
                      </c:pt>
                      <c:pt idx="11">
                        <c:v>4.7151462740352619</c:v>
                      </c:pt>
                      <c:pt idx="12">
                        <c:v>2.9660582128619013</c:v>
                      </c:pt>
                    </c:numCache>
                  </c:numRef>
                </c:val>
                <c:smooth val="0"/>
                <c:extLst>
                  <c:ext xmlns:c16="http://schemas.microsoft.com/office/drawing/2014/chart" uri="{C3380CC4-5D6E-409C-BE32-E72D297353CC}">
                    <c16:uniqueId val="{00000004-086F-46F3-9910-DC0EBD1BC43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List1!$G$1</c15:sqref>
                        </c15:formulaRef>
                      </c:ext>
                    </c:extLst>
                    <c:strCache>
                      <c:ptCount val="1"/>
                      <c:pt idx="0">
                        <c:v>Rok 2019</c:v>
                      </c:pt>
                    </c:strCache>
                  </c:strRef>
                </c:tx>
                <c:spPr>
                  <a:ln w="28575" cap="rnd">
                    <a:noFill/>
                    <a:round/>
                  </a:ln>
                  <a:effectLst/>
                </c:spPr>
                <c:marker>
                  <c:symbol val="circle"/>
                  <c:size val="5"/>
                  <c:spPr>
                    <a:solidFill>
                      <a:schemeClr val="bg1">
                        <a:lumMod val="50000"/>
                      </a:schemeClr>
                    </a:solidFill>
                    <a:ln w="9525">
                      <a:solidFill>
                        <a:schemeClr val="bg1">
                          <a:lumMod val="50000"/>
                        </a:schemeClr>
                      </a:solidFill>
                    </a:ln>
                    <a:effectLst/>
                  </c:spPr>
                </c:marker>
                <c:cat>
                  <c:strRef>
                    <c:extLst xmlns:c15="http://schemas.microsoft.com/office/drawing/2012/chart">
                      <c:ext xmlns:c15="http://schemas.microsoft.com/office/drawing/2012/chart" uri="{02D57815-91ED-43cb-92C2-25804820EDAC}">
                        <c15:formulaRef>
                          <c15:sqref>List1!$A$2:$A$14</c15:sqref>
                        </c15:formulaRef>
                      </c:ext>
                    </c:extLst>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extLst xmlns:c15="http://schemas.microsoft.com/office/drawing/2012/chart">
                      <c:ext xmlns:c15="http://schemas.microsoft.com/office/drawing/2012/chart" uri="{02D57815-91ED-43cb-92C2-25804820EDAC}">
                        <c15:formulaRef>
                          <c15:sqref>List1!$G$2:$G$14</c15:sqref>
                        </c15:formulaRef>
                      </c:ext>
                    </c:extLst>
                    <c:numCache>
                      <c:formatCode>0.0</c:formatCode>
                      <c:ptCount val="13"/>
                      <c:pt idx="0">
                        <c:v>6.803631363201494</c:v>
                      </c:pt>
                      <c:pt idx="1">
                        <c:v>6.864172574930862</c:v>
                      </c:pt>
                      <c:pt idx="2">
                        <c:v>6.9023587046571544</c:v>
                      </c:pt>
                      <c:pt idx="3">
                        <c:v>6.4283293379560265</c:v>
                      </c:pt>
                      <c:pt idx="4">
                        <c:v>6.3132144889871578</c:v>
                      </c:pt>
                      <c:pt idx="5">
                        <c:v>6.4794491585590626</c:v>
                      </c:pt>
                      <c:pt idx="6">
                        <c:v>5.7433327192002936</c:v>
                      </c:pt>
                      <c:pt idx="7">
                        <c:v>5.4653814214179812</c:v>
                      </c:pt>
                      <c:pt idx="8">
                        <c:v>5.1112425551365099</c:v>
                      </c:pt>
                      <c:pt idx="9">
                        <c:v>5.8416155269012986</c:v>
                      </c:pt>
                      <c:pt idx="10">
                        <c:v>4.4636055556273879</c:v>
                      </c:pt>
                      <c:pt idx="11">
                        <c:v>4.635259799274329</c:v>
                      </c:pt>
                      <c:pt idx="12">
                        <c:v>2.846254847806089</c:v>
                      </c:pt>
                    </c:numCache>
                  </c:numRef>
                </c:val>
                <c:smooth val="0"/>
                <c:extLst xmlns:c15="http://schemas.microsoft.com/office/drawing/2012/chart">
                  <c:ext xmlns:c16="http://schemas.microsoft.com/office/drawing/2014/chart" uri="{C3380CC4-5D6E-409C-BE32-E72D297353CC}">
                    <c16:uniqueId val="{00000005-086F-46F3-9910-DC0EBD1BC431}"/>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List1!$H$1</c15:sqref>
                        </c15:formulaRef>
                      </c:ext>
                    </c:extLst>
                    <c:strCache>
                      <c:ptCount val="1"/>
                      <c:pt idx="0">
                        <c:v>Rok 2018</c:v>
                      </c:pt>
                    </c:strCache>
                  </c:strRef>
                </c:tx>
                <c:spPr>
                  <a:ln w="28575" cap="rnd">
                    <a:noFill/>
                    <a:round/>
                  </a:ln>
                  <a:effectLst/>
                </c:spPr>
                <c:marker>
                  <c:symbol val="circle"/>
                  <c:size val="5"/>
                  <c:spPr>
                    <a:solidFill>
                      <a:schemeClr val="bg1">
                        <a:lumMod val="75000"/>
                      </a:schemeClr>
                    </a:solidFill>
                    <a:ln w="9525">
                      <a:solidFill>
                        <a:schemeClr val="bg1">
                          <a:lumMod val="65000"/>
                        </a:schemeClr>
                      </a:solidFill>
                    </a:ln>
                    <a:effectLst/>
                  </c:spPr>
                </c:marker>
                <c:cat>
                  <c:strRef>
                    <c:extLst xmlns:c15="http://schemas.microsoft.com/office/drawing/2012/chart">
                      <c:ext xmlns:c15="http://schemas.microsoft.com/office/drawing/2012/chart" uri="{02D57815-91ED-43cb-92C2-25804820EDAC}">
                        <c15:formulaRef>
                          <c15:sqref>List1!$A$2:$A$14</c15:sqref>
                        </c15:formulaRef>
                      </c:ext>
                    </c:extLst>
                    <c:strCache>
                      <c:ptCount val="13"/>
                      <c:pt idx="0">
                        <c:v> Dopravní společnosti </c:v>
                      </c:pt>
                      <c:pt idx="1">
                        <c:v> Veřejná zdravotnická zařízení  </c:v>
                      </c:pt>
                      <c:pt idx="2">
                        <c:v> Banky / bankovní služby  </c:v>
                      </c:pt>
                      <c:pt idx="3">
                        <c:v> Letecké společnosti  </c:v>
                      </c:pt>
                      <c:pt idx="4">
                        <c:v> Pojišťovny  </c:v>
                      </c:pt>
                      <c:pt idx="5">
                        <c:v> Státní úřady </c:v>
                      </c:pt>
                      <c:pt idx="6">
                        <c:v> Energetické společnosti </c:v>
                      </c:pt>
                      <c:pt idx="7">
                        <c:v> Obchodní řetězce </c:v>
                      </c:pt>
                      <c:pt idx="8">
                        <c:v> Telekomunikace </c:v>
                      </c:pt>
                      <c:pt idx="9">
                        <c:v> Cestovní kanceláře  </c:v>
                      </c:pt>
                      <c:pt idx="10">
                        <c:v> Média </c:v>
                      </c:pt>
                      <c:pt idx="11">
                        <c:v> Realitní sektor </c:v>
                      </c:pt>
                      <c:pt idx="12">
                        <c:v> Nebankovní poskytovatelé finančních služeb</c:v>
                      </c:pt>
                    </c:strCache>
                  </c:strRef>
                </c:cat>
                <c:val>
                  <c:numRef>
                    <c:extLst xmlns:c15="http://schemas.microsoft.com/office/drawing/2012/chart">
                      <c:ext xmlns:c15="http://schemas.microsoft.com/office/drawing/2012/chart" uri="{02D57815-91ED-43cb-92C2-25804820EDAC}">
                        <c15:formulaRef>
                          <c15:sqref>List1!$H$2:$H$14</c15:sqref>
                        </c15:formulaRef>
                      </c:ext>
                    </c:extLst>
                    <c:numCache>
                      <c:formatCode>0.0</c:formatCode>
                      <c:ptCount val="13"/>
                      <c:pt idx="0">
                        <c:v>6.8438864247566373</c:v>
                      </c:pt>
                      <c:pt idx="1">
                        <c:v>6.867886961291358</c:v>
                      </c:pt>
                      <c:pt idx="2">
                        <c:v>6.8340244880741325</c:v>
                      </c:pt>
                      <c:pt idx="3">
                        <c:v>6.8078998928103758</c:v>
                      </c:pt>
                      <c:pt idx="4">
                        <c:v>6.3665859541511818</c:v>
                      </c:pt>
                      <c:pt idx="5">
                        <c:v>6.6019443556217379</c:v>
                      </c:pt>
                      <c:pt idx="6">
                        <c:v>5.7605724410098231</c:v>
                      </c:pt>
                      <c:pt idx="7">
                        <c:v>5.4022319416071252</c:v>
                      </c:pt>
                      <c:pt idx="8">
                        <c:v>4.9032993670268716</c:v>
                      </c:pt>
                      <c:pt idx="9">
                        <c:v>5.6307813940868678</c:v>
                      </c:pt>
                      <c:pt idx="10">
                        <c:v>4.4361532991982777</c:v>
                      </c:pt>
                      <c:pt idx="11">
                        <c:v>4.5471843650057044</c:v>
                      </c:pt>
                      <c:pt idx="12">
                        <c:v>2.9391351749506986</c:v>
                      </c:pt>
                    </c:numCache>
                  </c:numRef>
                </c:val>
                <c:smooth val="0"/>
                <c:extLst xmlns:c15="http://schemas.microsoft.com/office/drawing/2012/chart">
                  <c:ext xmlns:c16="http://schemas.microsoft.com/office/drawing/2014/chart" uri="{C3380CC4-5D6E-409C-BE32-E72D297353CC}">
                    <c16:uniqueId val="{00000000-7229-42BC-866C-28302C77D8A8}"/>
                  </c:ext>
                </c:extLst>
              </c15:ser>
            </c15:filteredLineSeries>
          </c:ext>
        </c:extLst>
      </c:lineChart>
      <c:catAx>
        <c:axId val="20402153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lgn="just">
              <a:defRPr sz="1050" b="1" i="0" u="none" strike="noStrike" kern="1200" baseline="0">
                <a:solidFill>
                  <a:schemeClr val="tx1"/>
                </a:solidFill>
                <a:latin typeface="Century Gothic" panose="020B0502020202020204" pitchFamily="34" charset="0"/>
                <a:ea typeface="+mn-ea"/>
                <a:cs typeface="+mn-cs"/>
              </a:defRPr>
            </a:pPr>
            <a:endParaRPr lang="cs-CZ"/>
          </a:p>
        </c:txPr>
        <c:crossAx val="1849584127"/>
        <c:crosses val="autoZero"/>
        <c:auto val="1"/>
        <c:lblAlgn val="ctr"/>
        <c:lblOffset val="100"/>
        <c:noMultiLvlLbl val="0"/>
      </c:catAx>
      <c:valAx>
        <c:axId val="1849584127"/>
        <c:scaling>
          <c:orientation val="minMax"/>
          <c:max val="10"/>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2040215359"/>
        <c:crosses val="autoZero"/>
        <c:crossBetween val="between"/>
      </c:valAx>
      <c:spPr>
        <a:noFill/>
        <a:ln>
          <a:noFill/>
        </a:ln>
        <a:effectLst/>
      </c:spPr>
    </c:plotArea>
    <c:legend>
      <c:legendPos val="t"/>
      <c:layout>
        <c:manualLayout>
          <c:xMode val="edge"/>
          <c:yMode val="edge"/>
          <c:x val="0.47374347502245323"/>
          <c:y val="3.1330953218891393E-2"/>
          <c:w val="0.33124215542148627"/>
          <c:h val="5.479345998252981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a:t>Rodinný dům – zjišťovaní aktuální ceny</a:t>
            </a:r>
          </a:p>
        </c:rich>
      </c:tx>
      <c:layout>
        <c:manualLayout>
          <c:xMode val="edge"/>
          <c:yMode val="edge"/>
          <c:x val="0.12431423416063625"/>
          <c:y val="2.124353062952855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barChart>
        <c:barDir val="col"/>
        <c:grouping val="clustered"/>
        <c:varyColors val="0"/>
        <c:ser>
          <c:idx val="0"/>
          <c:order val="0"/>
          <c:tx>
            <c:strRef>
              <c:f>List1!$B$1</c:f>
              <c:strCache>
                <c:ptCount val="1"/>
                <c:pt idx="0">
                  <c:v>Řada 1</c:v>
                </c:pt>
              </c:strCache>
            </c:strRef>
          </c:tx>
          <c:spPr>
            <a:solidFill>
              <a:srgbClr val="004077"/>
            </a:solidFill>
            <a:ln>
              <a:noFill/>
            </a:ln>
            <a:effectLst/>
          </c:spPr>
          <c:invertIfNegative val="0"/>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01-C304-4D82-9AAE-EEB68F911199}"/>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V roce 2022-2024</c:v>
                </c:pt>
                <c:pt idx="1">
                  <c:v>V roce 2021</c:v>
                </c:pt>
                <c:pt idx="2">
                  <c:v>V roce 2020</c:v>
                </c:pt>
                <c:pt idx="3">
                  <c:v>Před rokem 2020</c:v>
                </c:pt>
                <c:pt idx="4">
                  <c:v>Nevím</c:v>
                </c:pt>
              </c:strCache>
            </c:strRef>
          </c:cat>
          <c:val>
            <c:numRef>
              <c:f>List1!$B$2:$B$6</c:f>
              <c:numCache>
                <c:formatCode>###0%</c:formatCode>
                <c:ptCount val="5"/>
                <c:pt idx="0">
                  <c:v>0.47334954434207988</c:v>
                </c:pt>
                <c:pt idx="1">
                  <c:v>8.6398856324348738E-2</c:v>
                </c:pt>
                <c:pt idx="2">
                  <c:v>5.8120904666487123E-2</c:v>
                </c:pt>
                <c:pt idx="3">
                  <c:v>0.17075895085945214</c:v>
                </c:pt>
                <c:pt idx="4">
                  <c:v>0.21137174380763216</c:v>
                </c:pt>
              </c:numCache>
            </c:numRef>
          </c:val>
          <c:extLst>
            <c:ext xmlns:c16="http://schemas.microsoft.com/office/drawing/2014/chart" uri="{C3380CC4-5D6E-409C-BE32-E72D297353CC}">
              <c16:uniqueId val="{00000000-C304-4D82-9AAE-EEB68F911199}"/>
            </c:ext>
          </c:extLst>
        </c:ser>
        <c:dLbls>
          <c:dLblPos val="outEnd"/>
          <c:showLegendKey val="0"/>
          <c:showVal val="1"/>
          <c:showCatName val="0"/>
          <c:showSerName val="0"/>
          <c:showPercent val="0"/>
          <c:showBubbleSize val="0"/>
        </c:dLbls>
        <c:gapWidth val="62"/>
        <c:overlap val="-27"/>
        <c:axId val="737961232"/>
        <c:axId val="843582848"/>
      </c:barChart>
      <c:catAx>
        <c:axId val="7379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843582848"/>
        <c:crosses val="autoZero"/>
        <c:auto val="1"/>
        <c:lblAlgn val="ctr"/>
        <c:lblOffset val="100"/>
        <c:noMultiLvlLbl val="0"/>
      </c:catAx>
      <c:valAx>
        <c:axId val="843582848"/>
        <c:scaling>
          <c:orientation val="minMax"/>
        </c:scaling>
        <c:delete val="1"/>
        <c:axPos val="l"/>
        <c:numFmt formatCode="###0%" sourceLinked="1"/>
        <c:majorTickMark val="none"/>
        <c:minorTickMark val="none"/>
        <c:tickLblPos val="nextTo"/>
        <c:crossAx val="7379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cs-CZ" sz="1600" b="1" dirty="0">
                <a:solidFill>
                  <a:schemeClr val="tx1"/>
                </a:solidFill>
              </a:rPr>
              <a:t>Chata - rok uzavření pojištění</a:t>
            </a:r>
          </a:p>
        </c:rich>
      </c:tx>
      <c:layout>
        <c:manualLayout>
          <c:xMode val="edge"/>
          <c:yMode val="edge"/>
          <c:x val="0.18986462039360166"/>
          <c:y val="2.0327834666365452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Řada 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2024-2020</c:v>
                </c:pt>
                <c:pt idx="1">
                  <c:v>2019-2015</c:v>
                </c:pt>
                <c:pt idx="2">
                  <c:v>2014-2010</c:v>
                </c:pt>
                <c:pt idx="3">
                  <c:v>Před rokem 2009</c:v>
                </c:pt>
              </c:strCache>
            </c:strRef>
          </c:cat>
          <c:val>
            <c:numRef>
              <c:f>List1!$B$2:$B$5</c:f>
              <c:numCache>
                <c:formatCode>###0%</c:formatCode>
                <c:ptCount val="4"/>
                <c:pt idx="0">
                  <c:v>0.35403006652404251</c:v>
                </c:pt>
                <c:pt idx="1">
                  <c:v>0.26826682038141558</c:v>
                </c:pt>
                <c:pt idx="2">
                  <c:v>8.9366341197719426E-2</c:v>
                </c:pt>
                <c:pt idx="3">
                  <c:v>0.28833677189682272</c:v>
                </c:pt>
              </c:numCache>
            </c:numRef>
          </c:val>
          <c:extLst>
            <c:ext xmlns:c16="http://schemas.microsoft.com/office/drawing/2014/chart" uri="{C3380CC4-5D6E-409C-BE32-E72D297353CC}">
              <c16:uniqueId val="{00000000-22EE-480C-8D04-23B34792491A}"/>
            </c:ext>
          </c:extLst>
        </c:ser>
        <c:dLbls>
          <c:dLblPos val="outEnd"/>
          <c:showLegendKey val="0"/>
          <c:showVal val="1"/>
          <c:showCatName val="0"/>
          <c:showSerName val="0"/>
          <c:showPercent val="0"/>
          <c:showBubbleSize val="0"/>
        </c:dLbls>
        <c:gapWidth val="62"/>
        <c:overlap val="-27"/>
        <c:axId val="737961232"/>
        <c:axId val="843582848"/>
      </c:barChart>
      <c:catAx>
        <c:axId val="7379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cs-CZ"/>
          </a:p>
        </c:txPr>
        <c:crossAx val="843582848"/>
        <c:crosses val="autoZero"/>
        <c:auto val="1"/>
        <c:lblAlgn val="ctr"/>
        <c:lblOffset val="100"/>
        <c:noMultiLvlLbl val="0"/>
      </c:catAx>
      <c:valAx>
        <c:axId val="843582848"/>
        <c:scaling>
          <c:orientation val="minMax"/>
        </c:scaling>
        <c:delete val="1"/>
        <c:axPos val="l"/>
        <c:numFmt formatCode="###0%" sourceLinked="1"/>
        <c:majorTickMark val="none"/>
        <c:minorTickMark val="none"/>
        <c:tickLblPos val="nextTo"/>
        <c:crossAx val="7379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cs-CZ" sz="1260" b="1" i="0" u="none" strike="noStrike" kern="1200" spc="0" baseline="0" noProof="0">
                <a:solidFill>
                  <a:schemeClr val="tx1"/>
                </a:solidFill>
                <a:latin typeface="Century Gothic" panose="020B0502020202020204" pitchFamily="34" charset="0"/>
                <a:ea typeface="+mn-ea"/>
                <a:cs typeface="+mn-cs"/>
              </a:defRPr>
            </a:pPr>
            <a:r>
              <a:rPr lang="cs-CZ" b="1">
                <a:solidFill>
                  <a:schemeClr val="tx1"/>
                </a:solidFill>
              </a:rPr>
              <a:t>Chata </a:t>
            </a:r>
            <a:r>
              <a:rPr lang="en-US" b="1">
                <a:solidFill>
                  <a:schemeClr val="tx1"/>
                </a:solidFill>
              </a:rPr>
              <a:t>- odpovídá pojištění nemovitosti skutečné hodnotě</a:t>
            </a:r>
          </a:p>
        </c:rich>
      </c:tx>
      <c:layout>
        <c:manualLayout>
          <c:xMode val="edge"/>
          <c:yMode val="edge"/>
          <c:x val="0.1171506811919366"/>
          <c:y val="3.3694487833835766E-2"/>
        </c:manualLayout>
      </c:layout>
      <c:overlay val="0"/>
      <c:spPr>
        <a:noFill/>
        <a:ln>
          <a:noFill/>
        </a:ln>
        <a:effectLst/>
      </c:spPr>
      <c:txPr>
        <a:bodyPr rot="0" spcFirstLastPara="1" vertOverflow="ellipsis" vert="horz" wrap="square" anchor="ctr" anchorCtr="1"/>
        <a:lstStyle/>
        <a:p>
          <a:pPr>
            <a:defRPr lang="cs-CZ" sz="1260" b="1" i="0" u="none" strike="noStrike" kern="1200" spc="0" baseline="0" noProof="0">
              <a:solidFill>
                <a:schemeClr val="tx1"/>
              </a:solidFill>
              <a:latin typeface="Century Gothic" panose="020B0502020202020204" pitchFamily="34" charset="0"/>
              <a:ea typeface="+mn-ea"/>
              <a:cs typeface="+mn-cs"/>
            </a:defRPr>
          </a:pPr>
          <a:endParaRPr lang="cs-CZ"/>
        </a:p>
      </c:txPr>
    </c:title>
    <c:autoTitleDeleted val="0"/>
    <c:plotArea>
      <c:layout/>
      <c:pieChart>
        <c:varyColors val="1"/>
        <c:ser>
          <c:idx val="0"/>
          <c:order val="0"/>
          <c:tx>
            <c:strRef>
              <c:f>List1!$B$1</c:f>
              <c:strCache>
                <c:ptCount val="1"/>
                <c:pt idx="0">
                  <c:v>Rodinný dům - odpovídá pojištění nemovitosti skutečné hodnotě</c:v>
                </c:pt>
              </c:strCache>
            </c:strRef>
          </c:tx>
          <c:dPt>
            <c:idx val="0"/>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1-E624-4B85-AAD0-48915DE55DCA}"/>
              </c:ext>
            </c:extLst>
          </c:dPt>
          <c:dPt>
            <c:idx val="1"/>
            <c:bubble3D val="0"/>
            <c:spPr>
              <a:solidFill>
                <a:srgbClr val="EC5652"/>
              </a:solidFill>
              <a:ln w="19050">
                <a:solidFill>
                  <a:schemeClr val="lt1"/>
                </a:solidFill>
              </a:ln>
              <a:effectLst/>
            </c:spPr>
            <c:extLst>
              <c:ext xmlns:c16="http://schemas.microsoft.com/office/drawing/2014/chart" uri="{C3380CC4-5D6E-409C-BE32-E72D297353CC}">
                <c16:uniqueId val="{00000002-E624-4B85-AAD0-48915DE55D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E624-4B85-AAD0-48915DE55DCA}"/>
              </c:ext>
            </c:extLst>
          </c:dPt>
          <c:dLbls>
            <c:dLbl>
              <c:idx val="0"/>
              <c:dLblPos val="inEnd"/>
              <c:showLegendKey val="0"/>
              <c:showVal val="1"/>
              <c:showCatName val="0"/>
              <c:showSerName val="0"/>
              <c:showPercent val="0"/>
              <c:showBubbleSize val="0"/>
              <c:separator>
</c:separator>
              <c:extLst>
                <c:ext xmlns:c15="http://schemas.microsoft.com/office/drawing/2012/chart" uri="{CE6537A1-D6FC-4f65-9D91-7224C49458BB}">
                  <c15:layout>
                    <c:manualLayout>
                      <c:w val="0.18714087066310645"/>
                      <c:h val="0.20760005641299212"/>
                    </c:manualLayout>
                  </c15:layout>
                </c:ext>
                <c:ext xmlns:c16="http://schemas.microsoft.com/office/drawing/2014/chart" uri="{C3380CC4-5D6E-409C-BE32-E72D297353CC}">
                  <c16:uniqueId val="{00000001-E624-4B85-AAD0-48915DE55DCA}"/>
                </c:ext>
              </c:extLst>
            </c:dLbl>
            <c:dLbl>
              <c:idx val="1"/>
              <c:dLblPos val="inEnd"/>
              <c:showLegendKey val="0"/>
              <c:showVal val="1"/>
              <c:showCatName val="0"/>
              <c:showSerName val="0"/>
              <c:showPercent val="0"/>
              <c:showBubbleSize val="0"/>
              <c:separator>
</c:separator>
              <c:extLst>
                <c:ext xmlns:c15="http://schemas.microsoft.com/office/drawing/2012/chart" uri="{CE6537A1-D6FC-4f65-9D91-7224C49458BB}">
                  <c15:layout>
                    <c:manualLayout>
                      <c:w val="0.17381083594236524"/>
                      <c:h val="0.21581746717928904"/>
                    </c:manualLayout>
                  </c15:layout>
                </c:ext>
                <c:ext xmlns:c16="http://schemas.microsoft.com/office/drawing/2014/chart" uri="{C3380CC4-5D6E-409C-BE32-E72D297353CC}">
                  <c16:uniqueId val="{00000002-E624-4B85-AAD0-48915DE55DCA}"/>
                </c:ext>
              </c:extLst>
            </c:dLbl>
            <c:dLbl>
              <c:idx val="2"/>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624-4B85-AAD0-48915DE55DCA}"/>
                </c:ext>
              </c:extLst>
            </c:dLbl>
            <c:spPr>
              <a:noFill/>
              <a:ln>
                <a:noFill/>
              </a:ln>
              <a:effectLst/>
            </c:spPr>
            <c:txPr>
              <a:bodyPr rot="0" spcFirstLastPara="1" vertOverflow="ellipsis" vert="horz" wrap="square" anchor="ctr" anchorCtr="1"/>
              <a:lstStyle/>
              <a:p>
                <a:pPr>
                  <a:defRPr lang="cs-CZ" sz="1050" b="1" i="0" u="none" strike="noStrike" kern="1200" baseline="0" noProof="0">
                    <a:solidFill>
                      <a:schemeClr val="tx1"/>
                    </a:solidFill>
                    <a:latin typeface="Century Gothic" panose="020B0502020202020204" pitchFamily="34" charset="0"/>
                    <a:ea typeface="+mn-ea"/>
                    <a:cs typeface="+mn-cs"/>
                  </a:defRPr>
                </a:pPr>
                <a:endParaRPr lang="cs-CZ"/>
              </a:p>
            </c:txPr>
            <c:dLblPos val="inEnd"/>
            <c:showLegendKey val="0"/>
            <c:showVal val="0"/>
            <c:showCatName val="0"/>
            <c:showSerName val="0"/>
            <c:showPercent val="0"/>
            <c:showBubbleSize val="0"/>
            <c:separator>
</c:separator>
            <c:extLst>
              <c:ext xmlns:c15="http://schemas.microsoft.com/office/drawing/2012/chart" uri="{CE6537A1-D6FC-4f65-9D91-7224C49458BB}"/>
            </c:extLst>
          </c:dLbls>
          <c:cat>
            <c:strRef>
              <c:f>List1!$A$2:$A$4</c:f>
              <c:strCache>
                <c:ptCount val="3"/>
                <c:pt idx="0">
                  <c:v>Je nastavené dostatečně</c:v>
                </c:pt>
                <c:pt idx="1">
                  <c:v>Je nastavené nedostatečně</c:v>
                </c:pt>
                <c:pt idx="2">
                  <c:v>Neví</c:v>
                </c:pt>
              </c:strCache>
            </c:strRef>
          </c:cat>
          <c:val>
            <c:numRef>
              <c:f>List1!$B$2:$B$4</c:f>
              <c:numCache>
                <c:formatCode>###0%</c:formatCode>
                <c:ptCount val="3"/>
                <c:pt idx="0">
                  <c:v>0.84</c:v>
                </c:pt>
                <c:pt idx="1">
                  <c:v>0.11</c:v>
                </c:pt>
                <c:pt idx="2" formatCode="0%">
                  <c:v>0.05</c:v>
                </c:pt>
              </c:numCache>
            </c:numRef>
          </c:val>
          <c:extLst>
            <c:ext xmlns:c16="http://schemas.microsoft.com/office/drawing/2014/chart" uri="{C3380CC4-5D6E-409C-BE32-E72D297353CC}">
              <c16:uniqueId val="{00000000-E624-4B85-AAD0-48915DE55DCA}"/>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
          <c:y val="0.18113304268378677"/>
          <c:w val="0.96419583521723928"/>
          <c:h val="0.21168162086730802"/>
        </c:manualLayout>
      </c:layout>
      <c:overlay val="0"/>
      <c:spPr>
        <a:noFill/>
        <a:ln>
          <a:noFill/>
        </a:ln>
        <a:effectLst/>
      </c:spPr>
      <c:txPr>
        <a:bodyPr rot="0" spcFirstLastPara="1" vertOverflow="ellipsis" vert="horz" wrap="square" anchor="ctr" anchorCtr="1"/>
        <a:lstStyle/>
        <a:p>
          <a:pPr>
            <a:defRPr lang="cs-CZ" sz="1050" b="1" i="0" u="none" strike="noStrike" kern="1200" baseline="0" noProof="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lang="cs-CZ" sz="1050" noProof="0">
          <a:latin typeface="Century Gothic" panose="020B0502020202020204" pitchFamily="34" charset="0"/>
        </a:defRPr>
      </a:pPr>
      <a:endParaRPr lang="cs-CZ"/>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cs-CZ" sz="1400" b="1" i="0" u="none" strike="noStrike" kern="1200" spc="0" baseline="0" dirty="0">
                <a:solidFill>
                  <a:schemeClr val="tx1"/>
                </a:solidFill>
                <a:latin typeface="Century Gothic" panose="020B0502020202020204" pitchFamily="34" charset="0"/>
              </a:rPr>
              <a:t>Chata- r</a:t>
            </a:r>
            <a:r>
              <a:rPr lang="cs-CZ" sz="1400" dirty="0"/>
              <a:t>ok aktualizace pojištění</a:t>
            </a:r>
          </a:p>
        </c:rich>
      </c:tx>
      <c:layout>
        <c:manualLayout>
          <c:xMode val="edge"/>
          <c:yMode val="edge"/>
          <c:x val="0.28564828033633788"/>
          <c:y val="2.594238490624878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26819496796290582"/>
          <c:y val="0.2336324518329092"/>
          <c:w val="0.68638375058313617"/>
          <c:h val="0.70997380908108398"/>
        </c:manualLayout>
      </c:layout>
      <c:barChart>
        <c:barDir val="bar"/>
        <c:grouping val="percentStacked"/>
        <c:varyColors val="0"/>
        <c:ser>
          <c:idx val="0"/>
          <c:order val="0"/>
          <c:tx>
            <c:strRef>
              <c:f>List1!$B$1</c:f>
              <c:strCache>
                <c:ptCount val="1"/>
                <c:pt idx="0">
                  <c:v>Nikdy</c:v>
                </c:pt>
              </c:strCache>
            </c:strRef>
          </c:tx>
          <c:spPr>
            <a:solidFill>
              <a:schemeClr val="bg1">
                <a:lumMod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9878-4777-A388-1BF0DF0189C2}"/>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uzavření 2019-2015</c:v>
                </c:pt>
                <c:pt idx="1">
                  <c:v>uzavření 2014-2010</c:v>
                </c:pt>
                <c:pt idx="2">
                  <c:v>uzavření před rokem 2009</c:v>
                </c:pt>
              </c:strCache>
            </c:strRef>
          </c:cat>
          <c:val>
            <c:numRef>
              <c:f>List1!$B$2:$B$4</c:f>
              <c:numCache>
                <c:formatCode>###0%</c:formatCode>
                <c:ptCount val="3"/>
                <c:pt idx="0">
                  <c:v>0.43425504465881587</c:v>
                </c:pt>
                <c:pt idx="1">
                  <c:v>0</c:v>
                </c:pt>
                <c:pt idx="2">
                  <c:v>0.13322707455547622</c:v>
                </c:pt>
              </c:numCache>
            </c:numRef>
          </c:val>
          <c:extLst>
            <c:ext xmlns:c16="http://schemas.microsoft.com/office/drawing/2014/chart" uri="{C3380CC4-5D6E-409C-BE32-E72D297353CC}">
              <c16:uniqueId val="{00000000-9878-4777-A388-1BF0DF0189C2}"/>
            </c:ext>
          </c:extLst>
        </c:ser>
        <c:ser>
          <c:idx val="1"/>
          <c:order val="1"/>
          <c:tx>
            <c:strRef>
              <c:f>List1!$C$1</c:f>
              <c:strCache>
                <c:ptCount val="1"/>
                <c:pt idx="0">
                  <c:v>V roce 2020 až 2024</c:v>
                </c:pt>
              </c:strCache>
            </c:strRef>
          </c:tx>
          <c:spPr>
            <a:solidFill>
              <a:srgbClr val="EC565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uzavření 2019-2015</c:v>
                </c:pt>
                <c:pt idx="1">
                  <c:v>uzavření 2014-2010</c:v>
                </c:pt>
                <c:pt idx="2">
                  <c:v>uzavření před rokem 2009</c:v>
                </c:pt>
              </c:strCache>
            </c:strRef>
          </c:cat>
          <c:val>
            <c:numRef>
              <c:f>List1!$C$2:$C$4</c:f>
              <c:numCache>
                <c:formatCode>###0%</c:formatCode>
                <c:ptCount val="3"/>
                <c:pt idx="0">
                  <c:v>0.5233933864426451</c:v>
                </c:pt>
                <c:pt idx="1">
                  <c:v>0.81714517731076031</c:v>
                </c:pt>
                <c:pt idx="2">
                  <c:v>0.74529750350634261</c:v>
                </c:pt>
              </c:numCache>
            </c:numRef>
          </c:val>
          <c:extLst>
            <c:ext xmlns:c16="http://schemas.microsoft.com/office/drawing/2014/chart" uri="{C3380CC4-5D6E-409C-BE32-E72D297353CC}">
              <c16:uniqueId val="{00000001-9878-4777-A388-1BF0DF0189C2}"/>
            </c:ext>
          </c:extLst>
        </c:ser>
        <c:ser>
          <c:idx val="2"/>
          <c:order val="2"/>
          <c:tx>
            <c:strRef>
              <c:f>List1!$D$1</c:f>
              <c:strCache>
                <c:ptCount val="1"/>
                <c:pt idx="0">
                  <c:v>Před rokem 2020</c:v>
                </c:pt>
              </c:strCache>
            </c:strRef>
          </c:tx>
          <c:spPr>
            <a:solidFill>
              <a:srgbClr val="F8AEAA"/>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uzavření 2019-2015</c:v>
                </c:pt>
                <c:pt idx="1">
                  <c:v>uzavření 2014-2010</c:v>
                </c:pt>
                <c:pt idx="2">
                  <c:v>uzavření před rokem 2009</c:v>
                </c:pt>
              </c:strCache>
            </c:strRef>
          </c:cat>
          <c:val>
            <c:numRef>
              <c:f>List1!$D$2:$D$4</c:f>
              <c:numCache>
                <c:formatCode>###0%</c:formatCode>
                <c:ptCount val="3"/>
                <c:pt idx="0">
                  <c:v>4.2351568898539013E-2</c:v>
                </c:pt>
                <c:pt idx="1">
                  <c:v>0.18285482268923964</c:v>
                </c:pt>
                <c:pt idx="2">
                  <c:v>0.12147542193818119</c:v>
                </c:pt>
              </c:numCache>
            </c:numRef>
          </c:val>
          <c:extLst>
            <c:ext xmlns:c16="http://schemas.microsoft.com/office/drawing/2014/chart" uri="{C3380CC4-5D6E-409C-BE32-E72D297353CC}">
              <c16:uniqueId val="{00000002-9878-4777-A388-1BF0DF0189C2}"/>
            </c:ext>
          </c:extLst>
        </c:ser>
        <c:dLbls>
          <c:showLegendKey val="0"/>
          <c:showVal val="0"/>
          <c:showCatName val="0"/>
          <c:showSerName val="0"/>
          <c:showPercent val="0"/>
          <c:showBubbleSize val="0"/>
        </c:dLbls>
        <c:gapWidth val="21"/>
        <c:overlap val="100"/>
        <c:axId val="2064125007"/>
        <c:axId val="2064128847"/>
      </c:barChart>
      <c:catAx>
        <c:axId val="206412500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2064128847"/>
        <c:crosses val="autoZero"/>
        <c:auto val="1"/>
        <c:lblAlgn val="ctr"/>
        <c:lblOffset val="100"/>
        <c:noMultiLvlLbl val="0"/>
      </c:catAx>
      <c:valAx>
        <c:axId val="2064128847"/>
        <c:scaling>
          <c:orientation val="minMax"/>
        </c:scaling>
        <c:delete val="1"/>
        <c:axPos val="b"/>
        <c:numFmt formatCode="0%" sourceLinked="1"/>
        <c:majorTickMark val="out"/>
        <c:minorTickMark val="none"/>
        <c:tickLblPos val="nextTo"/>
        <c:crossAx val="2064125007"/>
        <c:crosses val="autoZero"/>
        <c:crossBetween val="between"/>
      </c:valAx>
      <c:spPr>
        <a:noFill/>
        <a:ln>
          <a:noFill/>
        </a:ln>
        <a:effectLst/>
      </c:spPr>
    </c:plotArea>
    <c:legend>
      <c:legendPos val="t"/>
      <c:layout>
        <c:manualLayout>
          <c:xMode val="edge"/>
          <c:yMode val="edge"/>
          <c:x val="9.9846335221725896E-2"/>
          <c:y val="0.1388208292093446"/>
          <c:w val="0.89999993612382778"/>
          <c:h val="0.11404235805225367"/>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cs-CZ" sz="1400" b="1" dirty="0">
                <a:solidFill>
                  <a:schemeClr val="tx1"/>
                </a:solidFill>
              </a:rPr>
              <a:t>Plánujete přizpůsobit výši pojistného stoupající hodnotě nemovitosti?</a:t>
            </a:r>
          </a:p>
        </c:rich>
      </c:tx>
      <c:layout>
        <c:manualLayout>
          <c:xMode val="edge"/>
          <c:yMode val="edge"/>
          <c:x val="0.14734017263260113"/>
          <c:y val="1.395447982753581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54272687263392405"/>
          <c:y val="0.26084463094680438"/>
          <c:w val="0.42992611396218644"/>
          <c:h val="0.71241466765710659"/>
        </c:manualLayout>
      </c:layout>
      <c:barChart>
        <c:barDir val="bar"/>
        <c:grouping val="percentStacked"/>
        <c:varyColors val="0"/>
        <c:ser>
          <c:idx val="0"/>
          <c:order val="0"/>
          <c:tx>
            <c:strRef>
              <c:f>List1!$B$1</c:f>
              <c:strCache>
                <c:ptCount val="1"/>
                <c:pt idx="0">
                  <c:v>Ano</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c:v>
                </c:pt>
                <c:pt idx="1">
                  <c:v>Zjišťoval/a aktuální cenu před rokem 2020</c:v>
                </c:pt>
                <c:pt idx="2">
                  <c:v>Zjišťoval/a aktuální cenu v roce 2020</c:v>
                </c:pt>
                <c:pt idx="3">
                  <c:v>Zjišťoval/a aktuální cenu v roce 2021</c:v>
                </c:pt>
                <c:pt idx="4">
                  <c:v>Zjišťoval/a aktuální cenu v roce 2022-2024</c:v>
                </c:pt>
                <c:pt idx="5">
                  <c:v>Celkem (mají pojištění chaty / chalupa)</c:v>
                </c:pt>
              </c:strCache>
            </c:strRef>
          </c:cat>
          <c:val>
            <c:numRef>
              <c:f>List1!$B$2:$B$7</c:f>
              <c:numCache>
                <c:formatCode>###0%</c:formatCode>
                <c:ptCount val="6"/>
                <c:pt idx="0">
                  <c:v>0.12763504599668868</c:v>
                </c:pt>
                <c:pt idx="1">
                  <c:v>0.2729670176183519</c:v>
                </c:pt>
                <c:pt idx="2">
                  <c:v>0.52326513724600765</c:v>
                </c:pt>
                <c:pt idx="3">
                  <c:v>0.53023824218543458</c:v>
                </c:pt>
                <c:pt idx="4">
                  <c:v>0.43071868590288998</c:v>
                </c:pt>
                <c:pt idx="5">
                  <c:v>0.33999181775998966</c:v>
                </c:pt>
              </c:numCache>
            </c:numRef>
          </c:val>
          <c:extLst>
            <c:ext xmlns:c16="http://schemas.microsoft.com/office/drawing/2014/chart" uri="{C3380CC4-5D6E-409C-BE32-E72D297353CC}">
              <c16:uniqueId val="{00000000-8AE5-491D-8960-594FCBE713E6}"/>
            </c:ext>
          </c:extLst>
        </c:ser>
        <c:ser>
          <c:idx val="1"/>
          <c:order val="1"/>
          <c:tx>
            <c:strRef>
              <c:f>List1!$C$1</c:f>
              <c:strCache>
                <c:ptCount val="1"/>
                <c:pt idx="0">
                  <c:v>Ne</c:v>
                </c:pt>
              </c:strCache>
            </c:strRef>
          </c:tx>
          <c:spPr>
            <a:solidFill>
              <a:srgbClr val="E72821"/>
            </a:solidFill>
            <a:ln>
              <a:noFill/>
            </a:ln>
            <a:effectLst/>
          </c:spPr>
          <c:invertIfNegative val="0"/>
          <c:dPt>
            <c:idx val="0"/>
            <c:invertIfNegative val="0"/>
            <c:bubble3D val="0"/>
            <c:spPr>
              <a:solidFill>
                <a:srgbClr val="E72821"/>
              </a:solidFill>
              <a:ln>
                <a:noFill/>
              </a:ln>
              <a:effectLst/>
            </c:spPr>
            <c:extLst>
              <c:ext xmlns:c16="http://schemas.microsoft.com/office/drawing/2014/chart" uri="{C3380CC4-5D6E-409C-BE32-E72D297353CC}">
                <c16:uniqueId val="{00000007-8AE5-491D-8960-594FCBE713E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c:v>
                </c:pt>
                <c:pt idx="1">
                  <c:v>Zjišťoval/a aktuální cenu před rokem 2020</c:v>
                </c:pt>
                <c:pt idx="2">
                  <c:v>Zjišťoval/a aktuální cenu v roce 2020</c:v>
                </c:pt>
                <c:pt idx="3">
                  <c:v>Zjišťoval/a aktuální cenu v roce 2021</c:v>
                </c:pt>
                <c:pt idx="4">
                  <c:v>Zjišťoval/a aktuální cenu v roce 2022-2024</c:v>
                </c:pt>
                <c:pt idx="5">
                  <c:v>Celkem (mají pojištění chaty / chalupa)</c:v>
                </c:pt>
              </c:strCache>
            </c:strRef>
          </c:cat>
          <c:val>
            <c:numRef>
              <c:f>List1!$C$2:$C$7</c:f>
              <c:numCache>
                <c:formatCode>###0%</c:formatCode>
                <c:ptCount val="6"/>
                <c:pt idx="0">
                  <c:v>0.30796944706499202</c:v>
                </c:pt>
                <c:pt idx="1">
                  <c:v>0.44674348475861203</c:v>
                </c:pt>
                <c:pt idx="2">
                  <c:v>0.26054707888169476</c:v>
                </c:pt>
                <c:pt idx="3">
                  <c:v>0.27876955729762615</c:v>
                </c:pt>
                <c:pt idx="4">
                  <c:v>0.39474093614764105</c:v>
                </c:pt>
                <c:pt idx="5">
                  <c:v>0.37004792069743181</c:v>
                </c:pt>
              </c:numCache>
            </c:numRef>
          </c:val>
          <c:extLst>
            <c:ext xmlns:c16="http://schemas.microsoft.com/office/drawing/2014/chart" uri="{C3380CC4-5D6E-409C-BE32-E72D297353CC}">
              <c16:uniqueId val="{00000003-8AE5-491D-8960-594FCBE713E6}"/>
            </c:ext>
          </c:extLst>
        </c:ser>
        <c:ser>
          <c:idx val="2"/>
          <c:order val="2"/>
          <c:tx>
            <c:strRef>
              <c:f>List1!$D$1</c:f>
              <c:strCache>
                <c:ptCount val="1"/>
                <c:pt idx="0">
                  <c:v>Neví</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c:v>
                </c:pt>
                <c:pt idx="1">
                  <c:v>Zjišťoval/a aktuální cenu před rokem 2020</c:v>
                </c:pt>
                <c:pt idx="2">
                  <c:v>Zjišťoval/a aktuální cenu v roce 2020</c:v>
                </c:pt>
                <c:pt idx="3">
                  <c:v>Zjišťoval/a aktuální cenu v roce 2021</c:v>
                </c:pt>
                <c:pt idx="4">
                  <c:v>Zjišťoval/a aktuální cenu v roce 2022-2024</c:v>
                </c:pt>
                <c:pt idx="5">
                  <c:v>Celkem (mají pojištění chaty / chalupa)</c:v>
                </c:pt>
              </c:strCache>
            </c:strRef>
          </c:cat>
          <c:val>
            <c:numRef>
              <c:f>List1!$D$2:$D$7</c:f>
              <c:numCache>
                <c:formatCode>###0%</c:formatCode>
                <c:ptCount val="6"/>
                <c:pt idx="0">
                  <c:v>0.5643955069383193</c:v>
                </c:pt>
                <c:pt idx="1">
                  <c:v>0.28028949762303579</c:v>
                </c:pt>
                <c:pt idx="2">
                  <c:v>0.21618778387229731</c:v>
                </c:pt>
                <c:pt idx="3">
                  <c:v>0.19099220051693946</c:v>
                </c:pt>
                <c:pt idx="4">
                  <c:v>0.17454037794946908</c:v>
                </c:pt>
                <c:pt idx="5">
                  <c:v>0.28996026154257876</c:v>
                </c:pt>
              </c:numCache>
            </c:numRef>
          </c:val>
          <c:extLst>
            <c:ext xmlns:c16="http://schemas.microsoft.com/office/drawing/2014/chart" uri="{C3380CC4-5D6E-409C-BE32-E72D297353CC}">
              <c16:uniqueId val="{00000004-8AE5-491D-8960-594FCBE713E6}"/>
            </c:ext>
          </c:extLst>
        </c:ser>
        <c:dLbls>
          <c:dLblPos val="ctr"/>
          <c:showLegendKey val="0"/>
          <c:showVal val="1"/>
          <c:showCatName val="0"/>
          <c:showSerName val="0"/>
          <c:showPercent val="0"/>
          <c:showBubbleSize val="0"/>
        </c:dLbls>
        <c:gapWidth val="30"/>
        <c:overlap val="100"/>
        <c:axId val="1985757327"/>
        <c:axId val="115835167"/>
      </c:barChart>
      <c:catAx>
        <c:axId val="198575732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15835167"/>
        <c:crosses val="autoZero"/>
        <c:auto val="1"/>
        <c:lblAlgn val="ctr"/>
        <c:lblOffset val="100"/>
        <c:noMultiLvlLbl val="0"/>
      </c:catAx>
      <c:valAx>
        <c:axId val="115835167"/>
        <c:scaling>
          <c:orientation val="minMax"/>
        </c:scaling>
        <c:delete val="1"/>
        <c:axPos val="b"/>
        <c:numFmt formatCode="0%" sourceLinked="1"/>
        <c:majorTickMark val="out"/>
        <c:minorTickMark val="none"/>
        <c:tickLblPos val="nextTo"/>
        <c:crossAx val="1985757327"/>
        <c:crosses val="autoZero"/>
        <c:crossBetween val="between"/>
      </c:valAx>
      <c:spPr>
        <a:noFill/>
        <a:ln>
          <a:noFill/>
        </a:ln>
        <a:effectLst/>
      </c:spPr>
    </c:plotArea>
    <c:legend>
      <c:legendPos val="t"/>
      <c:layout>
        <c:manualLayout>
          <c:xMode val="edge"/>
          <c:yMode val="edge"/>
          <c:x val="0.38328503555064664"/>
          <c:y val="0.16898875071145869"/>
          <c:w val="0.23495581436170998"/>
          <c:h val="8.2621593198984392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sz="2000" b="1" i="0" u="none" strike="noStrike" kern="1200" spc="0" baseline="0" dirty="0">
                <a:solidFill>
                  <a:schemeClr val="tx1"/>
                </a:solidFill>
                <a:latin typeface="Century Gothic" panose="020B0502020202020204" pitchFamily="34" charset="0"/>
              </a:rPr>
              <a:t>Chata</a:t>
            </a:r>
            <a:r>
              <a:rPr lang="cs-CZ" dirty="0"/>
              <a:t>– zjišťovaní aktuální ceny</a:t>
            </a:r>
          </a:p>
        </c:rich>
      </c:tx>
      <c:layout>
        <c:manualLayout>
          <c:xMode val="edge"/>
          <c:yMode val="edge"/>
          <c:x val="0.30622197336452917"/>
          <c:y val="2.124353062952855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barChart>
        <c:barDir val="col"/>
        <c:grouping val="clustered"/>
        <c:varyColors val="0"/>
        <c:ser>
          <c:idx val="0"/>
          <c:order val="0"/>
          <c:tx>
            <c:strRef>
              <c:f>List1!$B$1</c:f>
              <c:strCache>
                <c:ptCount val="1"/>
                <c:pt idx="0">
                  <c:v>Řada 1</c:v>
                </c:pt>
              </c:strCache>
            </c:strRef>
          </c:tx>
          <c:spPr>
            <a:solidFill>
              <a:schemeClr val="accent6">
                <a:lumMod val="40000"/>
                <a:lumOff val="60000"/>
              </a:schemeClr>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1-C304-4D82-9AAE-EEB68F911199}"/>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V roce 2022-2024</c:v>
                </c:pt>
                <c:pt idx="1">
                  <c:v>V roce 2021</c:v>
                </c:pt>
                <c:pt idx="2">
                  <c:v>V roce 2020</c:v>
                </c:pt>
                <c:pt idx="3">
                  <c:v>Před rokem 2020</c:v>
                </c:pt>
                <c:pt idx="4">
                  <c:v>Nevím</c:v>
                </c:pt>
              </c:strCache>
            </c:strRef>
          </c:cat>
          <c:val>
            <c:numRef>
              <c:f>List1!$B$2:$B$6</c:f>
              <c:numCache>
                <c:formatCode>###0%</c:formatCode>
                <c:ptCount val="5"/>
                <c:pt idx="0">
                  <c:v>0.35132462588195873</c:v>
                </c:pt>
                <c:pt idx="1">
                  <c:v>0.11867337477839671</c:v>
                </c:pt>
                <c:pt idx="2">
                  <c:v>4.8018309676805246E-2</c:v>
                </c:pt>
                <c:pt idx="3">
                  <c:v>0.26904098732480364</c:v>
                </c:pt>
                <c:pt idx="4">
                  <c:v>0.21294270233803586</c:v>
                </c:pt>
              </c:numCache>
            </c:numRef>
          </c:val>
          <c:extLst>
            <c:ext xmlns:c16="http://schemas.microsoft.com/office/drawing/2014/chart" uri="{C3380CC4-5D6E-409C-BE32-E72D297353CC}">
              <c16:uniqueId val="{00000000-C304-4D82-9AAE-EEB68F911199}"/>
            </c:ext>
          </c:extLst>
        </c:ser>
        <c:dLbls>
          <c:dLblPos val="outEnd"/>
          <c:showLegendKey val="0"/>
          <c:showVal val="1"/>
          <c:showCatName val="0"/>
          <c:showSerName val="0"/>
          <c:showPercent val="0"/>
          <c:showBubbleSize val="0"/>
        </c:dLbls>
        <c:gapWidth val="62"/>
        <c:overlap val="-27"/>
        <c:axId val="737961232"/>
        <c:axId val="843582848"/>
      </c:barChart>
      <c:catAx>
        <c:axId val="7379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843582848"/>
        <c:crosses val="autoZero"/>
        <c:auto val="1"/>
        <c:lblAlgn val="ctr"/>
        <c:lblOffset val="100"/>
        <c:noMultiLvlLbl val="0"/>
      </c:catAx>
      <c:valAx>
        <c:axId val="843582848"/>
        <c:scaling>
          <c:orientation val="minMax"/>
        </c:scaling>
        <c:delete val="1"/>
        <c:axPos val="l"/>
        <c:numFmt formatCode="###0%" sourceLinked="1"/>
        <c:majorTickMark val="none"/>
        <c:minorTickMark val="none"/>
        <c:tickLblPos val="nextTo"/>
        <c:crossAx val="7379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216399560807036"/>
          <c:y val="3.3041220874293883E-2"/>
          <c:w val="0.44974277724688461"/>
          <c:h val="0.95443102402714064"/>
        </c:manualLayout>
      </c:layout>
      <c:barChart>
        <c:barDir val="bar"/>
        <c:grouping val="clustered"/>
        <c:varyColors val="0"/>
        <c:ser>
          <c:idx val="0"/>
          <c:order val="0"/>
          <c:tx>
            <c:strRef>
              <c:f>List1!$B$1</c:f>
              <c:strCache>
                <c:ptCount val="1"/>
                <c:pt idx="0">
                  <c:v>Zájem</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List1!$A$2:$A$15</c:f>
              <c:strCache>
                <c:ptCount val="14"/>
                <c:pt idx="0">
                  <c:v>Alternativní medicína / homeopatie</c:v>
                </c:pt>
                <c:pt idx="1">
                  <c:v>Možnost zvolit si operatéra nebo obecně specialisty</c:v>
                </c:pt>
                <c:pt idx="2">
                  <c:v>Gynekologie, porodnictví</c:v>
                </c:pt>
                <c:pt idx="3">
                  <c:v>Asistence pro pacienta v oblasti komunikace</c:v>
                </c:pt>
                <c:pt idx="4">
                  <c:v>Návštěva lékaře u mě doma</c:v>
                </c:pt>
                <c:pt idx="5">
                  <c:v>Krytí nákladů na nadstandardní služby při pobytu v nemocnici</c:v>
                </c:pt>
                <c:pt idx="6">
                  <c:v>Kratší čekací doba na operaci</c:v>
                </c:pt>
                <c:pt idx="7">
                  <c:v>Krytí nákladů na doplatky za léky, prostředky</c:v>
                </c:pt>
                <c:pt idx="8">
                  <c:v>Krytí nákladů na nehrazené služby </c:v>
                </c:pt>
                <c:pt idx="9">
                  <c:v>Komplexní péče v případě chronického onemocnění </c:v>
                </c:pt>
                <c:pt idx="10">
                  <c:v>Lázeňská péče</c:v>
                </c:pt>
                <c:pt idx="11">
                  <c:v>Lepší typ zdravotnického materiálu a pomůcek </c:v>
                </c:pt>
                <c:pt idx="12">
                  <c:v>Stomatologická péče</c:v>
                </c:pt>
                <c:pt idx="13">
                  <c:v>Dlouhodobá péče v případě vzniku nesoběstačnosti</c:v>
                </c:pt>
              </c:strCache>
            </c:strRef>
          </c:cat>
          <c:val>
            <c:numRef>
              <c:f>List1!$B$2:$B$15</c:f>
              <c:numCache>
                <c:formatCode>0%</c:formatCode>
                <c:ptCount val="14"/>
                <c:pt idx="0">
                  <c:v>0.05</c:v>
                </c:pt>
                <c:pt idx="1">
                  <c:v>0.09</c:v>
                </c:pt>
                <c:pt idx="2">
                  <c:v>7.0000000000000007E-2</c:v>
                </c:pt>
                <c:pt idx="3">
                  <c:v>0.09</c:v>
                </c:pt>
                <c:pt idx="4">
                  <c:v>0.14000000000000001</c:v>
                </c:pt>
                <c:pt idx="5">
                  <c:v>0.15</c:v>
                </c:pt>
                <c:pt idx="6">
                  <c:v>0.18</c:v>
                </c:pt>
                <c:pt idx="7">
                  <c:v>0.22</c:v>
                </c:pt>
                <c:pt idx="8">
                  <c:v>0.2</c:v>
                </c:pt>
                <c:pt idx="9">
                  <c:v>0.21</c:v>
                </c:pt>
                <c:pt idx="10">
                  <c:v>0.22</c:v>
                </c:pt>
                <c:pt idx="11">
                  <c:v>0.27</c:v>
                </c:pt>
                <c:pt idx="12">
                  <c:v>0.28000000000000003</c:v>
                </c:pt>
                <c:pt idx="13">
                  <c:v>0.51</c:v>
                </c:pt>
              </c:numCache>
            </c:numRef>
          </c:val>
          <c:extLst>
            <c:ext xmlns:c16="http://schemas.microsoft.com/office/drawing/2014/chart" uri="{C3380CC4-5D6E-409C-BE32-E72D297353CC}">
              <c16:uniqueId val="{00000000-D28A-4B36-AD57-57DFEA6D09BE}"/>
            </c:ext>
          </c:extLst>
        </c:ser>
        <c:ser>
          <c:idx val="1"/>
          <c:order val="1"/>
          <c:tx>
            <c:strRef>
              <c:f>List1!$C$1</c:f>
              <c:strCache>
                <c:ptCount val="1"/>
                <c:pt idx="0">
                  <c:v>Obecně umožnit</c:v>
                </c:pt>
              </c:strCache>
            </c:strRef>
          </c:tx>
          <c:spPr>
            <a:solidFill>
              <a:srgbClr val="004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List1!$A$2:$A$15</c:f>
              <c:strCache>
                <c:ptCount val="14"/>
                <c:pt idx="0">
                  <c:v>Alternativní medicína / homeopatie</c:v>
                </c:pt>
                <c:pt idx="1">
                  <c:v>Možnost zvolit si operatéra nebo obecně specialisty</c:v>
                </c:pt>
                <c:pt idx="2">
                  <c:v>Gynekologie, porodnictví</c:v>
                </c:pt>
                <c:pt idx="3">
                  <c:v>Asistence pro pacienta v oblasti komunikace</c:v>
                </c:pt>
                <c:pt idx="4">
                  <c:v>Návštěva lékaře u mě doma</c:v>
                </c:pt>
                <c:pt idx="5">
                  <c:v>Krytí nákladů na nadstandardní služby při pobytu v nemocnici</c:v>
                </c:pt>
                <c:pt idx="6">
                  <c:v>Kratší čekací doba na operaci</c:v>
                </c:pt>
                <c:pt idx="7">
                  <c:v>Krytí nákladů na doplatky za léky, prostředky</c:v>
                </c:pt>
                <c:pt idx="8">
                  <c:v>Krytí nákladů na nehrazené služby </c:v>
                </c:pt>
                <c:pt idx="9">
                  <c:v>Komplexní péče v případě chronického onemocnění </c:v>
                </c:pt>
                <c:pt idx="10">
                  <c:v>Lázeňská péče</c:v>
                </c:pt>
                <c:pt idx="11">
                  <c:v>Lepší typ zdravotnického materiálu a pomůcek </c:v>
                </c:pt>
                <c:pt idx="12">
                  <c:v>Stomatologická péče</c:v>
                </c:pt>
                <c:pt idx="13">
                  <c:v>Dlouhodobá péče v případě vzniku nesoběstačnosti</c:v>
                </c:pt>
              </c:strCache>
            </c:strRef>
          </c:cat>
          <c:val>
            <c:numRef>
              <c:f>List1!$C$2:$C$15</c:f>
              <c:numCache>
                <c:formatCode>0%</c:formatCode>
                <c:ptCount val="14"/>
                <c:pt idx="0">
                  <c:v>0.09</c:v>
                </c:pt>
                <c:pt idx="1">
                  <c:v>0.15</c:v>
                </c:pt>
                <c:pt idx="2">
                  <c:v>0.15</c:v>
                </c:pt>
                <c:pt idx="3">
                  <c:v>0.17</c:v>
                </c:pt>
                <c:pt idx="4">
                  <c:v>0.25</c:v>
                </c:pt>
                <c:pt idx="5">
                  <c:v>0.26</c:v>
                </c:pt>
                <c:pt idx="6">
                  <c:v>0.28000000000000003</c:v>
                </c:pt>
                <c:pt idx="7">
                  <c:v>0.3</c:v>
                </c:pt>
                <c:pt idx="8">
                  <c:v>0.33</c:v>
                </c:pt>
                <c:pt idx="9">
                  <c:v>0.33</c:v>
                </c:pt>
                <c:pt idx="10">
                  <c:v>0.33</c:v>
                </c:pt>
                <c:pt idx="11">
                  <c:v>0.38</c:v>
                </c:pt>
                <c:pt idx="12">
                  <c:v>0.42</c:v>
                </c:pt>
                <c:pt idx="13">
                  <c:v>0.68</c:v>
                </c:pt>
              </c:numCache>
            </c:numRef>
          </c:val>
          <c:extLst>
            <c:ext xmlns:c16="http://schemas.microsoft.com/office/drawing/2014/chart" uri="{C3380CC4-5D6E-409C-BE32-E72D297353CC}">
              <c16:uniqueId val="{00000001-D28A-4B36-AD57-57DFEA6D09BE}"/>
            </c:ext>
          </c:extLst>
        </c:ser>
        <c:dLbls>
          <c:showLegendKey val="0"/>
          <c:showVal val="0"/>
          <c:showCatName val="0"/>
          <c:showSerName val="0"/>
          <c:showPercent val="0"/>
          <c:showBubbleSize val="0"/>
        </c:dLbls>
        <c:gapWidth val="40"/>
        <c:axId val="655656640"/>
        <c:axId val="655657600"/>
      </c:barChart>
      <c:catAx>
        <c:axId val="65565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655657600"/>
        <c:crosses val="autoZero"/>
        <c:auto val="1"/>
        <c:lblAlgn val="ctr"/>
        <c:lblOffset val="100"/>
        <c:noMultiLvlLbl val="0"/>
      </c:catAx>
      <c:valAx>
        <c:axId val="655657600"/>
        <c:scaling>
          <c:orientation val="minMax"/>
        </c:scaling>
        <c:delete val="1"/>
        <c:axPos val="b"/>
        <c:numFmt formatCode="0%" sourceLinked="1"/>
        <c:majorTickMark val="none"/>
        <c:minorTickMark val="none"/>
        <c:tickLblPos val="nextTo"/>
        <c:crossAx val="655656640"/>
        <c:crosses val="autoZero"/>
        <c:crossBetween val="between"/>
      </c:valAx>
      <c:spPr>
        <a:noFill/>
        <a:ln>
          <a:noFill/>
        </a:ln>
        <a:effectLst/>
      </c:spPr>
    </c:plotArea>
    <c:legend>
      <c:legendPos val="b"/>
      <c:layout>
        <c:manualLayout>
          <c:xMode val="edge"/>
          <c:yMode val="edge"/>
          <c:x val="0.79163702878612918"/>
          <c:y val="0.47895815850893031"/>
          <c:w val="0.19058971943185488"/>
          <c:h val="0.3107795268364722"/>
        </c:manualLayout>
      </c:layout>
      <c:overlay val="0"/>
      <c:spPr>
        <a:solidFill>
          <a:schemeClr val="bg1">
            <a:lumMod val="95000"/>
          </a:schemeClr>
        </a:solid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cs-CZ"/>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472062851440056E-2"/>
          <c:y val="3.5589412494804747E-2"/>
          <c:w val="0.91813072360929771"/>
          <c:h val="0.81595231483271635"/>
        </c:manualLayout>
      </c:layout>
      <c:scatterChart>
        <c:scatterStyle val="lineMarker"/>
        <c:varyColors val="0"/>
        <c:ser>
          <c:idx val="0"/>
          <c:order val="0"/>
          <c:tx>
            <c:strRef>
              <c:f>List1!$B$1</c:f>
              <c:strCache>
                <c:ptCount val="1"/>
                <c:pt idx="0">
                  <c:v>Obecně umožnit</c:v>
                </c:pt>
              </c:strCache>
            </c:strRef>
          </c:tx>
          <c:spPr>
            <a:ln w="19050" cap="rnd">
              <a:noFill/>
              <a:round/>
            </a:ln>
            <a:effectLst/>
          </c:spPr>
          <c:marker>
            <c:symbol val="circle"/>
            <c:size val="14"/>
            <c:spPr>
              <a:solidFill>
                <a:schemeClr val="accent1"/>
              </a:solidFill>
              <a:ln w="9525">
                <a:solidFill>
                  <a:schemeClr val="accent1"/>
                </a:solidFill>
              </a:ln>
              <a:effectLst/>
            </c:spPr>
          </c:marker>
          <c:dPt>
            <c:idx val="10"/>
            <c:marker>
              <c:symbol val="circle"/>
              <c:size val="14"/>
              <c:spPr>
                <a:solidFill>
                  <a:srgbClr val="E72821"/>
                </a:solidFill>
                <a:ln w="9525">
                  <a:solidFill>
                    <a:schemeClr val="accent1"/>
                  </a:solidFill>
                </a:ln>
                <a:effectLst/>
              </c:spPr>
            </c:marker>
            <c:bubble3D val="0"/>
            <c:extLst>
              <c:ext xmlns:c16="http://schemas.microsoft.com/office/drawing/2014/chart" uri="{C3380CC4-5D6E-409C-BE32-E72D297353CC}">
                <c16:uniqueId val="{0000000C-E16D-464A-94ED-631C3AB9FB0B}"/>
              </c:ext>
            </c:extLst>
          </c:dPt>
          <c:dPt>
            <c:idx val="11"/>
            <c:marker>
              <c:symbol val="circle"/>
              <c:size val="14"/>
              <c:spPr>
                <a:solidFill>
                  <a:srgbClr val="E72821"/>
                </a:solidFill>
                <a:ln w="9525">
                  <a:solidFill>
                    <a:schemeClr val="accent1"/>
                  </a:solidFill>
                </a:ln>
                <a:effectLst/>
              </c:spPr>
            </c:marker>
            <c:bubble3D val="0"/>
            <c:extLst>
              <c:ext xmlns:c16="http://schemas.microsoft.com/office/drawing/2014/chart" uri="{C3380CC4-5D6E-409C-BE32-E72D297353CC}">
                <c16:uniqueId val="{00000003-E16D-464A-94ED-631C3AB9FB0B}"/>
              </c:ext>
            </c:extLst>
          </c:dPt>
          <c:dPt>
            <c:idx val="12"/>
            <c:marker>
              <c:symbol val="circle"/>
              <c:size val="14"/>
              <c:spPr>
                <a:solidFill>
                  <a:srgbClr val="E72821"/>
                </a:solidFill>
                <a:ln w="9525">
                  <a:solidFill>
                    <a:schemeClr val="accent1"/>
                  </a:solidFill>
                </a:ln>
                <a:effectLst/>
              </c:spPr>
            </c:marker>
            <c:bubble3D val="0"/>
            <c:extLst>
              <c:ext xmlns:c16="http://schemas.microsoft.com/office/drawing/2014/chart" uri="{C3380CC4-5D6E-409C-BE32-E72D297353CC}">
                <c16:uniqueId val="{00000004-E16D-464A-94ED-631C3AB9FB0B}"/>
              </c:ext>
            </c:extLst>
          </c:dPt>
          <c:dPt>
            <c:idx val="13"/>
            <c:marker>
              <c:symbol val="circle"/>
              <c:size val="14"/>
              <c:spPr>
                <a:solidFill>
                  <a:srgbClr val="E72821"/>
                </a:solidFill>
                <a:ln w="9525">
                  <a:solidFill>
                    <a:schemeClr val="accent1"/>
                  </a:solidFill>
                </a:ln>
                <a:effectLst/>
              </c:spPr>
            </c:marker>
            <c:bubble3D val="0"/>
            <c:extLst>
              <c:ext xmlns:c16="http://schemas.microsoft.com/office/drawing/2014/chart" uri="{C3380CC4-5D6E-409C-BE32-E72D297353CC}">
                <c16:uniqueId val="{00000002-E16D-464A-94ED-631C3AB9FB0B}"/>
              </c:ext>
            </c:extLst>
          </c:dPt>
          <c:dLbls>
            <c:dLbl>
              <c:idx val="0"/>
              <c:layout>
                <c:manualLayout>
                  <c:x val="-0.12841987716359576"/>
                  <c:y val="-4.4643327931607919E-2"/>
                </c:manualLayout>
              </c:layout>
              <c:tx>
                <c:rich>
                  <a:bodyPr/>
                  <a:lstStyle/>
                  <a:p>
                    <a:fld id="{4E538009-7522-445F-BA7D-7CB21AB64AC4}"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E16D-464A-94ED-631C3AB9FB0B}"/>
                </c:ext>
              </c:extLst>
            </c:dLbl>
            <c:dLbl>
              <c:idx val="1"/>
              <c:layout>
                <c:manualLayout>
                  <c:x val="-0.10720268006700168"/>
                  <c:y val="-6.6964991897411827E-2"/>
                </c:manualLayout>
              </c:layout>
              <c:tx>
                <c:rich>
                  <a:bodyPr/>
                  <a:lstStyle/>
                  <a:p>
                    <a:fld id="{5D7A506D-7562-4354-8526-CDF81AC41545}"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E16D-464A-94ED-631C3AB9FB0B}"/>
                </c:ext>
              </c:extLst>
            </c:dLbl>
            <c:dLbl>
              <c:idx val="2"/>
              <c:layout>
                <c:manualLayout>
                  <c:x val="-5.3601340033500838E-2"/>
                  <c:y val="4.4643327931607739E-2"/>
                </c:manualLayout>
              </c:layout>
              <c:tx>
                <c:rich>
                  <a:bodyPr/>
                  <a:lstStyle/>
                  <a:p>
                    <a:fld id="{ABA69BBB-8D5F-47D8-A9E1-0E8FC8E8A3D9}"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E16D-464A-94ED-631C3AB9FB0B}"/>
                </c:ext>
              </c:extLst>
            </c:dLbl>
            <c:dLbl>
              <c:idx val="3"/>
              <c:layout>
                <c:manualLayout>
                  <c:x val="4.4667783361250699E-3"/>
                  <c:y val="9.9207395403572048E-3"/>
                </c:manualLayout>
              </c:layout>
              <c:tx>
                <c:rich>
                  <a:bodyPr/>
                  <a:lstStyle/>
                  <a:p>
                    <a:fld id="{F3BE81FF-732E-430D-8A65-ECD676DF25D4}" type="CELLRANGE">
                      <a:rPr lang="en-US" dirty="0"/>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E16D-464A-94ED-631C3AB9FB0B}"/>
                </c:ext>
              </c:extLst>
            </c:dLbl>
            <c:dLbl>
              <c:idx val="4"/>
              <c:layout>
                <c:manualLayout>
                  <c:x val="-0.14182016820761725"/>
                  <c:y val="-8.1846101207947677E-2"/>
                </c:manualLayout>
              </c:layout>
              <c:tx>
                <c:rich>
                  <a:bodyPr/>
                  <a:lstStyle/>
                  <a:p>
                    <a:fld id="{5F4C56D1-DE11-4EC6-8484-CED43DE4268E}"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layout>
                    <c:manualLayout>
                      <c:w val="0.13202680067001674"/>
                      <c:h val="0.10041038271791548"/>
                    </c:manualLayout>
                  </c15:layout>
                  <c15:dlblFieldTable/>
                  <c15:showDataLabelsRange val="1"/>
                </c:ext>
                <c:ext xmlns:c16="http://schemas.microsoft.com/office/drawing/2014/chart" uri="{C3380CC4-5D6E-409C-BE32-E72D297353CC}">
                  <c16:uniqueId val="{0000000B-E16D-464A-94ED-631C3AB9FB0B}"/>
                </c:ext>
              </c:extLst>
            </c:dLbl>
            <c:dLbl>
              <c:idx val="5"/>
              <c:layout>
                <c:manualLayout>
                  <c:x val="1.2283640424343861E-2"/>
                  <c:y val="1.984147908071459E-2"/>
                </c:manualLayout>
              </c:layout>
              <c:tx>
                <c:rich>
                  <a:bodyPr/>
                  <a:lstStyle/>
                  <a:p>
                    <a:fld id="{AD071A20-A9CA-4F9C-A64F-44005D3B19B4}"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16D-464A-94ED-631C3AB9FB0B}"/>
                </c:ext>
              </c:extLst>
            </c:dLbl>
            <c:dLbl>
              <c:idx val="6"/>
              <c:layout>
                <c:manualLayout>
                  <c:x val="-2.2333891680626169E-3"/>
                  <c:y val="4.9603697701786475E-3"/>
                </c:manualLayout>
              </c:layout>
              <c:tx>
                <c:rich>
                  <a:bodyPr/>
                  <a:lstStyle/>
                  <a:p>
                    <a:fld id="{B015B931-E743-403B-AB55-335C104E9F92}" type="CELLRANGE">
                      <a:rPr lang="pl-PL"/>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E16D-464A-94ED-631C3AB9FB0B}"/>
                </c:ext>
              </c:extLst>
            </c:dLbl>
            <c:dLbl>
              <c:idx val="7"/>
              <c:layout>
                <c:manualLayout>
                  <c:x val="-0.17420435510887777"/>
                  <c:y val="-4.9603697701786478E-2"/>
                </c:manualLayout>
              </c:layout>
              <c:tx>
                <c:rich>
                  <a:bodyPr/>
                  <a:lstStyle/>
                  <a:p>
                    <a:fld id="{B04797F4-B1D0-4094-ACEE-F987DEC55C02}"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16D-464A-94ED-631C3AB9FB0B}"/>
                </c:ext>
              </c:extLst>
            </c:dLbl>
            <c:dLbl>
              <c:idx val="8"/>
              <c:layout>
                <c:manualLayout>
                  <c:x val="6.7001675041875224E-3"/>
                  <c:y val="-2.4801848850893237E-3"/>
                </c:manualLayout>
              </c:layout>
              <c:tx>
                <c:rich>
                  <a:bodyPr/>
                  <a:lstStyle/>
                  <a:p>
                    <a:fld id="{A210FA20-E817-42CD-B94C-903CC94941A2}"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16D-464A-94ED-631C3AB9FB0B}"/>
                </c:ext>
              </c:extLst>
            </c:dLbl>
            <c:dLbl>
              <c:idx val="9"/>
              <c:layout>
                <c:manualLayout>
                  <c:x val="3.350083752093802E-2"/>
                  <c:y val="-3.4722588391250531E-2"/>
                </c:manualLayout>
              </c:layout>
              <c:tx>
                <c:rich>
                  <a:bodyPr/>
                  <a:lstStyle/>
                  <a:p>
                    <a:fld id="{EEC2A9DB-40C8-4124-98B5-56B59EBED044}"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E16D-464A-94ED-631C3AB9FB0B}"/>
                </c:ext>
              </c:extLst>
            </c:dLbl>
            <c:dLbl>
              <c:idx val="10"/>
              <c:layout>
                <c:manualLayout>
                  <c:x val="-7.3701842546063739E-2"/>
                  <c:y val="-0.11160831982901957"/>
                </c:manualLayout>
              </c:layout>
              <c:tx>
                <c:rich>
                  <a:bodyPr/>
                  <a:lstStyle/>
                  <a:p>
                    <a:fld id="{A78FABFF-C709-4DC4-B512-32166EDB24BD}"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E16D-464A-94ED-631C3AB9FB0B}"/>
                </c:ext>
              </c:extLst>
            </c:dLbl>
            <c:dLbl>
              <c:idx val="11"/>
              <c:layout>
                <c:manualLayout>
                  <c:x val="-5.2484645449469569E-2"/>
                  <c:y val="-9.1766840748304976E-2"/>
                </c:manualLayout>
              </c:layout>
              <c:tx>
                <c:rich>
                  <a:bodyPr/>
                  <a:lstStyle/>
                  <a:p>
                    <a:fld id="{010B5336-76BA-401D-BB82-E3AC24F094B4}"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E16D-464A-94ED-631C3AB9FB0B}"/>
                </c:ext>
              </c:extLst>
            </c:dLbl>
            <c:dLbl>
              <c:idx val="12"/>
              <c:layout>
                <c:manualLayout>
                  <c:x val="1.4517029592406477E-2"/>
                  <c:y val="-7.4405546552679712E-3"/>
                </c:manualLayout>
              </c:layout>
              <c:tx>
                <c:rich>
                  <a:bodyPr/>
                  <a:lstStyle/>
                  <a:p>
                    <a:fld id="{B31555B0-3180-4825-B9CA-8B8C528E4BDB}"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E16D-464A-94ED-631C3AB9FB0B}"/>
                </c:ext>
              </c:extLst>
            </c:dLbl>
            <c:dLbl>
              <c:idx val="13"/>
              <c:layout>
                <c:manualLayout>
                  <c:x val="-2.568397543271915E-2"/>
                  <c:y val="-7.4405546552679711E-2"/>
                </c:manualLayout>
              </c:layout>
              <c:tx>
                <c:rich>
                  <a:bodyPr/>
                  <a:lstStyle/>
                  <a:p>
                    <a:fld id="{32D233EB-1CE4-4EEA-903E-D0F6BB25B4FF}" type="CELLRANGE">
                      <a:rPr lang="en-US"/>
                      <a:pPr/>
                      <a:t>[OBLAST BUNĚK]</a:t>
                    </a:fld>
                    <a:endParaRPr lang="cs-C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E16D-464A-94ED-631C3AB9FB0B}"/>
                </c:ext>
              </c:extLst>
            </c:dLbl>
            <c:spPr>
              <a:noFill/>
              <a:ln>
                <a:solidFill>
                  <a:schemeClr val="bg1">
                    <a:lumMod val="75000"/>
                  </a:schemeClr>
                </a:solidFill>
              </a:ln>
              <a:effectLst/>
            </c:spPr>
            <c:txPr>
              <a:bodyPr rot="0" spcFirstLastPara="1" vertOverflow="ellipsis" vert="horz" wrap="square" anchor="ctr" anchorCtr="1"/>
              <a:lstStyle/>
              <a:p>
                <a:pPr>
                  <a:defRPr sz="1000" b="1" i="0" u="none" strike="noStrike" kern="1200" baseline="0">
                    <a:solidFill>
                      <a:schemeClr val="tx1"/>
                    </a:solidFill>
                    <a:latin typeface="Century Gothic" panose="020B0502020202020204" pitchFamily="34" charset="0"/>
                    <a:ea typeface="+mn-ea"/>
                    <a:cs typeface="+mn-cs"/>
                  </a:defRPr>
                </a:pPr>
                <a:endParaRPr lang="cs-CZ"/>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List1!$A$2:$A$15</c:f>
              <c:numCache>
                <c:formatCode>0%</c:formatCode>
                <c:ptCount val="14"/>
                <c:pt idx="0">
                  <c:v>0.09</c:v>
                </c:pt>
                <c:pt idx="1">
                  <c:v>0.15</c:v>
                </c:pt>
                <c:pt idx="2">
                  <c:v>0.15</c:v>
                </c:pt>
                <c:pt idx="3">
                  <c:v>0.17</c:v>
                </c:pt>
                <c:pt idx="4">
                  <c:v>0.25</c:v>
                </c:pt>
                <c:pt idx="5">
                  <c:v>0.26</c:v>
                </c:pt>
                <c:pt idx="6">
                  <c:v>0.28000000000000003</c:v>
                </c:pt>
                <c:pt idx="7">
                  <c:v>0.3</c:v>
                </c:pt>
                <c:pt idx="8">
                  <c:v>0.33</c:v>
                </c:pt>
                <c:pt idx="9">
                  <c:v>0.33</c:v>
                </c:pt>
                <c:pt idx="10">
                  <c:v>0.33</c:v>
                </c:pt>
                <c:pt idx="11">
                  <c:v>0.38</c:v>
                </c:pt>
                <c:pt idx="12">
                  <c:v>0.42</c:v>
                </c:pt>
                <c:pt idx="13">
                  <c:v>0.68</c:v>
                </c:pt>
              </c:numCache>
            </c:numRef>
          </c:xVal>
          <c:yVal>
            <c:numRef>
              <c:f>List1!$B$2:$B$15</c:f>
              <c:numCache>
                <c:formatCode>0%</c:formatCode>
                <c:ptCount val="14"/>
                <c:pt idx="0">
                  <c:v>0.05</c:v>
                </c:pt>
                <c:pt idx="1">
                  <c:v>0.09</c:v>
                </c:pt>
                <c:pt idx="2">
                  <c:v>7.0000000000000007E-2</c:v>
                </c:pt>
                <c:pt idx="3">
                  <c:v>0.09</c:v>
                </c:pt>
                <c:pt idx="4">
                  <c:v>0.14000000000000001</c:v>
                </c:pt>
                <c:pt idx="5">
                  <c:v>0.15</c:v>
                </c:pt>
                <c:pt idx="6">
                  <c:v>0.18</c:v>
                </c:pt>
                <c:pt idx="7">
                  <c:v>0.22</c:v>
                </c:pt>
                <c:pt idx="8">
                  <c:v>0.2</c:v>
                </c:pt>
                <c:pt idx="9">
                  <c:v>0.21</c:v>
                </c:pt>
                <c:pt idx="10">
                  <c:v>0.22</c:v>
                </c:pt>
                <c:pt idx="11">
                  <c:v>0.27</c:v>
                </c:pt>
                <c:pt idx="12">
                  <c:v>0.28000000000000003</c:v>
                </c:pt>
                <c:pt idx="13">
                  <c:v>0.51</c:v>
                </c:pt>
              </c:numCache>
            </c:numRef>
          </c:yVal>
          <c:smooth val="0"/>
          <c:extLst>
            <c:ext xmlns:c15="http://schemas.microsoft.com/office/drawing/2012/chart" uri="{02D57815-91ED-43cb-92C2-25804820EDAC}">
              <c15:datalabelsRange>
                <c15:f>List1!$C$2:$C$15</c15:f>
                <c15:dlblRangeCache>
                  <c:ptCount val="14"/>
                  <c:pt idx="0">
                    <c:v>Alternativní medicína / homeopatie</c:v>
                  </c:pt>
                  <c:pt idx="1">
                    <c:v>Možnost zvolit si operatéra nebo obecně specialisty</c:v>
                  </c:pt>
                  <c:pt idx="2">
                    <c:v>Gynekologie, porodnictví</c:v>
                  </c:pt>
                  <c:pt idx="3">
                    <c:v>Asistence pro pacienta v oblasti komunikace</c:v>
                  </c:pt>
                  <c:pt idx="4">
                    <c:v>Návštěva lékaře u mě doma</c:v>
                  </c:pt>
                  <c:pt idx="5">
                    <c:v>Krytí nákladů na nadstandardní služby při pobytu v nemocnici</c:v>
                  </c:pt>
                  <c:pt idx="6">
                    <c:v>Kratší čekací doba na operaci</c:v>
                  </c:pt>
                  <c:pt idx="7">
                    <c:v>Krytí nákladů na doplatky za léky, prostředky</c:v>
                  </c:pt>
                  <c:pt idx="8">
                    <c:v>Krytí nákladů na nehrazené služby </c:v>
                  </c:pt>
                  <c:pt idx="9">
                    <c:v>Komplexní péče v případě chronického onemocnění </c:v>
                  </c:pt>
                  <c:pt idx="10">
                    <c:v>Lázeňská péče</c:v>
                  </c:pt>
                  <c:pt idx="11">
                    <c:v>Lepší typ zdravotnického materiálu a pomůcek </c:v>
                  </c:pt>
                  <c:pt idx="12">
                    <c:v>Stomatologická péče</c:v>
                  </c:pt>
                  <c:pt idx="13">
                    <c:v>Dlouhodobá péče v případě vzniku nesoběstačnosti</c:v>
                  </c:pt>
                </c15:dlblRangeCache>
              </c15:datalabelsRange>
            </c:ext>
            <c:ext xmlns:c16="http://schemas.microsoft.com/office/drawing/2014/chart" uri="{C3380CC4-5D6E-409C-BE32-E72D297353CC}">
              <c16:uniqueId val="{00000000-E16D-464A-94ED-631C3AB9FB0B}"/>
            </c:ext>
          </c:extLst>
        </c:ser>
        <c:dLbls>
          <c:showLegendKey val="0"/>
          <c:showVal val="0"/>
          <c:showCatName val="0"/>
          <c:showSerName val="0"/>
          <c:showPercent val="0"/>
          <c:showBubbleSize val="0"/>
        </c:dLbls>
        <c:axId val="2068742751"/>
        <c:axId val="2068754751"/>
      </c:scatterChart>
      <c:valAx>
        <c:axId val="20687427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Century Gothic" panose="020B0502020202020204" pitchFamily="34" charset="0"/>
                    <a:ea typeface="+mn-ea"/>
                    <a:cs typeface="+mn-cs"/>
                  </a:defRPr>
                </a:pPr>
                <a:r>
                  <a:rPr lang="cs-CZ" b="1"/>
                  <a:t>Obecně umožnit</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2068754751"/>
        <c:crosses val="autoZero"/>
        <c:crossBetween val="midCat"/>
      </c:valAx>
      <c:valAx>
        <c:axId val="20687547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Century Gothic" panose="020B0502020202020204" pitchFamily="34" charset="0"/>
                    <a:ea typeface="+mn-ea"/>
                    <a:cs typeface="+mn-cs"/>
                  </a:defRPr>
                </a:pPr>
                <a:r>
                  <a:rPr lang="cs-CZ" b="1"/>
                  <a:t>Zájem</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20687427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Century Gothic" panose="020B0502020202020204" pitchFamily="34" charset="0"/>
                <a:ea typeface="+mn-ea"/>
                <a:cs typeface="+mn-cs"/>
              </a:defRPr>
            </a:pPr>
            <a:r>
              <a:rPr lang="cs-CZ" sz="2800" b="1" i="0" u="none" strike="noStrike" kern="1200" spc="0" baseline="0" dirty="0">
                <a:solidFill>
                  <a:schemeClr val="tx1"/>
                </a:solidFill>
                <a:latin typeface="Century Gothic" panose="020B0502020202020204" pitchFamily="34" charset="0"/>
              </a:rPr>
              <a:t>Inovace v pojištění</a:t>
            </a:r>
            <a:endParaRPr lang="en-US" sz="2800" b="1" i="0"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20311029455936241"/>
          <c:y val="0.29465032727988577"/>
          <c:w val="0.48030997817337151"/>
          <c:h val="0.68433699878246324"/>
        </c:manualLayout>
      </c:layout>
      <c:pieChart>
        <c:varyColors val="1"/>
        <c:ser>
          <c:idx val="0"/>
          <c:order val="0"/>
          <c:tx>
            <c:strRef>
              <c:f>List1!$B$1</c:f>
              <c:strCache>
                <c:ptCount val="1"/>
                <c:pt idx="0">
                  <c:v> Vedl/a jste v posledních 5 letech (2020 – 2024) spor s některou pojišťovnou?</c:v>
                </c:pt>
              </c:strCache>
            </c:strRef>
          </c:tx>
          <c:dPt>
            <c:idx val="0"/>
            <c:bubble3D val="0"/>
            <c:spPr>
              <a:solidFill>
                <a:srgbClr val="004077"/>
              </a:solidFill>
              <a:ln w="19050">
                <a:solidFill>
                  <a:schemeClr val="lt1"/>
                </a:solidFill>
              </a:ln>
              <a:effectLst/>
            </c:spPr>
            <c:extLst>
              <c:ext xmlns:c16="http://schemas.microsoft.com/office/drawing/2014/chart" uri="{C3380CC4-5D6E-409C-BE32-E72D297353CC}">
                <c16:uniqueId val="{00000002-E54D-45A3-9DE4-7C74FC1422B8}"/>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E54D-45A3-9DE4-7C74FC1422B8}"/>
              </c:ext>
            </c:extLst>
          </c:dPt>
          <c:dLbls>
            <c:dLbl>
              <c:idx val="0"/>
              <c:layout>
                <c:manualLayout>
                  <c:x val="-9.3097349157735307E-2"/>
                  <c:y val="0.1121704744869611"/>
                </c:manualLayout>
              </c:layout>
              <c:showLegendKey val="0"/>
              <c:showVal val="0"/>
              <c:showCatName val="1"/>
              <c:showSerName val="0"/>
              <c:showPercent val="1"/>
              <c:showBubbleSize val="0"/>
              <c:extLst>
                <c:ext xmlns:c15="http://schemas.microsoft.com/office/drawing/2012/chart" uri="{CE6537A1-D6FC-4f65-9D91-7224C49458BB}">
                  <c15:layout>
                    <c:manualLayout>
                      <c:w val="0.13838266017875139"/>
                      <c:h val="0.13036155446236394"/>
                    </c:manualLayout>
                  </c15:layout>
                </c:ext>
                <c:ext xmlns:c16="http://schemas.microsoft.com/office/drawing/2014/chart" uri="{C3380CC4-5D6E-409C-BE32-E72D297353CC}">
                  <c16:uniqueId val="{00000002-E54D-45A3-9DE4-7C74FC1422B8}"/>
                </c:ext>
              </c:extLst>
            </c:dLbl>
            <c:dLbl>
              <c:idx val="1"/>
              <c:layout>
                <c:manualLayout>
                  <c:x val="3.496757711074177E-2"/>
                  <c:y val="-2.1136305873016323E-2"/>
                </c:manualLayout>
              </c:layout>
              <c:showLegendKey val="0"/>
              <c:showVal val="0"/>
              <c:showCatName val="1"/>
              <c:showSerName val="0"/>
              <c:showPercent val="1"/>
              <c:showBubbleSize val="0"/>
              <c:extLst>
                <c:ext xmlns:c15="http://schemas.microsoft.com/office/drawing/2012/chart" uri="{CE6537A1-D6FC-4f65-9D91-7224C49458BB}">
                  <c15:layout>
                    <c:manualLayout>
                      <c:w val="0.16329054780165134"/>
                      <c:h val="0.16055627713810139"/>
                    </c:manualLayout>
                  </c15:layout>
                </c:ext>
                <c:ext xmlns:c16="http://schemas.microsoft.com/office/drawing/2014/chart" uri="{C3380CC4-5D6E-409C-BE32-E72D297353CC}">
                  <c16:uniqueId val="{00000001-E54D-45A3-9DE4-7C74FC1422B8}"/>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endParaRPr lang="cs-CZ"/>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List1!$A$2:$A$3</c:f>
              <c:strCache>
                <c:ptCount val="2"/>
                <c:pt idx="0">
                  <c:v>Ano</c:v>
                </c:pt>
                <c:pt idx="1">
                  <c:v>Ne</c:v>
                </c:pt>
              </c:strCache>
            </c:strRef>
          </c:cat>
          <c:val>
            <c:numRef>
              <c:f>List1!$B$2:$B$3</c:f>
              <c:numCache>
                <c:formatCode>###0%</c:formatCode>
                <c:ptCount val="2"/>
                <c:pt idx="0">
                  <c:v>0.12</c:v>
                </c:pt>
                <c:pt idx="1">
                  <c:v>0.88</c:v>
                </c:pt>
              </c:numCache>
            </c:numRef>
          </c:val>
          <c:extLst>
            <c:ext xmlns:c16="http://schemas.microsoft.com/office/drawing/2014/chart" uri="{C3380CC4-5D6E-409C-BE32-E72D297353CC}">
              <c16:uniqueId val="{00000000-E54D-45A3-9DE4-7C74FC1422B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sz="1600" b="1">
          <a:solidFill>
            <a:schemeClr val="tx1"/>
          </a:solidFill>
          <a:latin typeface="Century Gothic" panose="020B0502020202020204" pitchFamily="34" charset="0"/>
        </a:defRPr>
      </a:pPr>
      <a:endParaRPr lang="cs-CZ"/>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sz="1862" b="1" i="0" u="none" strike="noStrike" kern="1200" spc="0" baseline="0" dirty="0">
                <a:solidFill>
                  <a:prstClr val="black"/>
                </a:solidFill>
                <a:latin typeface="Century Gothic" panose="020B0502020202020204" pitchFamily="34" charset="0"/>
              </a:rPr>
              <a:t>Zaměstnanec v bance</a:t>
            </a:r>
          </a:p>
        </c:rich>
      </c:tx>
      <c:layout>
        <c:manualLayout>
          <c:xMode val="edge"/>
          <c:yMode val="edge"/>
          <c:x val="0.13037448152159528"/>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9.4889128165654053E-4"/>
          <c:y val="0.32913383603498819"/>
          <c:w val="0.98345037433348159"/>
          <c:h val="0.40466777328361697"/>
        </c:manualLayout>
      </c:layout>
      <c:barChart>
        <c:barDir val="col"/>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solidFill>
                  <a:srgbClr val="E41B13"/>
                </a:solidFill>
              </a:ln>
              <a:effectLst/>
            </c:spPr>
            <c:extLst>
              <c:ext xmlns:c16="http://schemas.microsoft.com/office/drawing/2014/chart" uri="{C3380CC4-5D6E-409C-BE32-E72D297353CC}">
                <c16:uniqueId val="{00000001-1BB1-4C76-B10B-AA6852115B7B}"/>
              </c:ext>
            </c:extLst>
          </c:dPt>
          <c:dPt>
            <c:idx val="7"/>
            <c:invertIfNegative val="0"/>
            <c:bubble3D val="0"/>
            <c:spPr>
              <a:solidFill>
                <a:srgbClr val="002060"/>
              </a:solidFill>
              <a:ln>
                <a:noFill/>
              </a:ln>
              <a:effectLst/>
            </c:spPr>
            <c:extLst>
              <c:ext xmlns:c16="http://schemas.microsoft.com/office/drawing/2014/chart" uri="{C3380CC4-5D6E-409C-BE32-E72D297353CC}">
                <c16:uniqueId val="{00000003-1BB1-4C76-B10B-AA6852115B7B}"/>
              </c:ext>
            </c:extLst>
          </c:dPt>
          <c:dPt>
            <c:idx val="8"/>
            <c:invertIfNegative val="0"/>
            <c:bubble3D val="0"/>
            <c:spPr>
              <a:solidFill>
                <a:srgbClr val="002060"/>
              </a:solidFill>
              <a:ln>
                <a:noFill/>
              </a:ln>
              <a:effectLst/>
            </c:spPr>
            <c:extLst>
              <c:ext xmlns:c16="http://schemas.microsoft.com/office/drawing/2014/chart" uri="{C3380CC4-5D6E-409C-BE32-E72D297353CC}">
                <c16:uniqueId val="{00000005-1BB1-4C76-B10B-AA6852115B7B}"/>
              </c:ext>
            </c:extLst>
          </c:dPt>
          <c:dPt>
            <c:idx val="9"/>
            <c:invertIfNegative val="0"/>
            <c:bubble3D val="0"/>
            <c:spPr>
              <a:solidFill>
                <a:srgbClr val="002060"/>
              </a:solidFill>
              <a:ln>
                <a:noFill/>
              </a:ln>
              <a:effectLst/>
            </c:spPr>
            <c:extLst>
              <c:ext xmlns:c16="http://schemas.microsoft.com/office/drawing/2014/chart" uri="{C3380CC4-5D6E-409C-BE32-E72D297353CC}">
                <c16:uniqueId val="{00000007-1BB1-4C76-B10B-AA6852115B7B}"/>
              </c:ext>
            </c:extLst>
          </c:dPt>
          <c:dPt>
            <c:idx val="10"/>
            <c:invertIfNegative val="0"/>
            <c:bubble3D val="0"/>
            <c:spPr>
              <a:solidFill>
                <a:srgbClr val="002060"/>
              </a:solidFill>
              <a:ln>
                <a:noFill/>
              </a:ln>
              <a:effectLst/>
            </c:spPr>
            <c:extLst>
              <c:ext xmlns:c16="http://schemas.microsoft.com/office/drawing/2014/chart" uri="{C3380CC4-5D6E-409C-BE32-E72D297353CC}">
                <c16:uniqueId val="{00000009-1BB1-4C76-B10B-AA6852115B7B}"/>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 = nemá zájem</c:v>
                </c:pt>
                <c:pt idx="1">
                  <c:v>1</c:v>
                </c:pt>
                <c:pt idx="2">
                  <c:v>2</c:v>
                </c:pt>
                <c:pt idx="3">
                  <c:v>3</c:v>
                </c:pt>
                <c:pt idx="4">
                  <c:v>4</c:v>
                </c:pt>
                <c:pt idx="5">
                  <c:v>5</c:v>
                </c:pt>
                <c:pt idx="6">
                  <c:v>6</c:v>
                </c:pt>
                <c:pt idx="7">
                  <c:v>7</c:v>
                </c:pt>
                <c:pt idx="8">
                  <c:v>8</c:v>
                </c:pt>
                <c:pt idx="9">
                  <c:v>9</c:v>
                </c:pt>
                <c:pt idx="10">
                  <c:v>10 = má velký zájem</c:v>
                </c:pt>
              </c:strCache>
            </c:strRef>
          </c:cat>
          <c:val>
            <c:numRef>
              <c:f>List1!$B$2:$B$12</c:f>
              <c:numCache>
                <c:formatCode>###0%</c:formatCode>
                <c:ptCount val="11"/>
                <c:pt idx="0">
                  <c:v>0.1479480693430904</c:v>
                </c:pt>
                <c:pt idx="1">
                  <c:v>0.13441324972246149</c:v>
                </c:pt>
                <c:pt idx="2">
                  <c:v>6.0275327711128451E-2</c:v>
                </c:pt>
                <c:pt idx="3">
                  <c:v>6.0469848044218545E-2</c:v>
                </c:pt>
                <c:pt idx="4">
                  <c:v>5.2122744159995141E-2</c:v>
                </c:pt>
                <c:pt idx="5">
                  <c:v>0.16407797070254579</c:v>
                </c:pt>
                <c:pt idx="6">
                  <c:v>8.0401877795971952E-2</c:v>
                </c:pt>
                <c:pt idx="7">
                  <c:v>9.5445308616126476E-2</c:v>
                </c:pt>
                <c:pt idx="8">
                  <c:v>9.635901752692852E-2</c:v>
                </c:pt>
                <c:pt idx="9">
                  <c:v>5.7291695349297518E-2</c:v>
                </c:pt>
                <c:pt idx="10">
                  <c:v>5.1194891028233783E-2</c:v>
                </c:pt>
              </c:numCache>
            </c:numRef>
          </c:val>
          <c:extLst>
            <c:ext xmlns:c16="http://schemas.microsoft.com/office/drawing/2014/chart" uri="{C3380CC4-5D6E-409C-BE32-E72D297353CC}">
              <c16:uniqueId val="{0000000A-1BB1-4C76-B10B-AA6852115B7B}"/>
            </c:ext>
          </c:extLst>
        </c:ser>
        <c:dLbls>
          <c:showLegendKey val="0"/>
          <c:showVal val="0"/>
          <c:showCatName val="0"/>
          <c:showSerName val="0"/>
          <c:showPercent val="0"/>
          <c:showBubbleSize val="0"/>
        </c:dLbls>
        <c:gapWidth val="99"/>
        <c:axId val="2036026911"/>
        <c:axId val="1746203279"/>
      </c:barChart>
      <c:catAx>
        <c:axId val="20360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8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0285982345081"/>
          <c:y val="0.12778861769619929"/>
          <c:w val="0.58679709358566212"/>
          <c:h val="0.72958440921146406"/>
        </c:manualLayout>
      </c:layout>
      <c:doughnutChart>
        <c:varyColors val="1"/>
        <c:ser>
          <c:idx val="0"/>
          <c:order val="0"/>
          <c:tx>
            <c:strRef>
              <c:f>List1!$B$1</c:f>
              <c:strCache>
                <c:ptCount val="1"/>
                <c:pt idx="0">
                  <c:v>Prodej</c:v>
                </c:pt>
              </c:strCache>
            </c:strRef>
          </c:tx>
          <c:spPr>
            <a:solidFill>
              <a:srgbClr val="002F8E"/>
            </a:solidFill>
          </c:spPr>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675D-4310-B09B-61BE5D4E2780}"/>
              </c:ext>
            </c:extLst>
          </c:dPt>
          <c:dPt>
            <c:idx val="1"/>
            <c:bubble3D val="0"/>
            <c:spPr>
              <a:solidFill>
                <a:srgbClr val="E41B13"/>
              </a:solidFill>
              <a:ln w="19050">
                <a:solidFill>
                  <a:schemeClr val="lt1"/>
                </a:solidFill>
              </a:ln>
              <a:effectLst/>
            </c:spPr>
            <c:extLst>
              <c:ext xmlns:c16="http://schemas.microsoft.com/office/drawing/2014/chart" uri="{C3380CC4-5D6E-409C-BE32-E72D297353CC}">
                <c16:uniqueId val="{00000002-B1F2-4F3A-9B4A-354800CD6A2C}"/>
              </c:ext>
            </c:extLst>
          </c:dPt>
          <c:dPt>
            <c:idx val="2"/>
            <c:bubble3D val="0"/>
            <c:spPr>
              <a:solidFill>
                <a:srgbClr val="004077"/>
              </a:solidFill>
              <a:ln w="19050">
                <a:solidFill>
                  <a:schemeClr val="lt1"/>
                </a:solidFill>
              </a:ln>
              <a:effectLst/>
            </c:spPr>
            <c:extLst>
              <c:ext xmlns:c16="http://schemas.microsoft.com/office/drawing/2014/chart" uri="{C3380CC4-5D6E-409C-BE32-E72D297353CC}">
                <c16:uniqueId val="{00000001-B1F2-4F3A-9B4A-354800CD6A2C}"/>
              </c:ext>
            </c:extLst>
          </c:dPt>
          <c:dLbls>
            <c:dLbl>
              <c:idx val="0"/>
              <c:layout>
                <c:manualLayout>
                  <c:x val="5.2511046258229652E-2"/>
                  <c:y val="-5.9353434066748791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bg1">
                          <a:lumMod val="50000"/>
                        </a:schemeClr>
                      </a:solidFill>
                      <a:latin typeface="Century Gothic" panose="020B0502020202020204" pitchFamily="34" charset="0"/>
                      <a:ea typeface="+mn-ea"/>
                      <a:cs typeface="+mn-cs"/>
                    </a:defRPr>
                  </a:pPr>
                  <a:endParaRPr lang="cs-CZ"/>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9352860283909343"/>
                      <c:h val="0.12993118274544627"/>
                    </c:manualLayout>
                  </c15:layout>
                </c:ext>
                <c:ext xmlns:c16="http://schemas.microsoft.com/office/drawing/2014/chart" uri="{C3380CC4-5D6E-409C-BE32-E72D297353CC}">
                  <c16:uniqueId val="{00000001-675D-4310-B09B-61BE5D4E2780}"/>
                </c:ext>
              </c:extLst>
            </c:dLbl>
            <c:dLbl>
              <c:idx val="1"/>
              <c:layout>
                <c:manualLayout>
                  <c:x val="5.2511185072872141E-2"/>
                  <c:y val="-3.5612110426796656E-2"/>
                </c:manualLayout>
              </c:layout>
              <c:tx>
                <c:rich>
                  <a:bodyPr/>
                  <a:lstStyle/>
                  <a:p>
                    <a:fld id="{E1A99A4C-EE32-4CF5-BA88-DE39D11C909C}" type="CATEGORYNAME">
                      <a:rPr lang="en-US">
                        <a:solidFill>
                          <a:srgbClr val="FF0000"/>
                        </a:solidFill>
                      </a:rPr>
                      <a:pPr/>
                      <a:t>[NÁZEV KATEGORIE]</a:t>
                    </a:fld>
                    <a:r>
                      <a:rPr lang="en-US" baseline="0" dirty="0">
                        <a:solidFill>
                          <a:srgbClr val="FF0000"/>
                        </a:solidFill>
                      </a:rPr>
                      <a:t>
</a:t>
                    </a:r>
                    <a:fld id="{03B08533-3164-4E75-9B25-EC0DBE4B0304}" type="PERCENTAGE">
                      <a:rPr lang="en-US" baseline="0">
                        <a:solidFill>
                          <a:srgbClr val="FF0000"/>
                        </a:solidFill>
                      </a:rPr>
                      <a:pPr/>
                      <a:t>[PROCENTO]</a:t>
                    </a:fld>
                    <a:endParaRPr lang="en-US" baseline="0" dirty="0">
                      <a:solidFill>
                        <a:srgbClr val="FF0000"/>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22823464140522176"/>
                      <c:h val="0.10537405507717114"/>
                    </c:manualLayout>
                  </c15:layout>
                  <c15:dlblFieldTable/>
                  <c15:showDataLabelsRange val="0"/>
                </c:ext>
                <c:ext xmlns:c16="http://schemas.microsoft.com/office/drawing/2014/chart" uri="{C3380CC4-5D6E-409C-BE32-E72D297353CC}">
                  <c16:uniqueId val="{00000002-B1F2-4F3A-9B4A-354800CD6A2C}"/>
                </c:ext>
              </c:extLst>
            </c:dLbl>
            <c:dLbl>
              <c:idx val="2"/>
              <c:layout>
                <c:manualLayout>
                  <c:x val="-0.12292365868918619"/>
                  <c:y val="4.1547553471813589E-2"/>
                </c:manualLayout>
              </c:layout>
              <c:tx>
                <c:rich>
                  <a:bodyPr/>
                  <a:lstStyle/>
                  <a:p>
                    <a:fld id="{48D021E9-45EC-4048-9085-62CAEED942F7}" type="CATEGORYNAME">
                      <a:rPr lang="en-US">
                        <a:solidFill>
                          <a:srgbClr val="004077"/>
                        </a:solidFill>
                      </a:rPr>
                      <a:pPr/>
                      <a:t>[NÁZEV KATEGORIE]</a:t>
                    </a:fld>
                    <a:r>
                      <a:rPr lang="en-US" baseline="0" dirty="0">
                        <a:solidFill>
                          <a:srgbClr val="004077"/>
                        </a:solidFill>
                      </a:rPr>
                      <a:t>
</a:t>
                    </a:r>
                    <a:fld id="{56E49598-9EB3-4DB3-AD96-9615C44C987C}" type="PERCENTAGE">
                      <a:rPr lang="en-US" baseline="0">
                        <a:solidFill>
                          <a:srgbClr val="004077"/>
                        </a:solidFill>
                      </a:rPr>
                      <a:pPr/>
                      <a:t>[PROCENTO]</a:t>
                    </a:fld>
                    <a:endParaRPr lang="en-US" baseline="0" dirty="0">
                      <a:solidFill>
                        <a:srgbClr val="004077"/>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27140497930473767"/>
                      <c:h val="0.10413067099744125"/>
                    </c:manualLayout>
                  </c15:layout>
                  <c15:dlblFieldTable/>
                  <c15:showDataLabelsRange val="0"/>
                </c:ext>
                <c:ext xmlns:c16="http://schemas.microsoft.com/office/drawing/2014/chart" uri="{C3380CC4-5D6E-409C-BE32-E72D297353CC}">
                  <c16:uniqueId val="{00000001-B1F2-4F3A-9B4A-354800CD6A2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rgbClr val="004077"/>
                    </a:solidFill>
                    <a:latin typeface="Century Gothic" panose="020B0502020202020204" pitchFamily="34" charset="0"/>
                    <a:ea typeface="+mn-ea"/>
                    <a:cs typeface="+mn-cs"/>
                  </a:defRPr>
                </a:pPr>
                <a:endParaRPr lang="cs-CZ"/>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List1!$A$2:$A$4</c:f>
              <c:strCache>
                <c:ptCount val="3"/>
                <c:pt idx="0">
                  <c:v>Důkladný, pečlivý</c:v>
                </c:pt>
                <c:pt idx="1">
                  <c:v>Sebevědomý</c:v>
                </c:pt>
                <c:pt idx="2">
                  <c:v>Nevyhraněný</c:v>
                </c:pt>
              </c:strCache>
            </c:strRef>
          </c:cat>
          <c:val>
            <c:numRef>
              <c:f>List1!$B$2:$B$4</c:f>
              <c:numCache>
                <c:formatCode>0%</c:formatCode>
                <c:ptCount val="3"/>
                <c:pt idx="0">
                  <c:v>0.11</c:v>
                </c:pt>
                <c:pt idx="1">
                  <c:v>0.2</c:v>
                </c:pt>
                <c:pt idx="2">
                  <c:v>0.69</c:v>
                </c:pt>
              </c:numCache>
            </c:numRef>
          </c:val>
          <c:extLst>
            <c:ext xmlns:c16="http://schemas.microsoft.com/office/drawing/2014/chart" uri="{C3380CC4-5D6E-409C-BE32-E72D297353CC}">
              <c16:uniqueId val="{00000000-B1F2-4F3A-9B4A-354800CD6A2C}"/>
            </c:ext>
          </c:extLst>
        </c:ser>
        <c:dLbls>
          <c:showLegendKey val="0"/>
          <c:showVal val="0"/>
          <c:showCatName val="0"/>
          <c:showSerName val="0"/>
          <c:showPercent val="0"/>
          <c:showBubbleSize val="0"/>
          <c:showLeaderLines val="0"/>
        </c:dLbls>
        <c:firstSliceAng val="0"/>
        <c:holeSize val="3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cs-CZ"/>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dirty="0"/>
              <a:t>Zaměstnanec v pojišťovně</a:t>
            </a:r>
          </a:p>
        </c:rich>
      </c:tx>
      <c:layout>
        <c:manualLayout>
          <c:xMode val="edge"/>
          <c:yMode val="edge"/>
          <c:x val="0.25264039737040456"/>
          <c:y val="2.718729979897054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
          <c:y val="0.31056500509738694"/>
          <c:w val="0.99242513134445232"/>
          <c:h val="0.34519204897539496"/>
        </c:manualLayout>
      </c:layout>
      <c:barChart>
        <c:barDir val="col"/>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noFill/>
              </a:ln>
              <a:effectLst/>
            </c:spPr>
            <c:extLst>
              <c:ext xmlns:c16="http://schemas.microsoft.com/office/drawing/2014/chart" uri="{C3380CC4-5D6E-409C-BE32-E72D297353CC}">
                <c16:uniqueId val="{00000001-27CC-4153-B771-F234F575D78F}"/>
              </c:ext>
            </c:extLst>
          </c:dPt>
          <c:dPt>
            <c:idx val="7"/>
            <c:invertIfNegative val="0"/>
            <c:bubble3D val="0"/>
            <c:spPr>
              <a:solidFill>
                <a:srgbClr val="002060"/>
              </a:solidFill>
              <a:ln>
                <a:noFill/>
              </a:ln>
              <a:effectLst/>
            </c:spPr>
            <c:extLst>
              <c:ext xmlns:c16="http://schemas.microsoft.com/office/drawing/2014/chart" uri="{C3380CC4-5D6E-409C-BE32-E72D297353CC}">
                <c16:uniqueId val="{00000004-AD22-4061-83AA-8628C9D65D57}"/>
              </c:ext>
            </c:extLst>
          </c:dPt>
          <c:dPt>
            <c:idx val="8"/>
            <c:invertIfNegative val="0"/>
            <c:bubble3D val="0"/>
            <c:spPr>
              <a:solidFill>
                <a:srgbClr val="002060"/>
              </a:solidFill>
              <a:ln>
                <a:noFill/>
              </a:ln>
              <a:effectLst/>
            </c:spPr>
            <c:extLst>
              <c:ext xmlns:c16="http://schemas.microsoft.com/office/drawing/2014/chart" uri="{C3380CC4-5D6E-409C-BE32-E72D297353CC}">
                <c16:uniqueId val="{00000003-AD22-4061-83AA-8628C9D65D57}"/>
              </c:ext>
            </c:extLst>
          </c:dPt>
          <c:dPt>
            <c:idx val="9"/>
            <c:invertIfNegative val="0"/>
            <c:bubble3D val="0"/>
            <c:spPr>
              <a:solidFill>
                <a:srgbClr val="002060"/>
              </a:solidFill>
              <a:ln>
                <a:noFill/>
              </a:ln>
              <a:effectLst/>
            </c:spPr>
            <c:extLst>
              <c:ext xmlns:c16="http://schemas.microsoft.com/office/drawing/2014/chart" uri="{C3380CC4-5D6E-409C-BE32-E72D297353CC}">
                <c16:uniqueId val="{00000002-AD22-4061-83AA-8628C9D65D57}"/>
              </c:ext>
            </c:extLst>
          </c:dPt>
          <c:dPt>
            <c:idx val="10"/>
            <c:invertIfNegative val="0"/>
            <c:bubble3D val="0"/>
            <c:spPr>
              <a:solidFill>
                <a:srgbClr val="002060"/>
              </a:solidFill>
              <a:ln>
                <a:noFill/>
              </a:ln>
              <a:effectLst/>
            </c:spPr>
            <c:extLst>
              <c:ext xmlns:c16="http://schemas.microsoft.com/office/drawing/2014/chart" uri="{C3380CC4-5D6E-409C-BE32-E72D297353CC}">
                <c16:uniqueId val="{00000005-AD22-4061-83AA-8628C9D65D57}"/>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 = nemá zájem</c:v>
                </c:pt>
                <c:pt idx="1">
                  <c:v>1</c:v>
                </c:pt>
                <c:pt idx="2">
                  <c:v>2</c:v>
                </c:pt>
                <c:pt idx="3">
                  <c:v>3</c:v>
                </c:pt>
                <c:pt idx="4">
                  <c:v>4</c:v>
                </c:pt>
                <c:pt idx="5">
                  <c:v>5</c:v>
                </c:pt>
                <c:pt idx="6">
                  <c:v>6</c:v>
                </c:pt>
                <c:pt idx="7">
                  <c:v>7</c:v>
                </c:pt>
                <c:pt idx="8">
                  <c:v>8</c:v>
                </c:pt>
                <c:pt idx="9">
                  <c:v>9</c:v>
                </c:pt>
                <c:pt idx="10">
                  <c:v>10 = má velký zájem</c:v>
                </c:pt>
              </c:strCache>
            </c:strRef>
          </c:cat>
          <c:val>
            <c:numRef>
              <c:f>List1!$B$2:$B$12</c:f>
              <c:numCache>
                <c:formatCode>###0%</c:formatCode>
                <c:ptCount val="11"/>
                <c:pt idx="0">
                  <c:v>0.15814246519806957</c:v>
                </c:pt>
                <c:pt idx="1">
                  <c:v>0.17594324003859754</c:v>
                </c:pt>
                <c:pt idx="2">
                  <c:v>5.8987134056825513E-2</c:v>
                </c:pt>
                <c:pt idx="3">
                  <c:v>6.9741578791448877E-2</c:v>
                </c:pt>
                <c:pt idx="4">
                  <c:v>4.4361378342510041E-2</c:v>
                </c:pt>
                <c:pt idx="5">
                  <c:v>0.17462910380155836</c:v>
                </c:pt>
                <c:pt idx="6">
                  <c:v>9.0882462266540981E-2</c:v>
                </c:pt>
                <c:pt idx="7">
                  <c:v>9.4739280815715143E-2</c:v>
                </c:pt>
                <c:pt idx="8">
                  <c:v>6.3204981251414619E-2</c:v>
                </c:pt>
                <c:pt idx="9">
                  <c:v>3.7957065627210226E-2</c:v>
                </c:pt>
                <c:pt idx="10">
                  <c:v>3.141130981010723E-2</c:v>
                </c:pt>
              </c:numCache>
            </c:numRef>
          </c:val>
          <c:extLst>
            <c:ext xmlns:c16="http://schemas.microsoft.com/office/drawing/2014/chart" uri="{C3380CC4-5D6E-409C-BE32-E72D297353CC}">
              <c16:uniqueId val="{00000000-27CC-4153-B771-F234F575D78F}"/>
            </c:ext>
          </c:extLst>
        </c:ser>
        <c:dLbls>
          <c:showLegendKey val="0"/>
          <c:showVal val="0"/>
          <c:showCatName val="0"/>
          <c:showSerName val="0"/>
          <c:showPercent val="0"/>
          <c:showBubbleSize val="0"/>
        </c:dLbls>
        <c:gapWidth val="99"/>
        <c:axId val="2036026911"/>
        <c:axId val="1746203279"/>
      </c:barChart>
      <c:catAx>
        <c:axId val="20360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8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a:t>M</a:t>
            </a:r>
            <a:r>
              <a:rPr lang="pt-BR"/>
              <a:t>ísto pojišťovacího poradce na volné noze</a:t>
            </a:r>
            <a:endParaRPr lang="en-US"/>
          </a:p>
        </c:rich>
      </c:tx>
      <c:layout>
        <c:manualLayout>
          <c:xMode val="edge"/>
          <c:yMode val="edge"/>
          <c:x val="0.13037448152159525"/>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9.4889128165654053E-4"/>
          <c:y val="0.14294177438200392"/>
          <c:w val="0.98345037433348159"/>
          <c:h val="0.44426385455831491"/>
        </c:manualLayout>
      </c:layout>
      <c:barChart>
        <c:barDir val="col"/>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solidFill>
                  <a:srgbClr val="E41B13"/>
                </a:solidFill>
              </a:ln>
              <a:effectLst/>
            </c:spPr>
            <c:extLst>
              <c:ext xmlns:c16="http://schemas.microsoft.com/office/drawing/2014/chart" uri="{C3380CC4-5D6E-409C-BE32-E72D297353CC}">
                <c16:uniqueId val="{00000001-6216-4E32-B439-64900F48C43E}"/>
              </c:ext>
            </c:extLst>
          </c:dPt>
          <c:dPt>
            <c:idx val="7"/>
            <c:invertIfNegative val="0"/>
            <c:bubble3D val="0"/>
            <c:spPr>
              <a:solidFill>
                <a:srgbClr val="002060"/>
              </a:solidFill>
              <a:ln>
                <a:noFill/>
              </a:ln>
              <a:effectLst/>
            </c:spPr>
            <c:extLst>
              <c:ext xmlns:c16="http://schemas.microsoft.com/office/drawing/2014/chart" uri="{C3380CC4-5D6E-409C-BE32-E72D297353CC}">
                <c16:uniqueId val="{00000005-A7C1-4E1A-BD80-28C7F9FC73C1}"/>
              </c:ext>
            </c:extLst>
          </c:dPt>
          <c:dPt>
            <c:idx val="8"/>
            <c:invertIfNegative val="0"/>
            <c:bubble3D val="0"/>
            <c:spPr>
              <a:solidFill>
                <a:srgbClr val="002060"/>
              </a:solidFill>
              <a:ln>
                <a:noFill/>
              </a:ln>
              <a:effectLst/>
            </c:spPr>
            <c:extLst>
              <c:ext xmlns:c16="http://schemas.microsoft.com/office/drawing/2014/chart" uri="{C3380CC4-5D6E-409C-BE32-E72D297353CC}">
                <c16:uniqueId val="{00000004-A7C1-4E1A-BD80-28C7F9FC73C1}"/>
              </c:ext>
            </c:extLst>
          </c:dPt>
          <c:dPt>
            <c:idx val="9"/>
            <c:invertIfNegative val="0"/>
            <c:bubble3D val="0"/>
            <c:spPr>
              <a:solidFill>
                <a:srgbClr val="002060"/>
              </a:solidFill>
              <a:ln>
                <a:noFill/>
              </a:ln>
              <a:effectLst/>
            </c:spPr>
            <c:extLst>
              <c:ext xmlns:c16="http://schemas.microsoft.com/office/drawing/2014/chart" uri="{C3380CC4-5D6E-409C-BE32-E72D297353CC}">
                <c16:uniqueId val="{00000003-A7C1-4E1A-BD80-28C7F9FC73C1}"/>
              </c:ext>
            </c:extLst>
          </c:dPt>
          <c:dPt>
            <c:idx val="10"/>
            <c:invertIfNegative val="0"/>
            <c:bubble3D val="0"/>
            <c:spPr>
              <a:solidFill>
                <a:srgbClr val="002060"/>
              </a:solidFill>
              <a:ln>
                <a:noFill/>
              </a:ln>
              <a:effectLst/>
            </c:spPr>
            <c:extLst>
              <c:ext xmlns:c16="http://schemas.microsoft.com/office/drawing/2014/chart" uri="{C3380CC4-5D6E-409C-BE32-E72D297353CC}">
                <c16:uniqueId val="{00000002-A7C1-4E1A-BD80-28C7F9FC73C1}"/>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 = nemá zájem</c:v>
                </c:pt>
                <c:pt idx="1">
                  <c:v>1</c:v>
                </c:pt>
                <c:pt idx="2">
                  <c:v>2</c:v>
                </c:pt>
                <c:pt idx="3">
                  <c:v>3</c:v>
                </c:pt>
                <c:pt idx="4">
                  <c:v>4</c:v>
                </c:pt>
                <c:pt idx="5">
                  <c:v>5</c:v>
                </c:pt>
                <c:pt idx="6">
                  <c:v>6</c:v>
                </c:pt>
                <c:pt idx="7">
                  <c:v>7</c:v>
                </c:pt>
                <c:pt idx="8">
                  <c:v>8</c:v>
                </c:pt>
                <c:pt idx="9">
                  <c:v>9</c:v>
                </c:pt>
                <c:pt idx="10">
                  <c:v>10 = má velký zájem</c:v>
                </c:pt>
              </c:strCache>
            </c:strRef>
          </c:cat>
          <c:val>
            <c:numRef>
              <c:f>List1!$B$2:$B$12</c:f>
              <c:numCache>
                <c:formatCode>###0%</c:formatCode>
                <c:ptCount val="11"/>
                <c:pt idx="0">
                  <c:v>0.30697049523135195</c:v>
                </c:pt>
                <c:pt idx="1">
                  <c:v>0.25904336579715709</c:v>
                </c:pt>
                <c:pt idx="2">
                  <c:v>8.2882830143628017E-2</c:v>
                </c:pt>
                <c:pt idx="3">
                  <c:v>6.958500720477101E-2</c:v>
                </c:pt>
                <c:pt idx="4">
                  <c:v>5.0508547805913413E-2</c:v>
                </c:pt>
                <c:pt idx="5">
                  <c:v>0.10456370233929332</c:v>
                </c:pt>
                <c:pt idx="6">
                  <c:v>4.1303894839329905E-2</c:v>
                </c:pt>
                <c:pt idx="7">
                  <c:v>3.5704775958507996E-2</c:v>
                </c:pt>
                <c:pt idx="8">
                  <c:v>2.2456968322935898E-2</c:v>
                </c:pt>
                <c:pt idx="9">
                  <c:v>1.4910674073482101E-2</c:v>
                </c:pt>
                <c:pt idx="10">
                  <c:v>1.2069738283627647E-2</c:v>
                </c:pt>
              </c:numCache>
            </c:numRef>
          </c:val>
          <c:extLst>
            <c:ext xmlns:c16="http://schemas.microsoft.com/office/drawing/2014/chart" uri="{C3380CC4-5D6E-409C-BE32-E72D297353CC}">
              <c16:uniqueId val="{00000002-6216-4E32-B439-64900F48C43E}"/>
            </c:ext>
          </c:extLst>
        </c:ser>
        <c:dLbls>
          <c:showLegendKey val="0"/>
          <c:showVal val="0"/>
          <c:showCatName val="0"/>
          <c:showSerName val="0"/>
          <c:showPercent val="0"/>
          <c:showBubbleSize val="0"/>
        </c:dLbls>
        <c:gapWidth val="99"/>
        <c:axId val="2036026911"/>
        <c:axId val="1746203279"/>
      </c:barChart>
      <c:catAx>
        <c:axId val="20360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8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sz="1862" b="1" i="0" u="none" strike="noStrike" kern="1200" spc="0" baseline="0" dirty="0">
                <a:solidFill>
                  <a:prstClr val="black"/>
                </a:solidFill>
                <a:latin typeface="Century Gothic" panose="020B0502020202020204" pitchFamily="34" charset="0"/>
              </a:rPr>
              <a:t>Zaměstnanec v bance</a:t>
            </a:r>
          </a:p>
        </c:rich>
      </c:tx>
      <c:layout>
        <c:manualLayout>
          <c:xMode val="edge"/>
          <c:yMode val="edge"/>
          <c:x val="0.13037448152159528"/>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9.4889128165654053E-4"/>
          <c:y val="0.32913383603498819"/>
          <c:w val="0.98345037433348159"/>
          <c:h val="0.40466777328361697"/>
        </c:manualLayout>
      </c:layout>
      <c:barChart>
        <c:barDir val="col"/>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solidFill>
                  <a:srgbClr val="E41B13"/>
                </a:solidFill>
              </a:ln>
              <a:effectLst/>
            </c:spPr>
            <c:extLst>
              <c:ext xmlns:c16="http://schemas.microsoft.com/office/drawing/2014/chart" uri="{C3380CC4-5D6E-409C-BE32-E72D297353CC}">
                <c16:uniqueId val="{00000001-1BB1-4C76-B10B-AA6852115B7B}"/>
              </c:ext>
            </c:extLst>
          </c:dPt>
          <c:dPt>
            <c:idx val="7"/>
            <c:invertIfNegative val="0"/>
            <c:bubble3D val="0"/>
            <c:spPr>
              <a:solidFill>
                <a:srgbClr val="002060"/>
              </a:solidFill>
              <a:ln>
                <a:noFill/>
              </a:ln>
              <a:effectLst/>
            </c:spPr>
            <c:extLst>
              <c:ext xmlns:c16="http://schemas.microsoft.com/office/drawing/2014/chart" uri="{C3380CC4-5D6E-409C-BE32-E72D297353CC}">
                <c16:uniqueId val="{00000003-1BB1-4C76-B10B-AA6852115B7B}"/>
              </c:ext>
            </c:extLst>
          </c:dPt>
          <c:dPt>
            <c:idx val="8"/>
            <c:invertIfNegative val="0"/>
            <c:bubble3D val="0"/>
            <c:spPr>
              <a:solidFill>
                <a:srgbClr val="002060"/>
              </a:solidFill>
              <a:ln>
                <a:noFill/>
              </a:ln>
              <a:effectLst/>
            </c:spPr>
            <c:extLst>
              <c:ext xmlns:c16="http://schemas.microsoft.com/office/drawing/2014/chart" uri="{C3380CC4-5D6E-409C-BE32-E72D297353CC}">
                <c16:uniqueId val="{00000005-1BB1-4C76-B10B-AA6852115B7B}"/>
              </c:ext>
            </c:extLst>
          </c:dPt>
          <c:dPt>
            <c:idx val="9"/>
            <c:invertIfNegative val="0"/>
            <c:bubble3D val="0"/>
            <c:spPr>
              <a:solidFill>
                <a:srgbClr val="002060"/>
              </a:solidFill>
              <a:ln>
                <a:noFill/>
              </a:ln>
              <a:effectLst/>
            </c:spPr>
            <c:extLst>
              <c:ext xmlns:c16="http://schemas.microsoft.com/office/drawing/2014/chart" uri="{C3380CC4-5D6E-409C-BE32-E72D297353CC}">
                <c16:uniqueId val="{00000007-1BB1-4C76-B10B-AA6852115B7B}"/>
              </c:ext>
            </c:extLst>
          </c:dPt>
          <c:dPt>
            <c:idx val="10"/>
            <c:invertIfNegative val="0"/>
            <c:bubble3D val="0"/>
            <c:spPr>
              <a:solidFill>
                <a:srgbClr val="002060"/>
              </a:solidFill>
              <a:ln>
                <a:noFill/>
              </a:ln>
              <a:effectLst/>
            </c:spPr>
            <c:extLst>
              <c:ext xmlns:c16="http://schemas.microsoft.com/office/drawing/2014/chart" uri="{C3380CC4-5D6E-409C-BE32-E72D297353CC}">
                <c16:uniqueId val="{00000009-1BB1-4C76-B10B-AA6852115B7B}"/>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 = nemá zájem</c:v>
                </c:pt>
                <c:pt idx="1">
                  <c:v>1</c:v>
                </c:pt>
                <c:pt idx="2">
                  <c:v>2</c:v>
                </c:pt>
                <c:pt idx="3">
                  <c:v>3</c:v>
                </c:pt>
                <c:pt idx="4">
                  <c:v>4</c:v>
                </c:pt>
                <c:pt idx="5">
                  <c:v>5</c:v>
                </c:pt>
                <c:pt idx="6">
                  <c:v>6</c:v>
                </c:pt>
                <c:pt idx="7">
                  <c:v>7</c:v>
                </c:pt>
                <c:pt idx="8">
                  <c:v>8</c:v>
                </c:pt>
                <c:pt idx="9">
                  <c:v>9</c:v>
                </c:pt>
                <c:pt idx="10">
                  <c:v>10 = má velký zájem</c:v>
                </c:pt>
              </c:strCache>
            </c:strRef>
          </c:cat>
          <c:val>
            <c:numRef>
              <c:f>List1!$B$2:$B$12</c:f>
              <c:numCache>
                <c:formatCode>###0%</c:formatCode>
                <c:ptCount val="11"/>
                <c:pt idx="0">
                  <c:v>0.12539469525252564</c:v>
                </c:pt>
                <c:pt idx="1">
                  <c:v>5.8997703171312442E-2</c:v>
                </c:pt>
                <c:pt idx="2">
                  <c:v>6.6699582116659981E-2</c:v>
                </c:pt>
                <c:pt idx="3">
                  <c:v>4.3677173912056631E-2</c:v>
                </c:pt>
                <c:pt idx="4">
                  <c:v>6.636207680655995E-2</c:v>
                </c:pt>
                <c:pt idx="5">
                  <c:v>0.1341053818517097</c:v>
                </c:pt>
                <c:pt idx="6">
                  <c:v>0.11145638918876422</c:v>
                </c:pt>
                <c:pt idx="7">
                  <c:v>0.13970644787548026</c:v>
                </c:pt>
                <c:pt idx="8">
                  <c:v>0.12257285474819053</c:v>
                </c:pt>
                <c:pt idx="9">
                  <c:v>5.4752155988375927E-2</c:v>
                </c:pt>
                <c:pt idx="10">
                  <c:v>7.6275539088364902E-2</c:v>
                </c:pt>
              </c:numCache>
            </c:numRef>
          </c:val>
          <c:extLst>
            <c:ext xmlns:c16="http://schemas.microsoft.com/office/drawing/2014/chart" uri="{C3380CC4-5D6E-409C-BE32-E72D297353CC}">
              <c16:uniqueId val="{0000000A-1BB1-4C76-B10B-AA6852115B7B}"/>
            </c:ext>
          </c:extLst>
        </c:ser>
        <c:dLbls>
          <c:showLegendKey val="0"/>
          <c:showVal val="0"/>
          <c:showCatName val="0"/>
          <c:showSerName val="0"/>
          <c:showPercent val="0"/>
          <c:showBubbleSize val="0"/>
        </c:dLbls>
        <c:gapWidth val="99"/>
        <c:axId val="2036026911"/>
        <c:axId val="1746203279"/>
      </c:barChart>
      <c:catAx>
        <c:axId val="20360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8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dirty="0"/>
              <a:t>Zaměstnanec v pojišťovně</a:t>
            </a:r>
          </a:p>
        </c:rich>
      </c:tx>
      <c:layout>
        <c:manualLayout>
          <c:xMode val="edge"/>
          <c:yMode val="edge"/>
          <c:x val="0.25264039737040456"/>
          <c:y val="2.718729979897054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
          <c:y val="0.31056500509738694"/>
          <c:w val="0.99242513134445232"/>
          <c:h val="0.34519204897539496"/>
        </c:manualLayout>
      </c:layout>
      <c:barChart>
        <c:barDir val="col"/>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noFill/>
              </a:ln>
              <a:effectLst/>
            </c:spPr>
            <c:extLst>
              <c:ext xmlns:c16="http://schemas.microsoft.com/office/drawing/2014/chart" uri="{C3380CC4-5D6E-409C-BE32-E72D297353CC}">
                <c16:uniqueId val="{00000001-27CC-4153-B771-F234F575D78F}"/>
              </c:ext>
            </c:extLst>
          </c:dPt>
          <c:dPt>
            <c:idx val="7"/>
            <c:invertIfNegative val="0"/>
            <c:bubble3D val="0"/>
            <c:spPr>
              <a:solidFill>
                <a:srgbClr val="002060"/>
              </a:solidFill>
              <a:ln>
                <a:noFill/>
              </a:ln>
              <a:effectLst/>
            </c:spPr>
            <c:extLst>
              <c:ext xmlns:c16="http://schemas.microsoft.com/office/drawing/2014/chart" uri="{C3380CC4-5D6E-409C-BE32-E72D297353CC}">
                <c16:uniqueId val="{00000004-AD22-4061-83AA-8628C9D65D57}"/>
              </c:ext>
            </c:extLst>
          </c:dPt>
          <c:dPt>
            <c:idx val="8"/>
            <c:invertIfNegative val="0"/>
            <c:bubble3D val="0"/>
            <c:spPr>
              <a:solidFill>
                <a:srgbClr val="002060"/>
              </a:solidFill>
              <a:ln>
                <a:noFill/>
              </a:ln>
              <a:effectLst/>
            </c:spPr>
            <c:extLst>
              <c:ext xmlns:c16="http://schemas.microsoft.com/office/drawing/2014/chart" uri="{C3380CC4-5D6E-409C-BE32-E72D297353CC}">
                <c16:uniqueId val="{00000003-AD22-4061-83AA-8628C9D65D57}"/>
              </c:ext>
            </c:extLst>
          </c:dPt>
          <c:dPt>
            <c:idx val="9"/>
            <c:invertIfNegative val="0"/>
            <c:bubble3D val="0"/>
            <c:spPr>
              <a:solidFill>
                <a:srgbClr val="002060"/>
              </a:solidFill>
              <a:ln>
                <a:noFill/>
              </a:ln>
              <a:effectLst/>
            </c:spPr>
            <c:extLst>
              <c:ext xmlns:c16="http://schemas.microsoft.com/office/drawing/2014/chart" uri="{C3380CC4-5D6E-409C-BE32-E72D297353CC}">
                <c16:uniqueId val="{00000002-AD22-4061-83AA-8628C9D65D57}"/>
              </c:ext>
            </c:extLst>
          </c:dPt>
          <c:dPt>
            <c:idx val="10"/>
            <c:invertIfNegative val="0"/>
            <c:bubble3D val="0"/>
            <c:spPr>
              <a:solidFill>
                <a:srgbClr val="002060"/>
              </a:solidFill>
              <a:ln>
                <a:noFill/>
              </a:ln>
              <a:effectLst/>
            </c:spPr>
            <c:extLst>
              <c:ext xmlns:c16="http://schemas.microsoft.com/office/drawing/2014/chart" uri="{C3380CC4-5D6E-409C-BE32-E72D297353CC}">
                <c16:uniqueId val="{00000005-AD22-4061-83AA-8628C9D65D57}"/>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 = nemá zájem</c:v>
                </c:pt>
                <c:pt idx="1">
                  <c:v>1</c:v>
                </c:pt>
                <c:pt idx="2">
                  <c:v>2</c:v>
                </c:pt>
                <c:pt idx="3">
                  <c:v>3</c:v>
                </c:pt>
                <c:pt idx="4">
                  <c:v>4</c:v>
                </c:pt>
                <c:pt idx="5">
                  <c:v>5</c:v>
                </c:pt>
                <c:pt idx="6">
                  <c:v>6</c:v>
                </c:pt>
                <c:pt idx="7">
                  <c:v>7</c:v>
                </c:pt>
                <c:pt idx="8">
                  <c:v>8</c:v>
                </c:pt>
                <c:pt idx="9">
                  <c:v>9</c:v>
                </c:pt>
                <c:pt idx="10">
                  <c:v>10 = má velký zájem</c:v>
                </c:pt>
              </c:strCache>
            </c:strRef>
          </c:cat>
          <c:val>
            <c:numRef>
              <c:f>List1!$B$2:$B$12</c:f>
              <c:numCache>
                <c:formatCode>###0%</c:formatCode>
                <c:ptCount val="11"/>
                <c:pt idx="0">
                  <c:v>0.10624407683711004</c:v>
                </c:pt>
                <c:pt idx="1">
                  <c:v>7.9450097978395931E-2</c:v>
                </c:pt>
                <c:pt idx="2">
                  <c:v>5.3146586177559164E-2</c:v>
                </c:pt>
                <c:pt idx="3">
                  <c:v>7.3028378940168809E-2</c:v>
                </c:pt>
                <c:pt idx="4">
                  <c:v>6.6262373725696613E-2</c:v>
                </c:pt>
                <c:pt idx="5">
                  <c:v>0.17610330603725685</c:v>
                </c:pt>
                <c:pt idx="6">
                  <c:v>9.8762530684185806E-2</c:v>
                </c:pt>
                <c:pt idx="7">
                  <c:v>0.15403914258140169</c:v>
                </c:pt>
                <c:pt idx="8">
                  <c:v>8.2171318594841822E-2</c:v>
                </c:pt>
                <c:pt idx="9">
                  <c:v>3.9303039626324948E-2</c:v>
                </c:pt>
                <c:pt idx="10">
                  <c:v>7.1489148817058507E-2</c:v>
                </c:pt>
              </c:numCache>
            </c:numRef>
          </c:val>
          <c:extLst>
            <c:ext xmlns:c16="http://schemas.microsoft.com/office/drawing/2014/chart" uri="{C3380CC4-5D6E-409C-BE32-E72D297353CC}">
              <c16:uniqueId val="{00000000-27CC-4153-B771-F234F575D78F}"/>
            </c:ext>
          </c:extLst>
        </c:ser>
        <c:dLbls>
          <c:showLegendKey val="0"/>
          <c:showVal val="0"/>
          <c:showCatName val="0"/>
          <c:showSerName val="0"/>
          <c:showPercent val="0"/>
          <c:showBubbleSize val="0"/>
        </c:dLbls>
        <c:gapWidth val="99"/>
        <c:axId val="2036026911"/>
        <c:axId val="1746203279"/>
      </c:barChart>
      <c:catAx>
        <c:axId val="20360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8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a:t>M</a:t>
            </a:r>
            <a:r>
              <a:rPr lang="pt-BR"/>
              <a:t>ísto pojišťovacího poradce na volné noze</a:t>
            </a:r>
            <a:endParaRPr lang="en-US"/>
          </a:p>
        </c:rich>
      </c:tx>
      <c:layout>
        <c:manualLayout>
          <c:xMode val="edge"/>
          <c:yMode val="edge"/>
          <c:x val="0.13037448152159525"/>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9.4889128165654053E-4"/>
          <c:y val="0.14294177438200392"/>
          <c:w val="0.98345037433348159"/>
          <c:h val="0.44426385455831491"/>
        </c:manualLayout>
      </c:layout>
      <c:barChart>
        <c:barDir val="col"/>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solidFill>
                  <a:srgbClr val="E41B13"/>
                </a:solidFill>
              </a:ln>
              <a:effectLst/>
            </c:spPr>
            <c:extLst>
              <c:ext xmlns:c16="http://schemas.microsoft.com/office/drawing/2014/chart" uri="{C3380CC4-5D6E-409C-BE32-E72D297353CC}">
                <c16:uniqueId val="{00000001-6216-4E32-B439-64900F48C43E}"/>
              </c:ext>
            </c:extLst>
          </c:dPt>
          <c:dPt>
            <c:idx val="7"/>
            <c:invertIfNegative val="0"/>
            <c:bubble3D val="0"/>
            <c:spPr>
              <a:solidFill>
                <a:srgbClr val="002060"/>
              </a:solidFill>
              <a:ln>
                <a:noFill/>
              </a:ln>
              <a:effectLst/>
            </c:spPr>
            <c:extLst>
              <c:ext xmlns:c16="http://schemas.microsoft.com/office/drawing/2014/chart" uri="{C3380CC4-5D6E-409C-BE32-E72D297353CC}">
                <c16:uniqueId val="{00000005-A7C1-4E1A-BD80-28C7F9FC73C1}"/>
              </c:ext>
            </c:extLst>
          </c:dPt>
          <c:dPt>
            <c:idx val="8"/>
            <c:invertIfNegative val="0"/>
            <c:bubble3D val="0"/>
            <c:spPr>
              <a:solidFill>
                <a:srgbClr val="002060"/>
              </a:solidFill>
              <a:ln>
                <a:noFill/>
              </a:ln>
              <a:effectLst/>
            </c:spPr>
            <c:extLst>
              <c:ext xmlns:c16="http://schemas.microsoft.com/office/drawing/2014/chart" uri="{C3380CC4-5D6E-409C-BE32-E72D297353CC}">
                <c16:uniqueId val="{00000004-A7C1-4E1A-BD80-28C7F9FC73C1}"/>
              </c:ext>
            </c:extLst>
          </c:dPt>
          <c:dPt>
            <c:idx val="9"/>
            <c:invertIfNegative val="0"/>
            <c:bubble3D val="0"/>
            <c:spPr>
              <a:solidFill>
                <a:srgbClr val="002060"/>
              </a:solidFill>
              <a:ln>
                <a:noFill/>
              </a:ln>
              <a:effectLst/>
            </c:spPr>
            <c:extLst>
              <c:ext xmlns:c16="http://schemas.microsoft.com/office/drawing/2014/chart" uri="{C3380CC4-5D6E-409C-BE32-E72D297353CC}">
                <c16:uniqueId val="{00000003-A7C1-4E1A-BD80-28C7F9FC73C1}"/>
              </c:ext>
            </c:extLst>
          </c:dPt>
          <c:dPt>
            <c:idx val="10"/>
            <c:invertIfNegative val="0"/>
            <c:bubble3D val="0"/>
            <c:spPr>
              <a:solidFill>
                <a:srgbClr val="002060"/>
              </a:solidFill>
              <a:ln>
                <a:noFill/>
              </a:ln>
              <a:effectLst/>
            </c:spPr>
            <c:extLst>
              <c:ext xmlns:c16="http://schemas.microsoft.com/office/drawing/2014/chart" uri="{C3380CC4-5D6E-409C-BE32-E72D297353CC}">
                <c16:uniqueId val="{00000002-A7C1-4E1A-BD80-28C7F9FC73C1}"/>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 = nemá zájem</c:v>
                </c:pt>
                <c:pt idx="1">
                  <c:v>1</c:v>
                </c:pt>
                <c:pt idx="2">
                  <c:v>2</c:v>
                </c:pt>
                <c:pt idx="3">
                  <c:v>3</c:v>
                </c:pt>
                <c:pt idx="4">
                  <c:v>4</c:v>
                </c:pt>
                <c:pt idx="5">
                  <c:v>5</c:v>
                </c:pt>
                <c:pt idx="6">
                  <c:v>6</c:v>
                </c:pt>
                <c:pt idx="7">
                  <c:v>7</c:v>
                </c:pt>
                <c:pt idx="8">
                  <c:v>8</c:v>
                </c:pt>
                <c:pt idx="9">
                  <c:v>9</c:v>
                </c:pt>
                <c:pt idx="10">
                  <c:v>10 = má velký zájem</c:v>
                </c:pt>
              </c:strCache>
            </c:strRef>
          </c:cat>
          <c:val>
            <c:numRef>
              <c:f>List1!$B$2:$B$12</c:f>
              <c:numCache>
                <c:formatCode>###0%</c:formatCode>
                <c:ptCount val="11"/>
                <c:pt idx="0">
                  <c:v>0.26293620554142094</c:v>
                </c:pt>
                <c:pt idx="1">
                  <c:v>0.15425010275865009</c:v>
                </c:pt>
                <c:pt idx="2">
                  <c:v>9.1046402997191134E-2</c:v>
                </c:pt>
                <c:pt idx="3">
                  <c:v>5.3827964361389438E-2</c:v>
                </c:pt>
                <c:pt idx="4">
                  <c:v>7.3330233514454737E-2</c:v>
                </c:pt>
                <c:pt idx="5">
                  <c:v>0.16238518625880299</c:v>
                </c:pt>
                <c:pt idx="6">
                  <c:v>6.2366130799382379E-2</c:v>
                </c:pt>
                <c:pt idx="7">
                  <c:v>5.7687078742267091E-2</c:v>
                </c:pt>
                <c:pt idx="8">
                  <c:v>4.3934935997612883E-2</c:v>
                </c:pt>
                <c:pt idx="9">
                  <c:v>1.3370389574821213E-2</c:v>
                </c:pt>
                <c:pt idx="10">
                  <c:v>2.4865369454007344E-2</c:v>
                </c:pt>
              </c:numCache>
            </c:numRef>
          </c:val>
          <c:extLst>
            <c:ext xmlns:c16="http://schemas.microsoft.com/office/drawing/2014/chart" uri="{C3380CC4-5D6E-409C-BE32-E72D297353CC}">
              <c16:uniqueId val="{00000002-6216-4E32-B439-64900F48C43E}"/>
            </c:ext>
          </c:extLst>
        </c:ser>
        <c:dLbls>
          <c:showLegendKey val="0"/>
          <c:showVal val="0"/>
          <c:showCatName val="0"/>
          <c:showSerName val="0"/>
          <c:showPercent val="0"/>
          <c:showBubbleSize val="0"/>
        </c:dLbls>
        <c:gapWidth val="99"/>
        <c:axId val="2036026911"/>
        <c:axId val="1746203279"/>
      </c:barChart>
      <c:catAx>
        <c:axId val="203602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l"/>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8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302276269566394E-2"/>
          <c:y val="3.7687525427636474E-2"/>
          <c:w val="0.92341017377788348"/>
          <c:h val="0.7912862652445094"/>
        </c:manualLayout>
      </c:layout>
      <c:lineChart>
        <c:grouping val="standard"/>
        <c:varyColors val="0"/>
        <c:ser>
          <c:idx val="0"/>
          <c:order val="0"/>
          <c:tx>
            <c:strRef>
              <c:f>List1!$B$1</c:f>
              <c:strCache>
                <c:ptCount val="1"/>
                <c:pt idx="0">
                  <c:v>Zaměstnanec v pojišťovně</c:v>
                </c:pt>
              </c:strCache>
            </c:strRef>
          </c:tx>
          <c:spPr>
            <a:ln w="28575" cap="rnd">
              <a:noFill/>
              <a:round/>
            </a:ln>
            <a:effectLst/>
          </c:spPr>
          <c:marker>
            <c:symbol val="circle"/>
            <c:size val="44"/>
            <c:spPr>
              <a:solidFill>
                <a:srgbClr val="004077"/>
              </a:solidFill>
              <a:ln w="9525">
                <a:solidFill>
                  <a:srgbClr val="004077"/>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Rok 2024</c:v>
                </c:pt>
                <c:pt idx="1">
                  <c:v>Rok 2023</c:v>
                </c:pt>
                <c:pt idx="2">
                  <c:v>Rok 2022</c:v>
                </c:pt>
                <c:pt idx="3">
                  <c:v>Rok 2021</c:v>
                </c:pt>
                <c:pt idx="4">
                  <c:v>Rok 2020</c:v>
                </c:pt>
                <c:pt idx="5">
                  <c:v>Rok 2019</c:v>
                </c:pt>
                <c:pt idx="6">
                  <c:v>Rok 2018</c:v>
                </c:pt>
              </c:strCache>
            </c:strRef>
          </c:cat>
          <c:val>
            <c:numRef>
              <c:f>List1!$B$2:$B$8</c:f>
              <c:numCache>
                <c:formatCode>###0.0</c:formatCode>
                <c:ptCount val="7"/>
                <c:pt idx="0">
                  <c:v>3.9235695549709653</c:v>
                </c:pt>
                <c:pt idx="1">
                  <c:v>4.1260579419126762</c:v>
                </c:pt>
                <c:pt idx="2">
                  <c:v>4.2229061315384255</c:v>
                </c:pt>
                <c:pt idx="3">
                  <c:v>4.3109766281429076</c:v>
                </c:pt>
                <c:pt idx="4">
                  <c:v>3.8785373935127043</c:v>
                </c:pt>
                <c:pt idx="5">
                  <c:v>2.9856430484395333</c:v>
                </c:pt>
                <c:pt idx="6">
                  <c:v>2.905931528304611</c:v>
                </c:pt>
              </c:numCache>
            </c:numRef>
          </c:val>
          <c:smooth val="0"/>
          <c:extLst>
            <c:ext xmlns:c16="http://schemas.microsoft.com/office/drawing/2014/chart" uri="{C3380CC4-5D6E-409C-BE32-E72D297353CC}">
              <c16:uniqueId val="{00000000-8005-4540-8ADD-3FA57ADA85B5}"/>
            </c:ext>
          </c:extLst>
        </c:ser>
        <c:ser>
          <c:idx val="1"/>
          <c:order val="1"/>
          <c:tx>
            <c:strRef>
              <c:f>List1!$C$1</c:f>
              <c:strCache>
                <c:ptCount val="1"/>
                <c:pt idx="0">
                  <c:v>Poradce na volné noze</c:v>
                </c:pt>
              </c:strCache>
            </c:strRef>
          </c:tx>
          <c:spPr>
            <a:ln w="28575" cap="rnd">
              <a:noFill/>
              <a:round/>
            </a:ln>
            <a:effectLst/>
          </c:spPr>
          <c:marker>
            <c:symbol val="circle"/>
            <c:size val="44"/>
            <c:spPr>
              <a:solidFill>
                <a:schemeClr val="bg1">
                  <a:lumMod val="50000"/>
                </a:schemeClr>
              </a:solidFill>
              <a:ln w="9525">
                <a:solidFill>
                  <a:schemeClr val="bg1">
                    <a:lumMod val="50000"/>
                  </a:schemeClr>
                </a:solidFill>
              </a:ln>
              <a:effectLst/>
            </c:spPr>
          </c:marker>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Rok 2024</c:v>
                </c:pt>
                <c:pt idx="1">
                  <c:v>Rok 2023</c:v>
                </c:pt>
                <c:pt idx="2">
                  <c:v>Rok 2022</c:v>
                </c:pt>
                <c:pt idx="3">
                  <c:v>Rok 2021</c:v>
                </c:pt>
                <c:pt idx="4">
                  <c:v>Rok 2020</c:v>
                </c:pt>
                <c:pt idx="5">
                  <c:v>Rok 2019</c:v>
                </c:pt>
                <c:pt idx="6">
                  <c:v>Rok 2018</c:v>
                </c:pt>
              </c:strCache>
            </c:strRef>
          </c:cat>
          <c:val>
            <c:numRef>
              <c:f>List1!$C$2:$C$8</c:f>
              <c:numCache>
                <c:formatCode>###0.0</c:formatCode>
                <c:ptCount val="7"/>
                <c:pt idx="0">
                  <c:v>2.2907227474454874</c:v>
                </c:pt>
                <c:pt idx="1">
                  <c:v>2.3123793580876435</c:v>
                </c:pt>
                <c:pt idx="2">
                  <c:v>2.4061582985479575</c:v>
                </c:pt>
                <c:pt idx="3">
                  <c:v>2.0239115737290558</c:v>
                </c:pt>
                <c:pt idx="4">
                  <c:v>1.6782813950638589</c:v>
                </c:pt>
                <c:pt idx="5">
                  <c:v>1.549817171333761</c:v>
                </c:pt>
                <c:pt idx="6">
                  <c:v>1.3200917837581119</c:v>
                </c:pt>
              </c:numCache>
            </c:numRef>
          </c:val>
          <c:smooth val="0"/>
          <c:extLst>
            <c:ext xmlns:c16="http://schemas.microsoft.com/office/drawing/2014/chart" uri="{C3380CC4-5D6E-409C-BE32-E72D297353CC}">
              <c16:uniqueId val="{00000003-8005-4540-8ADD-3FA57ADA85B5}"/>
            </c:ext>
          </c:extLst>
        </c:ser>
        <c:dLbls>
          <c:showLegendKey val="0"/>
          <c:showVal val="0"/>
          <c:showCatName val="0"/>
          <c:showSerName val="0"/>
          <c:showPercent val="0"/>
          <c:showBubbleSize val="0"/>
        </c:dLbls>
        <c:marker val="1"/>
        <c:smooth val="0"/>
        <c:axId val="1184389856"/>
        <c:axId val="998128368"/>
      </c:lineChart>
      <c:catAx>
        <c:axId val="1184389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998128368"/>
        <c:crosses val="autoZero"/>
        <c:auto val="1"/>
        <c:lblAlgn val="ctr"/>
        <c:lblOffset val="100"/>
        <c:noMultiLvlLbl val="0"/>
      </c:catAx>
      <c:valAx>
        <c:axId val="998128368"/>
        <c:scaling>
          <c:orientation val="minMax"/>
          <c:max val="1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1184389856"/>
        <c:crosses val="autoZero"/>
        <c:crossBetween val="between"/>
      </c:valAx>
      <c:spPr>
        <a:noFill/>
        <a:ln>
          <a:noFill/>
        </a:ln>
        <a:effectLst/>
      </c:spPr>
    </c:plotArea>
    <c:legend>
      <c:legendPos val="b"/>
      <c:layout>
        <c:manualLayout>
          <c:xMode val="edge"/>
          <c:yMode val="edge"/>
          <c:x val="0.30686938693316035"/>
          <c:y val="6.2410603845924739E-3"/>
          <c:w val="0.60479877615928335"/>
          <c:h val="8.717853860454818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b="1">
          <a:latin typeface="Century Gothic" panose="020B0502020202020204" pitchFamily="34" charset="0"/>
        </a:defRPr>
      </a:pPr>
      <a:endParaRPr lang="cs-CZ"/>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a:t>Důvěra v nezávislé poradce </a:t>
            </a:r>
          </a:p>
        </c:rich>
      </c:tx>
      <c:layout>
        <c:manualLayout>
          <c:xMode val="edge"/>
          <c:yMode val="edge"/>
          <c:x val="0.12718744311250529"/>
          <c:y val="1.487348287546819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28139520306183252"/>
          <c:y val="0.10411438012827735"/>
          <c:w val="0.69104023482503041"/>
          <c:h val="0.80004191563567117"/>
        </c:manualLayout>
      </c:layout>
      <c:barChart>
        <c:barDir val="bar"/>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0"/>
            <c:invertIfNegative val="0"/>
            <c:bubble3D val="0"/>
            <c:spPr>
              <a:solidFill>
                <a:srgbClr val="E41B13"/>
              </a:solidFill>
              <a:ln>
                <a:noFill/>
              </a:ln>
              <a:effectLst/>
            </c:spPr>
            <c:extLst>
              <c:ext xmlns:c16="http://schemas.microsoft.com/office/drawing/2014/chart" uri="{C3380CC4-5D6E-409C-BE32-E72D297353CC}">
                <c16:uniqueId val="{00000001-2146-4503-91D1-9AB0F74C3F42}"/>
              </c:ext>
            </c:extLst>
          </c:dPt>
          <c:dPt>
            <c:idx val="7"/>
            <c:invertIfNegative val="0"/>
            <c:bubble3D val="0"/>
            <c:spPr>
              <a:solidFill>
                <a:srgbClr val="002060"/>
              </a:solidFill>
              <a:ln>
                <a:noFill/>
              </a:ln>
              <a:effectLst/>
            </c:spPr>
            <c:extLst>
              <c:ext xmlns:c16="http://schemas.microsoft.com/office/drawing/2014/chart" uri="{C3380CC4-5D6E-409C-BE32-E72D297353CC}">
                <c16:uniqueId val="{00000003-2146-4503-91D1-9AB0F74C3F42}"/>
              </c:ext>
            </c:extLst>
          </c:dPt>
          <c:dPt>
            <c:idx val="8"/>
            <c:invertIfNegative val="0"/>
            <c:bubble3D val="0"/>
            <c:spPr>
              <a:solidFill>
                <a:srgbClr val="002060"/>
              </a:solidFill>
              <a:ln>
                <a:noFill/>
              </a:ln>
              <a:effectLst/>
            </c:spPr>
            <c:extLst>
              <c:ext xmlns:c16="http://schemas.microsoft.com/office/drawing/2014/chart" uri="{C3380CC4-5D6E-409C-BE32-E72D297353CC}">
                <c16:uniqueId val="{00000005-2146-4503-91D1-9AB0F74C3F42}"/>
              </c:ext>
            </c:extLst>
          </c:dPt>
          <c:dPt>
            <c:idx val="9"/>
            <c:invertIfNegative val="0"/>
            <c:bubble3D val="0"/>
            <c:spPr>
              <a:solidFill>
                <a:srgbClr val="002060"/>
              </a:solidFill>
              <a:ln>
                <a:noFill/>
              </a:ln>
              <a:effectLst/>
            </c:spPr>
            <c:extLst>
              <c:ext xmlns:c16="http://schemas.microsoft.com/office/drawing/2014/chart" uri="{C3380CC4-5D6E-409C-BE32-E72D297353CC}">
                <c16:uniqueId val="{00000007-2146-4503-91D1-9AB0F74C3F42}"/>
              </c:ext>
            </c:extLst>
          </c:dPt>
          <c:dPt>
            <c:idx val="10"/>
            <c:invertIfNegative val="0"/>
            <c:bubble3D val="0"/>
            <c:spPr>
              <a:solidFill>
                <a:srgbClr val="002060"/>
              </a:solidFill>
              <a:ln>
                <a:noFill/>
              </a:ln>
              <a:effectLst/>
            </c:spPr>
            <c:extLst>
              <c:ext xmlns:c16="http://schemas.microsoft.com/office/drawing/2014/chart" uri="{C3380CC4-5D6E-409C-BE32-E72D297353CC}">
                <c16:uniqueId val="{00000009-2146-4503-91D1-9AB0F74C3F42}"/>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List1!$B$2:$B$12</c:f>
              <c:numCache>
                <c:formatCode>###0%</c:formatCode>
                <c:ptCount val="11"/>
                <c:pt idx="0">
                  <c:v>8.4731102944748352E-2</c:v>
                </c:pt>
                <c:pt idx="1">
                  <c:v>0.10864380513522467</c:v>
                </c:pt>
                <c:pt idx="2">
                  <c:v>7.0503980394171967E-2</c:v>
                </c:pt>
                <c:pt idx="3">
                  <c:v>0.10107502138097098</c:v>
                </c:pt>
                <c:pt idx="4">
                  <c:v>8.7662601013482139E-2</c:v>
                </c:pt>
                <c:pt idx="5">
                  <c:v>0.18508209099323195</c:v>
                </c:pt>
                <c:pt idx="6">
                  <c:v>0.1102949272572054</c:v>
                </c:pt>
                <c:pt idx="7">
                  <c:v>9.4716325733824214E-2</c:v>
                </c:pt>
                <c:pt idx="8">
                  <c:v>7.8652652470731318E-2</c:v>
                </c:pt>
                <c:pt idx="9">
                  <c:v>2.5681682806338604E-2</c:v>
                </c:pt>
                <c:pt idx="10">
                  <c:v>5.295580987007046E-2</c:v>
                </c:pt>
              </c:numCache>
            </c:numRef>
          </c:val>
          <c:extLst>
            <c:ext xmlns:c16="http://schemas.microsoft.com/office/drawing/2014/chart" uri="{C3380CC4-5D6E-409C-BE32-E72D297353CC}">
              <c16:uniqueId val="{0000000A-2146-4503-91D1-9AB0F74C3F42}"/>
            </c:ext>
          </c:extLst>
        </c:ser>
        <c:dLbls>
          <c:showLegendKey val="0"/>
          <c:showVal val="0"/>
          <c:showCatName val="0"/>
          <c:showSerName val="0"/>
          <c:showPercent val="0"/>
          <c:showBubbleSize val="0"/>
        </c:dLbls>
        <c:gapWidth val="89"/>
        <c:axId val="2036026911"/>
        <c:axId val="1746203279"/>
      </c:barChart>
      <c:catAx>
        <c:axId val="20360269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746203279"/>
        <c:crosses val="autoZero"/>
        <c:auto val="1"/>
        <c:lblAlgn val="ctr"/>
        <c:lblOffset val="100"/>
        <c:noMultiLvlLbl val="0"/>
      </c:catAx>
      <c:valAx>
        <c:axId val="1746203279"/>
        <c:scaling>
          <c:orientation val="minMax"/>
        </c:scaling>
        <c:delete val="1"/>
        <c:axPos val="b"/>
        <c:numFmt formatCode="###0%" sourceLinked="1"/>
        <c:majorTickMark val="none"/>
        <c:minorTickMark val="none"/>
        <c:tickLblPos val="nextTo"/>
        <c:crossAx val="203602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21899754445097E-2"/>
          <c:y val="0.16321820862192651"/>
          <c:w val="0.85147019628517784"/>
          <c:h val="0.62602095920063427"/>
        </c:manualLayout>
      </c:layout>
      <c:barChart>
        <c:barDir val="col"/>
        <c:grouping val="clustered"/>
        <c:varyColors val="0"/>
        <c:ser>
          <c:idx val="0"/>
          <c:order val="0"/>
          <c:tx>
            <c:strRef>
              <c:f>List1!$B$1</c:f>
              <c:strCache>
                <c:ptCount val="1"/>
                <c:pt idx="0">
                  <c:v>Zkušenost s přímými pojišťovacími poradci</c:v>
                </c:pt>
              </c:strCache>
            </c:strRef>
          </c:tx>
          <c:spPr>
            <a:solidFill>
              <a:srgbClr val="004077"/>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Generali Česká pojišťovna</c:v>
                </c:pt>
                <c:pt idx="1">
                  <c:v>Allianz</c:v>
                </c:pt>
                <c:pt idx="2">
                  <c:v>ČSOB Pojišťovna</c:v>
                </c:pt>
                <c:pt idx="3">
                  <c:v>UNIQA</c:v>
                </c:pt>
                <c:pt idx="4">
                  <c:v>Kooperativa</c:v>
                </c:pt>
              </c:strCache>
            </c:strRef>
          </c:cat>
          <c:val>
            <c:numRef>
              <c:f>List1!$B$2:$B$6</c:f>
              <c:numCache>
                <c:formatCode>0%</c:formatCode>
                <c:ptCount val="5"/>
                <c:pt idx="0">
                  <c:v>0.37919127460326535</c:v>
                </c:pt>
                <c:pt idx="1">
                  <c:v>0.19707838750026543</c:v>
                </c:pt>
                <c:pt idx="2">
                  <c:v>0.19766437795603212</c:v>
                </c:pt>
                <c:pt idx="3">
                  <c:v>0.12163851771068822</c:v>
                </c:pt>
                <c:pt idx="4">
                  <c:v>0.11085882605947797</c:v>
                </c:pt>
              </c:numCache>
            </c:numRef>
          </c:val>
          <c:extLst>
            <c:ext xmlns:c16="http://schemas.microsoft.com/office/drawing/2014/chart" uri="{C3380CC4-5D6E-409C-BE32-E72D297353CC}">
              <c16:uniqueId val="{00000000-36DF-4912-B18E-7A636C853AF4}"/>
            </c:ext>
          </c:extLst>
        </c:ser>
        <c:dLbls>
          <c:showLegendKey val="0"/>
          <c:showVal val="0"/>
          <c:showCatName val="0"/>
          <c:showSerName val="0"/>
          <c:showPercent val="0"/>
          <c:showBubbleSize val="0"/>
        </c:dLbls>
        <c:gapWidth val="59"/>
        <c:overlap val="-27"/>
        <c:axId val="1410294079"/>
        <c:axId val="1410296959"/>
      </c:barChart>
      <c:lineChart>
        <c:grouping val="standard"/>
        <c:varyColors val="0"/>
        <c:ser>
          <c:idx val="1"/>
          <c:order val="1"/>
          <c:tx>
            <c:strRef>
              <c:f>List1!$C$1</c:f>
              <c:strCache>
                <c:ptCount val="1"/>
                <c:pt idx="0">
                  <c:v>Hodnocení zkušenosti</c:v>
                </c:pt>
              </c:strCache>
            </c:strRef>
          </c:tx>
          <c:spPr>
            <a:ln w="28575" cap="rnd">
              <a:noFill/>
              <a:round/>
            </a:ln>
            <a:effectLst/>
          </c:spPr>
          <c:marker>
            <c:symbol val="circle"/>
            <c:size val="34"/>
            <c:spPr>
              <a:solidFill>
                <a:srgbClr val="E41B13"/>
              </a:solidFill>
              <a:ln w="9525">
                <a:solidFill>
                  <a:srgbClr val="E41B13"/>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Generali Česká pojišťovna</c:v>
                </c:pt>
                <c:pt idx="1">
                  <c:v>Allianz</c:v>
                </c:pt>
                <c:pt idx="2">
                  <c:v>ČSOB Pojišťovna</c:v>
                </c:pt>
                <c:pt idx="3">
                  <c:v>UNIQA</c:v>
                </c:pt>
                <c:pt idx="4">
                  <c:v>Kooperativa</c:v>
                </c:pt>
              </c:strCache>
            </c:strRef>
          </c:cat>
          <c:val>
            <c:numRef>
              <c:f>List1!$C$2:$C$6</c:f>
              <c:numCache>
                <c:formatCode>###0.0</c:formatCode>
                <c:ptCount val="5"/>
                <c:pt idx="0">
                  <c:v>7.1612165138485935</c:v>
                </c:pt>
                <c:pt idx="1">
                  <c:v>7.5355750927243221</c:v>
                </c:pt>
                <c:pt idx="2">
                  <c:v>7.5803781948670848</c:v>
                </c:pt>
                <c:pt idx="3">
                  <c:v>7.3327967988079514</c:v>
                </c:pt>
                <c:pt idx="4">
                  <c:v>6.9378693192835437</c:v>
                </c:pt>
              </c:numCache>
            </c:numRef>
          </c:val>
          <c:smooth val="0"/>
          <c:extLst>
            <c:ext xmlns:c16="http://schemas.microsoft.com/office/drawing/2014/chart" uri="{C3380CC4-5D6E-409C-BE32-E72D297353CC}">
              <c16:uniqueId val="{00000001-36DF-4912-B18E-7A636C853AF4}"/>
            </c:ext>
          </c:extLst>
        </c:ser>
        <c:dLbls>
          <c:showLegendKey val="0"/>
          <c:showVal val="0"/>
          <c:showCatName val="0"/>
          <c:showSerName val="0"/>
          <c:showPercent val="0"/>
          <c:showBubbleSize val="0"/>
        </c:dLbls>
        <c:marker val="1"/>
        <c:smooth val="0"/>
        <c:axId val="1410288319"/>
        <c:axId val="1410294559"/>
      </c:lineChart>
      <c:catAx>
        <c:axId val="1410294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crossAx val="1410296959"/>
        <c:crosses val="autoZero"/>
        <c:auto val="1"/>
        <c:lblAlgn val="ctr"/>
        <c:lblOffset val="100"/>
        <c:noMultiLvlLbl val="0"/>
      </c:catAx>
      <c:valAx>
        <c:axId val="1410296959"/>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lumMod val="95000"/>
                  </a:schemeClr>
                </a:solidFill>
                <a:latin typeface="Century Gothic" panose="020B0502020202020204" pitchFamily="34" charset="0"/>
                <a:ea typeface="+mn-ea"/>
                <a:cs typeface="+mn-cs"/>
              </a:defRPr>
            </a:pPr>
            <a:endParaRPr lang="cs-CZ"/>
          </a:p>
        </c:txPr>
        <c:crossAx val="1410294079"/>
        <c:crosses val="autoZero"/>
        <c:crossBetween val="between"/>
      </c:valAx>
      <c:valAx>
        <c:axId val="1410294559"/>
        <c:scaling>
          <c:orientation val="minMax"/>
          <c:max val="1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Century Gothic" panose="020B0502020202020204" pitchFamily="34" charset="0"/>
                <a:ea typeface="+mn-ea"/>
                <a:cs typeface="+mn-cs"/>
              </a:defRPr>
            </a:pPr>
            <a:endParaRPr lang="cs-CZ"/>
          </a:p>
        </c:txPr>
        <c:crossAx val="1410288319"/>
        <c:crosses val="max"/>
        <c:crossBetween val="between"/>
      </c:valAx>
      <c:catAx>
        <c:axId val="1410288319"/>
        <c:scaling>
          <c:orientation val="minMax"/>
        </c:scaling>
        <c:delete val="1"/>
        <c:axPos val="b"/>
        <c:numFmt formatCode="General" sourceLinked="1"/>
        <c:majorTickMark val="out"/>
        <c:minorTickMark val="none"/>
        <c:tickLblPos val="nextTo"/>
        <c:crossAx val="1410294559"/>
        <c:crosses val="autoZero"/>
        <c:auto val="1"/>
        <c:lblAlgn val="ctr"/>
        <c:lblOffset val="100"/>
        <c:noMultiLvlLbl val="0"/>
      </c:catAx>
      <c:spPr>
        <a:noFill/>
        <a:ln>
          <a:noFill/>
        </a:ln>
        <a:effectLst/>
      </c:spPr>
    </c:plotArea>
    <c:legend>
      <c:legendPos val="b"/>
      <c:layout>
        <c:manualLayout>
          <c:xMode val="edge"/>
          <c:yMode val="edge"/>
          <c:x val="0.1001344100356526"/>
          <c:y val="6.8554361967535626E-3"/>
          <c:w val="0.46215007646060435"/>
          <c:h val="0.18711492645562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sz="1600" b="1">
          <a:solidFill>
            <a:schemeClr val="tx1"/>
          </a:solidFill>
          <a:latin typeface="Century Gothic" panose="020B0502020202020204" pitchFamily="34" charset="0"/>
        </a:defRPr>
      </a:pPr>
      <a:endParaRPr lang="cs-CZ"/>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6.6783479974089288E-2"/>
          <c:y val="0.14042643314198788"/>
          <c:w val="0.91423794700187333"/>
          <c:h val="0.53475527209432316"/>
        </c:manualLayout>
      </c:layout>
      <c:lineChart>
        <c:grouping val="standard"/>
        <c:varyColors val="0"/>
        <c:ser>
          <c:idx val="0"/>
          <c:order val="0"/>
          <c:tx>
            <c:strRef>
              <c:f>List1!$B$1</c:f>
              <c:strCache>
                <c:ptCount val="1"/>
                <c:pt idx="0">
                  <c:v>Hodnocení zkušenosti</c:v>
                </c:pt>
              </c:strCache>
            </c:strRef>
          </c:tx>
          <c:spPr>
            <a:ln w="28575" cap="rnd">
              <a:noFill/>
              <a:round/>
            </a:ln>
            <a:effectLst/>
          </c:spPr>
          <c:marker>
            <c:symbol val="circle"/>
            <c:size val="35"/>
            <c:spPr>
              <a:solidFill>
                <a:srgbClr val="004077"/>
              </a:solidFill>
              <a:ln w="9525">
                <a:solidFill>
                  <a:srgbClr val="004077"/>
                </a:solidFill>
              </a:ln>
              <a:effectLst/>
            </c:spPr>
          </c:marker>
          <c:dPt>
            <c:idx val="0"/>
            <c:marker>
              <c:symbol val="circle"/>
              <c:size val="35"/>
              <c:spPr>
                <a:solidFill>
                  <a:srgbClr val="FF0000"/>
                </a:solidFill>
                <a:ln w="9525">
                  <a:noFill/>
                </a:ln>
                <a:effectLst/>
              </c:spPr>
            </c:marker>
            <c:bubble3D val="0"/>
            <c:extLst>
              <c:ext xmlns:c16="http://schemas.microsoft.com/office/drawing/2014/chart" uri="{C3380CC4-5D6E-409C-BE32-E72D297353CC}">
                <c16:uniqueId val="{00000003-A703-430D-8571-7F12C36E9110}"/>
              </c:ext>
            </c:extLst>
          </c:dPt>
          <c:dPt>
            <c:idx val="1"/>
            <c:marker>
              <c:symbol val="circle"/>
              <c:size val="35"/>
              <c:spPr>
                <a:solidFill>
                  <a:srgbClr val="FF0000"/>
                </a:solidFill>
                <a:ln w="9525">
                  <a:noFill/>
                </a:ln>
                <a:effectLst/>
              </c:spPr>
            </c:marker>
            <c:bubble3D val="0"/>
            <c:extLst>
              <c:ext xmlns:c16="http://schemas.microsoft.com/office/drawing/2014/chart" uri="{C3380CC4-5D6E-409C-BE32-E72D297353CC}">
                <c16:uniqueId val="{00000004-A703-430D-8571-7F12C36E9110}"/>
              </c:ext>
            </c:extLst>
          </c:dPt>
          <c:dPt>
            <c:idx val="2"/>
            <c:marker>
              <c:symbol val="circle"/>
              <c:size val="35"/>
              <c:spPr>
                <a:solidFill>
                  <a:srgbClr val="FF0000"/>
                </a:solidFill>
                <a:ln w="9525">
                  <a:noFill/>
                </a:ln>
                <a:effectLst/>
              </c:spPr>
            </c:marker>
            <c:bubble3D val="0"/>
            <c:extLst>
              <c:ext xmlns:c16="http://schemas.microsoft.com/office/drawing/2014/chart" uri="{C3380CC4-5D6E-409C-BE32-E72D297353CC}">
                <c16:uniqueId val="{00000005-A703-430D-8571-7F12C36E9110}"/>
              </c:ext>
            </c:extLst>
          </c:dPt>
          <c:dPt>
            <c:idx val="4"/>
            <c:marker>
              <c:symbol val="circle"/>
              <c:size val="35"/>
              <c:spPr>
                <a:solidFill>
                  <a:srgbClr val="FF0000"/>
                </a:solidFill>
                <a:ln w="9525">
                  <a:noFill/>
                </a:ln>
                <a:effectLst/>
              </c:spPr>
            </c:marker>
            <c:bubble3D val="0"/>
            <c:extLst>
              <c:ext xmlns:c16="http://schemas.microsoft.com/office/drawing/2014/chart" uri="{C3380CC4-5D6E-409C-BE32-E72D297353CC}">
                <c16:uniqueId val="{00000006-A703-430D-8571-7F12C36E9110}"/>
              </c:ext>
            </c:extLst>
          </c:dPt>
          <c:dPt>
            <c:idx val="8"/>
            <c:marker>
              <c:symbol val="circle"/>
              <c:size val="35"/>
              <c:spPr>
                <a:solidFill>
                  <a:srgbClr val="FF0000"/>
                </a:solidFill>
                <a:ln w="9525">
                  <a:noFill/>
                </a:ln>
                <a:effectLst/>
              </c:spPr>
            </c:marker>
            <c:bubble3D val="0"/>
            <c:extLst>
              <c:ext xmlns:c16="http://schemas.microsoft.com/office/drawing/2014/chart" uri="{C3380CC4-5D6E-409C-BE32-E72D297353CC}">
                <c16:uniqueId val="{00000007-A703-430D-8571-7F12C36E911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List1!$A$2:$A$16</c:f>
              <c:strCache>
                <c:ptCount val="15"/>
                <c:pt idx="0">
                  <c:v>ČSOB Pojišťovna</c:v>
                </c:pt>
                <c:pt idx="1">
                  <c:v>Allianz</c:v>
                </c:pt>
                <c:pt idx="2">
                  <c:v>UNIQA</c:v>
                </c:pt>
                <c:pt idx="3">
                  <c:v>Top-pojisteni.cz</c:v>
                </c:pt>
                <c:pt idx="4">
                  <c:v>Generali Česká pojišťovna</c:v>
                </c:pt>
                <c:pt idx="5">
                  <c:v>Rixo</c:v>
                </c:pt>
                <c:pt idx="6">
                  <c:v>srovnejto.cz</c:v>
                </c:pt>
                <c:pt idx="7">
                  <c:v>Epojisteni.cz</c:v>
                </c:pt>
                <c:pt idx="8">
                  <c:v>Kooperativa</c:v>
                </c:pt>
                <c:pt idx="9">
                  <c:v>Klik.cz</c:v>
                </c:pt>
                <c:pt idx="10">
                  <c:v>Brokeronsulting</c:v>
                </c:pt>
                <c:pt idx="11">
                  <c:v>ChytryHonza.cz</c:v>
                </c:pt>
                <c:pt idx="12">
                  <c:v>Partners</c:v>
                </c:pt>
                <c:pt idx="13">
                  <c:v>srovnator.cz</c:v>
                </c:pt>
                <c:pt idx="14">
                  <c:v>OVB</c:v>
                </c:pt>
              </c:strCache>
            </c:strRef>
          </c:cat>
          <c:val>
            <c:numRef>
              <c:f>List1!$B$2:$B$16</c:f>
              <c:numCache>
                <c:formatCode>General</c:formatCode>
                <c:ptCount val="15"/>
                <c:pt idx="0">
                  <c:v>7.6</c:v>
                </c:pt>
                <c:pt idx="1">
                  <c:v>7.5</c:v>
                </c:pt>
                <c:pt idx="2">
                  <c:v>7.3</c:v>
                </c:pt>
                <c:pt idx="3" formatCode="0.0">
                  <c:v>7.2316159988493016</c:v>
                </c:pt>
                <c:pt idx="4">
                  <c:v>7.2</c:v>
                </c:pt>
                <c:pt idx="5" formatCode="0.0">
                  <c:v>7.0321658872149477</c:v>
                </c:pt>
                <c:pt idx="6" formatCode="0.0">
                  <c:v>6.9552325168357658</c:v>
                </c:pt>
                <c:pt idx="7" formatCode="0.0">
                  <c:v>6.9079782638446154</c:v>
                </c:pt>
                <c:pt idx="8">
                  <c:v>6.9</c:v>
                </c:pt>
                <c:pt idx="9" formatCode="0.0">
                  <c:v>6.8651186629213106</c:v>
                </c:pt>
                <c:pt idx="10" formatCode="0.0">
                  <c:v>6.5490804487742462</c:v>
                </c:pt>
                <c:pt idx="11" formatCode="0.0">
                  <c:v>6.3189971296293619</c:v>
                </c:pt>
                <c:pt idx="12" formatCode="0.0">
                  <c:v>6.3013991231800723</c:v>
                </c:pt>
                <c:pt idx="13" formatCode="0.0">
                  <c:v>5.2728916085049091</c:v>
                </c:pt>
                <c:pt idx="14" formatCode="0.0">
                  <c:v>5.1809975202297371</c:v>
                </c:pt>
              </c:numCache>
            </c:numRef>
          </c:val>
          <c:smooth val="0"/>
          <c:extLst>
            <c:ext xmlns:c16="http://schemas.microsoft.com/office/drawing/2014/chart" uri="{C3380CC4-5D6E-409C-BE32-E72D297353CC}">
              <c16:uniqueId val="{00000000-A703-430D-8571-7F12C36E9110}"/>
            </c:ext>
          </c:extLst>
        </c:ser>
        <c:dLbls>
          <c:showLegendKey val="0"/>
          <c:showVal val="0"/>
          <c:showCatName val="0"/>
          <c:showSerName val="0"/>
          <c:showPercent val="0"/>
          <c:showBubbleSize val="0"/>
        </c:dLbls>
        <c:marker val="1"/>
        <c:smooth val="0"/>
        <c:axId val="79368064"/>
        <c:axId val="79358944"/>
      </c:lineChart>
      <c:catAx>
        <c:axId val="79368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79358944"/>
        <c:crosses val="autoZero"/>
        <c:auto val="1"/>
        <c:lblAlgn val="ctr"/>
        <c:lblOffset val="100"/>
        <c:noMultiLvlLbl val="0"/>
      </c:catAx>
      <c:valAx>
        <c:axId val="79358944"/>
        <c:scaling>
          <c:orientation val="minMax"/>
          <c:max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79368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cs-CZ" sz="1200" b="1" i="0" u="none" strike="noStrike" kern="1200" spc="0" baseline="0" noProof="0">
                <a:solidFill>
                  <a:schemeClr val="tx1"/>
                </a:solidFill>
                <a:latin typeface="Century Gothic" panose="020B0502020202020204" pitchFamily="34" charset="0"/>
                <a:ea typeface="+mn-ea"/>
                <a:cs typeface="+mn-cs"/>
              </a:defRPr>
            </a:pPr>
            <a:r>
              <a:rPr lang="cs-CZ" noProof="0" dirty="0"/>
              <a:t> Slyšel/a jste o instituci Kancelář ombudsmana České asociace pojišťoven?</a:t>
            </a:r>
          </a:p>
        </c:rich>
      </c:tx>
      <c:overlay val="0"/>
      <c:spPr>
        <a:noFill/>
        <a:ln>
          <a:noFill/>
        </a:ln>
        <a:effectLst/>
      </c:spPr>
      <c:txPr>
        <a:bodyPr rot="0" spcFirstLastPara="1" vertOverflow="ellipsis" vert="horz" wrap="square" anchor="ctr" anchorCtr="1"/>
        <a:lstStyle/>
        <a:p>
          <a:pPr>
            <a:defRPr lang="cs-CZ" sz="1200" b="1" i="0" u="none" strike="noStrike" kern="1200" spc="0" baseline="0" noProof="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17126547064530481"/>
          <c:y val="0.13139035029121726"/>
          <c:w val="0.69014413361706228"/>
          <c:h val="0.80511590935353794"/>
        </c:manualLayout>
      </c:layout>
      <c:doughnutChart>
        <c:varyColors val="1"/>
        <c:ser>
          <c:idx val="0"/>
          <c:order val="0"/>
          <c:tx>
            <c:strRef>
              <c:f>List1!$B$1</c:f>
              <c:strCache>
                <c:ptCount val="1"/>
                <c:pt idx="0">
                  <c:v>Uvažoval/a v posledních 12 měsících o změnach</c:v>
                </c:pt>
              </c:strCache>
            </c:strRef>
          </c:tx>
          <c:explosion val="5"/>
          <c:dPt>
            <c:idx val="0"/>
            <c:bubble3D val="0"/>
            <c:spPr>
              <a:solidFill>
                <a:srgbClr val="004077"/>
              </a:solidFill>
              <a:ln w="19050">
                <a:solidFill>
                  <a:schemeClr val="lt1"/>
                </a:solidFill>
              </a:ln>
              <a:effectLst/>
            </c:spPr>
            <c:extLst>
              <c:ext xmlns:c16="http://schemas.microsoft.com/office/drawing/2014/chart" uri="{C3380CC4-5D6E-409C-BE32-E72D297353CC}">
                <c16:uniqueId val="{00000002-E54D-45A3-9DE4-7C74FC1422B8}"/>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E54D-45A3-9DE4-7C74FC1422B8}"/>
              </c:ext>
            </c:extLst>
          </c:dPt>
          <c:dLbls>
            <c:dLbl>
              <c:idx val="0"/>
              <c:layout>
                <c:manualLayout>
                  <c:x val="0.16719488858991333"/>
                  <c:y val="-9.9892075187198656E-2"/>
                </c:manualLayout>
              </c:layout>
              <c:showLegendKey val="0"/>
              <c:showVal val="0"/>
              <c:showCatName val="1"/>
              <c:showSerName val="0"/>
              <c:showPercent val="1"/>
              <c:showBubbleSize val="0"/>
              <c:extLst>
                <c:ext xmlns:c15="http://schemas.microsoft.com/office/drawing/2012/chart" uri="{CE6537A1-D6FC-4f65-9D91-7224C49458BB}">
                  <c15:layout>
                    <c:manualLayout>
                      <c:w val="0.30767365447596789"/>
                      <c:h val="0.15774540854769253"/>
                    </c:manualLayout>
                  </c15:layout>
                </c:ext>
                <c:ext xmlns:c16="http://schemas.microsoft.com/office/drawing/2014/chart" uri="{C3380CC4-5D6E-409C-BE32-E72D297353CC}">
                  <c16:uniqueId val="{00000002-E54D-45A3-9DE4-7C74FC1422B8}"/>
                </c:ext>
              </c:extLst>
            </c:dLbl>
            <c:dLbl>
              <c:idx val="1"/>
              <c:layout>
                <c:manualLayout>
                  <c:x val="-4.9012826766293427E-2"/>
                  <c:y val="-9.9892121240478679E-2"/>
                </c:manualLayout>
              </c:layout>
              <c:showLegendKey val="0"/>
              <c:showVal val="0"/>
              <c:showCatName val="1"/>
              <c:showSerName val="0"/>
              <c:showPercent val="1"/>
              <c:showBubbleSize val="0"/>
              <c:extLst>
                <c:ext xmlns:c15="http://schemas.microsoft.com/office/drawing/2012/chart" uri="{CE6537A1-D6FC-4f65-9D91-7224C49458BB}">
                  <c15:layout>
                    <c:manualLayout>
                      <c:w val="0.32223452667463531"/>
                      <c:h val="0.26019887754943799"/>
                    </c:manualLayout>
                  </c15:layout>
                </c:ext>
                <c:ext xmlns:c16="http://schemas.microsoft.com/office/drawing/2014/chart" uri="{C3380CC4-5D6E-409C-BE32-E72D297353CC}">
                  <c16:uniqueId val="{00000001-E54D-45A3-9DE4-7C74FC1422B8}"/>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endParaRPr lang="cs-CZ"/>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List1!$A$2:$A$3</c:f>
              <c:strCache>
                <c:ptCount val="2"/>
                <c:pt idx="0">
                  <c:v>Ano, slyšel/a</c:v>
                </c:pt>
                <c:pt idx="1">
                  <c:v>Neslyšel/a</c:v>
                </c:pt>
              </c:strCache>
            </c:strRef>
          </c:cat>
          <c:val>
            <c:numRef>
              <c:f>List1!$B$2:$B$3</c:f>
              <c:numCache>
                <c:formatCode>###0%</c:formatCode>
                <c:ptCount val="2"/>
                <c:pt idx="0">
                  <c:v>0.18887812150985103</c:v>
                </c:pt>
                <c:pt idx="1">
                  <c:v>0.81112187849014683</c:v>
                </c:pt>
              </c:numCache>
            </c:numRef>
          </c:val>
          <c:extLst>
            <c:ext xmlns:c16="http://schemas.microsoft.com/office/drawing/2014/chart" uri="{C3380CC4-5D6E-409C-BE32-E72D297353CC}">
              <c16:uniqueId val="{00000000-E54D-45A3-9DE4-7C74FC1422B8}"/>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sz="1600" b="1">
          <a:solidFill>
            <a:schemeClr val="tx1"/>
          </a:solidFill>
          <a:latin typeface="Century Gothic" panose="020B0502020202020204" pitchFamily="34" charset="0"/>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464546652698458"/>
          <c:y val="9.6922404478730725E-2"/>
          <c:w val="0.58276512002523295"/>
          <c:h val="0.79413218464756141"/>
        </c:manualLayout>
      </c:layout>
      <c:barChart>
        <c:barDir val="bar"/>
        <c:grouping val="stacked"/>
        <c:varyColors val="0"/>
        <c:ser>
          <c:idx val="0"/>
          <c:order val="0"/>
          <c:tx>
            <c:strRef>
              <c:f>List1!$B$1</c:f>
              <c:strCache>
                <c:ptCount val="1"/>
                <c:pt idx="0">
                  <c:v>Střední</c:v>
                </c:pt>
              </c:strCache>
            </c:strRef>
          </c:tx>
          <c:spPr>
            <a:solidFill>
              <a:srgbClr val="FEBAAC"/>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List1!$A$2:$A$14</c:f>
              <c:strCache>
                <c:ptCount val="13"/>
                <c:pt idx="0">
                  <c:v>krádež mého vlastního vozidla</c:v>
                </c:pt>
                <c:pt idx="1">
                  <c:v>výpadek příjmu</c:v>
                </c:pt>
                <c:pt idx="2">
                  <c:v>vytopení sousedů </c:v>
                </c:pt>
                <c:pt idx="3">
                  <c:v>zdravotní indispozice během zahraniční dovolené</c:v>
                </c:pt>
                <c:pt idx="4">
                  <c:v>poškození, zničení domu / bytu</c:v>
                </c:pt>
                <c:pt idx="5">
                  <c:v>krátkodobá pracovní neschopnost</c:v>
                </c:pt>
                <c:pt idx="6">
                  <c:v>požár domu / bytu, kde žiju</c:v>
                </c:pt>
                <c:pt idx="7">
                  <c:v>způsobení škody jinému člověku v běžném životě </c:v>
                </c:pt>
                <c:pt idx="8">
                  <c:v>úmrtí a související výpadek příjmu pro blízké členy rodiny </c:v>
                </c:pt>
                <c:pt idx="9">
                  <c:v>nedostupnost kvalitní zdravotní péče</c:v>
                </c:pt>
                <c:pt idx="10">
                  <c:v>způsobení dopravní nehody </c:v>
                </c:pt>
                <c:pt idx="11">
                  <c:v>úraz bez trvalých následků</c:v>
                </c:pt>
                <c:pt idx="12">
                  <c:v>neschopnost sebeobslužnosti ve stáří </c:v>
                </c:pt>
              </c:strCache>
            </c:strRef>
          </c:cat>
          <c:val>
            <c:numRef>
              <c:f>List1!$B$2:$B$14</c:f>
              <c:numCache>
                <c:formatCode>###0%</c:formatCode>
                <c:ptCount val="13"/>
                <c:pt idx="0">
                  <c:v>0.29364539178127663</c:v>
                </c:pt>
                <c:pt idx="1">
                  <c:v>0.33526131109163843</c:v>
                </c:pt>
                <c:pt idx="2">
                  <c:v>0.38713899863642104</c:v>
                </c:pt>
                <c:pt idx="3">
                  <c:v>0.38577257210434079</c:v>
                </c:pt>
                <c:pt idx="4">
                  <c:v>0.38661416276533783</c:v>
                </c:pt>
                <c:pt idx="5">
                  <c:v>0.31894440379327377</c:v>
                </c:pt>
                <c:pt idx="6">
                  <c:v>0.43298735433129054</c:v>
                </c:pt>
                <c:pt idx="7">
                  <c:v>0.44329459990326969</c:v>
                </c:pt>
                <c:pt idx="8">
                  <c:v>0.41158823650721194</c:v>
                </c:pt>
                <c:pt idx="9">
                  <c:v>0.37331833301769568</c:v>
                </c:pt>
                <c:pt idx="10">
                  <c:v>0.46070385949300074</c:v>
                </c:pt>
                <c:pt idx="11">
                  <c:v>0.53093066445789583</c:v>
                </c:pt>
                <c:pt idx="12">
                  <c:v>0.49706692595561675</c:v>
                </c:pt>
              </c:numCache>
            </c:numRef>
          </c:val>
          <c:extLst>
            <c:ext xmlns:c16="http://schemas.microsoft.com/office/drawing/2014/chart" uri="{C3380CC4-5D6E-409C-BE32-E72D297353CC}">
              <c16:uniqueId val="{00000000-18C7-4D74-800C-C28DFCCE2086}"/>
            </c:ext>
          </c:extLst>
        </c:ser>
        <c:ser>
          <c:idx val="1"/>
          <c:order val="1"/>
          <c:tx>
            <c:strRef>
              <c:f>List1!$C$1</c:f>
              <c:strCache>
                <c:ptCount val="1"/>
                <c:pt idx="0">
                  <c:v>Vysoká</c:v>
                </c:pt>
              </c:strCache>
            </c:strRef>
          </c:tx>
          <c:spPr>
            <a:solidFill>
              <a:srgbClr val="FF714F"/>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List1!$A$2:$A$14</c:f>
              <c:strCache>
                <c:ptCount val="13"/>
                <c:pt idx="0">
                  <c:v>krádež mého vlastního vozidla</c:v>
                </c:pt>
                <c:pt idx="1">
                  <c:v>výpadek příjmu</c:v>
                </c:pt>
                <c:pt idx="2">
                  <c:v>vytopení sousedů </c:v>
                </c:pt>
                <c:pt idx="3">
                  <c:v>zdravotní indispozice během zahraniční dovolené</c:v>
                </c:pt>
                <c:pt idx="4">
                  <c:v>poškození, zničení domu / bytu</c:v>
                </c:pt>
                <c:pt idx="5">
                  <c:v>krátkodobá pracovní neschopnost</c:v>
                </c:pt>
                <c:pt idx="6">
                  <c:v>požár domu / bytu, kde žiju</c:v>
                </c:pt>
                <c:pt idx="7">
                  <c:v>způsobení škody jinému člověku v běžném životě </c:v>
                </c:pt>
                <c:pt idx="8">
                  <c:v>úmrtí a související výpadek příjmu pro blízké členy rodiny </c:v>
                </c:pt>
                <c:pt idx="9">
                  <c:v>nedostupnost kvalitní zdravotní péče</c:v>
                </c:pt>
                <c:pt idx="10">
                  <c:v>způsobení dopravní nehody </c:v>
                </c:pt>
                <c:pt idx="11">
                  <c:v>úraz bez trvalých následků</c:v>
                </c:pt>
                <c:pt idx="12">
                  <c:v>neschopnost sebeobslužnosti ve stáří </c:v>
                </c:pt>
              </c:strCache>
            </c:strRef>
          </c:cat>
          <c:val>
            <c:numRef>
              <c:f>List1!$C$2:$C$14</c:f>
              <c:numCache>
                <c:formatCode>###0%</c:formatCode>
                <c:ptCount val="13"/>
                <c:pt idx="0">
                  <c:v>3.7251004368311795E-2</c:v>
                </c:pt>
                <c:pt idx="1">
                  <c:v>6.8419273125934557E-2</c:v>
                </c:pt>
                <c:pt idx="2">
                  <c:v>4.8813254143781952E-2</c:v>
                </c:pt>
                <c:pt idx="3">
                  <c:v>6.1084039048971611E-2</c:v>
                </c:pt>
                <c:pt idx="4">
                  <c:v>5.9991159797285143E-2</c:v>
                </c:pt>
                <c:pt idx="5">
                  <c:v>9.6040650652580217E-2</c:v>
                </c:pt>
                <c:pt idx="6">
                  <c:v>4.9785059398782111E-2</c:v>
                </c:pt>
                <c:pt idx="7">
                  <c:v>5.1844407602303508E-2</c:v>
                </c:pt>
                <c:pt idx="8">
                  <c:v>7.6252946590902621E-2</c:v>
                </c:pt>
                <c:pt idx="9">
                  <c:v>0.12940594939571801</c:v>
                </c:pt>
                <c:pt idx="10">
                  <c:v>8.8723932444047429E-2</c:v>
                </c:pt>
                <c:pt idx="11">
                  <c:v>0.11334948828534759</c:v>
                </c:pt>
                <c:pt idx="12">
                  <c:v>0.17215784769804923</c:v>
                </c:pt>
              </c:numCache>
            </c:numRef>
          </c:val>
          <c:extLst>
            <c:ext xmlns:c16="http://schemas.microsoft.com/office/drawing/2014/chart" uri="{C3380CC4-5D6E-409C-BE32-E72D297353CC}">
              <c16:uniqueId val="{00000001-18C7-4D74-800C-C28DFCCE2086}"/>
            </c:ext>
          </c:extLst>
        </c:ser>
        <c:ser>
          <c:idx val="2"/>
          <c:order val="2"/>
          <c:tx>
            <c:strRef>
              <c:f>List1!$D$1</c:f>
              <c:strCache>
                <c:ptCount val="1"/>
                <c:pt idx="0">
                  <c:v>Velmi vysoké riziko</c:v>
                </c:pt>
              </c:strCache>
            </c:strRef>
          </c:tx>
          <c:spPr>
            <a:solidFill>
              <a:srgbClr val="E41B13"/>
            </a:solidFill>
            <a:ln>
              <a:noFill/>
            </a:ln>
            <a:effectLst/>
          </c:spPr>
          <c:invertIfNegative val="0"/>
          <c:dLbls>
            <c:dLbl>
              <c:idx val="0"/>
              <c:layout>
                <c:manualLayout>
                  <c:x val="6.8669527896994872E-3"/>
                  <c:y val="-5.72345740992821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C7-4D74-800C-C28DFCCE2086}"/>
                </c:ext>
              </c:extLst>
            </c:dLbl>
            <c:dLbl>
              <c:idx val="1"/>
              <c:layout>
                <c:manualLayout>
                  <c:x val="6.8669527896995704E-3"/>
                  <c:y val="-5.72345740992821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C7-4D74-800C-C28DFCCE2086}"/>
                </c:ext>
              </c:extLst>
            </c:dLbl>
            <c:dLbl>
              <c:idx val="3"/>
              <c:layout>
                <c:manualLayout>
                  <c:x val="4.57796852646638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13-4C64-9747-551A9CBF31F1}"/>
                </c:ext>
              </c:extLst>
            </c:dLbl>
            <c:dLbl>
              <c:idx val="4"/>
              <c:layout>
                <c:manualLayout>
                  <c:x val="3.4334763948497015E-3"/>
                  <c:y val="-1.049288403684327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C7-4D74-800C-C28DFCCE2086}"/>
                </c:ext>
              </c:extLst>
            </c:dLbl>
            <c:dLbl>
              <c:idx val="5"/>
              <c:layout>
                <c:manualLayout>
                  <c:x val="4.5779685264662967E-3"/>
                  <c:y val="-2.86172870496421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C7-4D74-800C-C28DFCCE2086}"/>
                </c:ext>
              </c:extLst>
            </c:dLbl>
            <c:dLbl>
              <c:idx val="6"/>
              <c:layout>
                <c:manualLayout>
                  <c:x val="6.866952789699570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13-4C64-9747-551A9CBF31F1}"/>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List1!$A$2:$A$14</c:f>
              <c:strCache>
                <c:ptCount val="13"/>
                <c:pt idx="0">
                  <c:v>krádež mého vlastního vozidla</c:v>
                </c:pt>
                <c:pt idx="1">
                  <c:v>výpadek příjmu</c:v>
                </c:pt>
                <c:pt idx="2">
                  <c:v>vytopení sousedů </c:v>
                </c:pt>
                <c:pt idx="3">
                  <c:v>zdravotní indispozice během zahraniční dovolené</c:v>
                </c:pt>
                <c:pt idx="4">
                  <c:v>poškození, zničení domu / bytu</c:v>
                </c:pt>
                <c:pt idx="5">
                  <c:v>krátkodobá pracovní neschopnost</c:v>
                </c:pt>
                <c:pt idx="6">
                  <c:v>požár domu / bytu, kde žiju</c:v>
                </c:pt>
                <c:pt idx="7">
                  <c:v>způsobení škody jinému člověku v běžném životě </c:v>
                </c:pt>
                <c:pt idx="8">
                  <c:v>úmrtí a související výpadek příjmu pro blízké členy rodiny </c:v>
                </c:pt>
                <c:pt idx="9">
                  <c:v>nedostupnost kvalitní zdravotní péče</c:v>
                </c:pt>
                <c:pt idx="10">
                  <c:v>způsobení dopravní nehody </c:v>
                </c:pt>
                <c:pt idx="11">
                  <c:v>úraz bez trvalých následků</c:v>
                </c:pt>
                <c:pt idx="12">
                  <c:v>neschopnost sebeobslužnosti ve stáří </c:v>
                </c:pt>
              </c:strCache>
            </c:strRef>
          </c:cat>
          <c:val>
            <c:numRef>
              <c:f>List1!$D$2:$D$14</c:f>
              <c:numCache>
                <c:formatCode>###0%</c:formatCode>
                <c:ptCount val="13"/>
                <c:pt idx="0">
                  <c:v>1.0716119227011101E-2</c:v>
                </c:pt>
                <c:pt idx="1">
                  <c:v>3.4189787062391418E-2</c:v>
                </c:pt>
                <c:pt idx="2">
                  <c:v>1.7045491641023317E-2</c:v>
                </c:pt>
                <c:pt idx="3">
                  <c:v>1.4101478358625644E-2</c:v>
                </c:pt>
                <c:pt idx="4">
                  <c:v>2.1882908441250445E-2</c:v>
                </c:pt>
                <c:pt idx="5">
                  <c:v>5.4002137121403414E-2</c:v>
                </c:pt>
                <c:pt idx="6">
                  <c:v>2.1010584870893481E-2</c:v>
                </c:pt>
                <c:pt idx="7">
                  <c:v>1.7501744236244378E-2</c:v>
                </c:pt>
                <c:pt idx="8">
                  <c:v>3.0311478582866834E-2</c:v>
                </c:pt>
                <c:pt idx="9" formatCode="0%">
                  <c:v>0.05</c:v>
                </c:pt>
                <c:pt idx="10">
                  <c:v>3.8107334295985403E-2</c:v>
                </c:pt>
                <c:pt idx="11">
                  <c:v>4.4211912252158016E-2</c:v>
                </c:pt>
                <c:pt idx="12">
                  <c:v>5.0131557293922629E-2</c:v>
                </c:pt>
              </c:numCache>
            </c:numRef>
          </c:val>
          <c:extLst>
            <c:ext xmlns:c16="http://schemas.microsoft.com/office/drawing/2014/chart" uri="{C3380CC4-5D6E-409C-BE32-E72D297353CC}">
              <c16:uniqueId val="{00000002-18C7-4D74-800C-C28DFCCE2086}"/>
            </c:ext>
          </c:extLst>
        </c:ser>
        <c:dLbls>
          <c:showLegendKey val="0"/>
          <c:showVal val="0"/>
          <c:showCatName val="0"/>
          <c:showSerName val="0"/>
          <c:showPercent val="0"/>
          <c:showBubbleSize val="0"/>
        </c:dLbls>
        <c:gapWidth val="4"/>
        <c:overlap val="100"/>
        <c:axId val="1986177407"/>
        <c:axId val="1986188447"/>
      </c:barChart>
      <c:catAx>
        <c:axId val="1986177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986188447"/>
        <c:crosses val="autoZero"/>
        <c:auto val="1"/>
        <c:lblAlgn val="ctr"/>
        <c:lblOffset val="100"/>
        <c:noMultiLvlLbl val="0"/>
      </c:catAx>
      <c:valAx>
        <c:axId val="1986188447"/>
        <c:scaling>
          <c:orientation val="minMax"/>
          <c:max val="1"/>
        </c:scaling>
        <c:delete val="1"/>
        <c:axPos val="b"/>
        <c:numFmt formatCode="###0%" sourceLinked="1"/>
        <c:majorTickMark val="none"/>
        <c:minorTickMark val="none"/>
        <c:tickLblPos val="nextTo"/>
        <c:crossAx val="1986177407"/>
        <c:crosses val="autoZero"/>
        <c:crossBetween val="between"/>
      </c:valAx>
      <c:spPr>
        <a:noFill/>
        <a:ln>
          <a:noFill/>
        </a:ln>
        <a:effectLst/>
      </c:spPr>
    </c:plotArea>
    <c:legend>
      <c:legendPos val="t"/>
      <c:layout>
        <c:manualLayout>
          <c:xMode val="edge"/>
          <c:yMode val="edge"/>
          <c:x val="0.40514706048010091"/>
          <c:y val="4.0064201869497509E-2"/>
          <c:w val="0.31879494891464749"/>
          <c:h val="5.4675704483350691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userShapes r:id="rId4"/>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a:t>Cena služeb ombudsmana ČAP</a:t>
            </a:r>
          </a:p>
        </c:rich>
      </c:tx>
      <c:layout>
        <c:manualLayout>
          <c:xMode val="edge"/>
          <c:yMode val="edge"/>
          <c:x val="0.18986462039360166"/>
          <c:y val="2.032783466636545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2.6011545625777833E-2"/>
          <c:y val="0.14645301592660831"/>
          <c:w val="0.94797690874844431"/>
          <c:h val="0.52202862659288285"/>
        </c:manualLayout>
      </c:layout>
      <c:barChart>
        <c:barDir val="col"/>
        <c:grouping val="clustered"/>
        <c:varyColors val="0"/>
        <c:ser>
          <c:idx val="0"/>
          <c:order val="0"/>
          <c:tx>
            <c:strRef>
              <c:f>List1!$B$1</c:f>
              <c:strCache>
                <c:ptCount val="1"/>
                <c:pt idx="0">
                  <c:v>Řada 1</c:v>
                </c:pt>
              </c:strCache>
            </c:strRef>
          </c:tx>
          <c:spPr>
            <a:solidFill>
              <a:srgbClr val="004077"/>
            </a:solidFill>
            <a:ln>
              <a:noFill/>
            </a:ln>
            <a:effectLst/>
          </c:spPr>
          <c:invertIfNegative val="0"/>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0-76BE-4283-916B-C622AC28634D}"/>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76BE-4283-916B-C622AC28634D}"/>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2-76BE-4283-916B-C622AC28634D}"/>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Bude to zdarma</c:v>
                </c:pt>
                <c:pt idx="1">
                  <c:v>Bude záležet, o jaký spor půjde</c:v>
                </c:pt>
                <c:pt idx="2">
                  <c:v>Bude to podobné jako ceny za advokáta</c:v>
                </c:pt>
                <c:pt idx="3">
                  <c:v>Bude to podobné jako ceny za notáře</c:v>
                </c:pt>
              </c:strCache>
            </c:strRef>
          </c:cat>
          <c:val>
            <c:numRef>
              <c:f>List1!$B$2:$B$5</c:f>
              <c:numCache>
                <c:formatCode>###0%</c:formatCode>
                <c:ptCount val="4"/>
                <c:pt idx="0">
                  <c:v>0.60860798651153747</c:v>
                </c:pt>
                <c:pt idx="1">
                  <c:v>0.22753007634750433</c:v>
                </c:pt>
                <c:pt idx="2">
                  <c:v>0.11294908810747753</c:v>
                </c:pt>
                <c:pt idx="3">
                  <c:v>5.0912849033482414E-2</c:v>
                </c:pt>
              </c:numCache>
            </c:numRef>
          </c:val>
          <c:extLst>
            <c:ext xmlns:c16="http://schemas.microsoft.com/office/drawing/2014/chart" uri="{C3380CC4-5D6E-409C-BE32-E72D297353CC}">
              <c16:uniqueId val="{00000000-39C5-432B-8796-F26653741D96}"/>
            </c:ext>
          </c:extLst>
        </c:ser>
        <c:dLbls>
          <c:dLblPos val="outEnd"/>
          <c:showLegendKey val="0"/>
          <c:showVal val="1"/>
          <c:showCatName val="0"/>
          <c:showSerName val="0"/>
          <c:showPercent val="0"/>
          <c:showBubbleSize val="0"/>
        </c:dLbls>
        <c:gapWidth val="62"/>
        <c:overlap val="-27"/>
        <c:axId val="737961232"/>
        <c:axId val="843582848"/>
      </c:barChart>
      <c:catAx>
        <c:axId val="7379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843582848"/>
        <c:crosses val="autoZero"/>
        <c:auto val="1"/>
        <c:lblAlgn val="ctr"/>
        <c:lblOffset val="100"/>
        <c:noMultiLvlLbl val="0"/>
      </c:catAx>
      <c:valAx>
        <c:axId val="843582848"/>
        <c:scaling>
          <c:orientation val="minMax"/>
        </c:scaling>
        <c:delete val="1"/>
        <c:axPos val="l"/>
        <c:numFmt formatCode="###0%" sourceLinked="1"/>
        <c:majorTickMark val="none"/>
        <c:minorTickMark val="none"/>
        <c:tickLblPos val="nextTo"/>
        <c:crossAx val="7379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b="1">
          <a:solidFill>
            <a:schemeClr val="tx1"/>
          </a:solidFill>
          <a:latin typeface="Century Gothic" panose="020B0502020202020204" pitchFamily="34" charset="0"/>
        </a:defRPr>
      </a:pPr>
      <a:endParaRPr lang="cs-CZ"/>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cs-CZ" sz="2000" b="1" i="0" u="none" strike="noStrike" kern="1200" spc="0" baseline="0" dirty="0">
                <a:solidFill>
                  <a:schemeClr val="tx1"/>
                </a:solidFill>
                <a:latin typeface="Century Gothic" panose="020B0502020202020204" pitchFamily="34" charset="0"/>
              </a:rPr>
              <a:t>Pokud byste měl/a problém se svou pojišťovnou, na koho byste se obrátil/a? </a:t>
            </a:r>
            <a:endParaRPr lang="en-US" b="1" i="0"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manualLayout>
          <c:layoutTarget val="inner"/>
          <c:xMode val="edge"/>
          <c:yMode val="edge"/>
          <c:x val="0.40651507644618912"/>
          <c:y val="0.21017034322733869"/>
          <c:w val="0.57130060153337014"/>
          <c:h val="0.7117831545772193"/>
        </c:manualLayout>
      </c:layout>
      <c:barChart>
        <c:barDir val="bar"/>
        <c:grouping val="clustered"/>
        <c:varyColors val="0"/>
        <c:ser>
          <c:idx val="0"/>
          <c:order val="0"/>
          <c:tx>
            <c:strRef>
              <c:f>List1!$B$1</c:f>
              <c:strCache>
                <c:ptCount val="1"/>
                <c:pt idx="0">
                  <c:v>Řada 1</c:v>
                </c:pt>
              </c:strCache>
            </c:strRef>
          </c:tx>
          <c:spPr>
            <a:solidFill>
              <a:srgbClr val="004077"/>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4-85CA-484C-A520-5EA1CDB470E8}"/>
              </c:ext>
            </c:extLst>
          </c:dPt>
          <c:dPt>
            <c:idx val="7"/>
            <c:invertIfNegative val="0"/>
            <c:bubble3D val="0"/>
            <c:spPr>
              <a:solidFill>
                <a:srgbClr val="E72821"/>
              </a:solidFill>
              <a:ln>
                <a:noFill/>
              </a:ln>
              <a:effectLst/>
            </c:spPr>
            <c:extLst>
              <c:ext xmlns:c16="http://schemas.microsoft.com/office/drawing/2014/chart" uri="{C3380CC4-5D6E-409C-BE32-E72D297353CC}">
                <c16:uniqueId val="{00000003-85CA-484C-A520-5EA1CDB470E8}"/>
              </c:ext>
            </c:extLst>
          </c:dPt>
          <c:dPt>
            <c:idx val="8"/>
            <c:invertIfNegative val="0"/>
            <c:bubble3D val="0"/>
            <c:spPr>
              <a:solidFill>
                <a:srgbClr val="E72821"/>
              </a:solidFill>
              <a:ln>
                <a:noFill/>
              </a:ln>
              <a:effectLst/>
            </c:spPr>
            <c:extLst>
              <c:ext xmlns:c16="http://schemas.microsoft.com/office/drawing/2014/chart" uri="{C3380CC4-5D6E-409C-BE32-E72D297353CC}">
                <c16:uniqueId val="{00000004-4B2E-4FED-8F71-5A191EB0519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List1!$A$2:$A$10</c:f>
              <c:strCache>
                <c:ptCount val="9"/>
                <c:pt idx="0">
                  <c:v>nevím</c:v>
                </c:pt>
                <c:pt idx="1">
                  <c:v>na někoho jiného:</c:v>
                </c:pt>
                <c:pt idx="2">
                  <c:v>na ministerstvo financí</c:v>
                </c:pt>
                <c:pt idx="3">
                  <c:v>na finančního arbitra</c:v>
                </c:pt>
                <c:pt idx="4">
                  <c:v>na Českou národní banku</c:v>
                </c:pt>
                <c:pt idx="5">
                  <c:v>na úřad ombudsmana ČR</c:v>
                </c:pt>
                <c:pt idx="6">
                  <c:v>na soud</c:v>
                </c:pt>
                <c:pt idx="7">
                  <c:v>na Kancelář ombudsmana ČAP</c:v>
                </c:pt>
                <c:pt idx="8">
                  <c:v>na ČAP</c:v>
                </c:pt>
              </c:strCache>
            </c:strRef>
          </c:cat>
          <c:val>
            <c:numRef>
              <c:f>List1!$B$2:$B$10</c:f>
              <c:numCache>
                <c:formatCode>0%</c:formatCode>
                <c:ptCount val="9"/>
                <c:pt idx="0">
                  <c:v>0.31426190833878193</c:v>
                </c:pt>
                <c:pt idx="1">
                  <c:v>5.8490959310989084E-2</c:v>
                </c:pt>
                <c:pt idx="2">
                  <c:v>2.0975603871411525E-2</c:v>
                </c:pt>
                <c:pt idx="3">
                  <c:v>3.2082993830486142E-2</c:v>
                </c:pt>
                <c:pt idx="4">
                  <c:v>3.8980477199458123E-2</c:v>
                </c:pt>
                <c:pt idx="5">
                  <c:v>8.8487823709681376E-2</c:v>
                </c:pt>
                <c:pt idx="6">
                  <c:v>0.11005043715193957</c:v>
                </c:pt>
                <c:pt idx="7">
                  <c:v>0.24536146121143781</c:v>
                </c:pt>
                <c:pt idx="8">
                  <c:v>0.38759388289697844</c:v>
                </c:pt>
              </c:numCache>
            </c:numRef>
          </c:val>
          <c:extLst>
            <c:ext xmlns:c16="http://schemas.microsoft.com/office/drawing/2014/chart" uri="{C3380CC4-5D6E-409C-BE32-E72D297353CC}">
              <c16:uniqueId val="{00000000-85CA-484C-A520-5EA1CDB470E8}"/>
            </c:ext>
          </c:extLst>
        </c:ser>
        <c:dLbls>
          <c:showLegendKey val="0"/>
          <c:showVal val="0"/>
          <c:showCatName val="0"/>
          <c:showSerName val="0"/>
          <c:showPercent val="0"/>
          <c:showBubbleSize val="0"/>
        </c:dLbls>
        <c:gapWidth val="72"/>
        <c:axId val="1160016704"/>
        <c:axId val="1160005184"/>
      </c:barChart>
      <c:catAx>
        <c:axId val="116001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crossAx val="1160005184"/>
        <c:crosses val="autoZero"/>
        <c:auto val="1"/>
        <c:lblAlgn val="ctr"/>
        <c:lblOffset val="100"/>
        <c:noMultiLvlLbl val="0"/>
      </c:catAx>
      <c:valAx>
        <c:axId val="1160005184"/>
        <c:scaling>
          <c:orientation val="minMax"/>
        </c:scaling>
        <c:delete val="1"/>
        <c:axPos val="b"/>
        <c:numFmt formatCode="0%" sourceLinked="1"/>
        <c:majorTickMark val="none"/>
        <c:minorTickMark val="none"/>
        <c:tickLblPos val="nextTo"/>
        <c:crossAx val="116001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cs-CZ" sz="1400" b="1" i="0" u="none" strike="noStrike" kern="1200" spc="0" baseline="0" noProof="0">
                <a:solidFill>
                  <a:schemeClr val="tx1"/>
                </a:solidFill>
                <a:latin typeface="Century Gothic" panose="020B0502020202020204" pitchFamily="34" charset="0"/>
                <a:ea typeface="+mn-ea"/>
                <a:cs typeface="+mn-cs"/>
              </a:defRPr>
            </a:pPr>
            <a:r>
              <a:rPr lang="cs-CZ" sz="1400" noProof="0" dirty="0"/>
              <a:t> Vedl/a jste v posledních 5 letech (2020 – 2024) spor </a:t>
            </a:r>
            <a:br>
              <a:rPr lang="cs-CZ" sz="1400" noProof="0" dirty="0"/>
            </a:br>
            <a:r>
              <a:rPr lang="cs-CZ" sz="1400" noProof="0" dirty="0"/>
              <a:t>s některou pojišťovnou?</a:t>
            </a:r>
          </a:p>
        </c:rich>
      </c:tx>
      <c:layout>
        <c:manualLayout>
          <c:xMode val="edge"/>
          <c:yMode val="edge"/>
          <c:x val="0.10586682419218113"/>
          <c:y val="1.8116833605442469E-2"/>
        </c:manualLayout>
      </c:layout>
      <c:overlay val="0"/>
      <c:spPr>
        <a:noFill/>
        <a:ln>
          <a:noFill/>
        </a:ln>
        <a:effectLst/>
      </c:spPr>
      <c:txPr>
        <a:bodyPr rot="0" spcFirstLastPara="1" vertOverflow="ellipsis" vert="horz" wrap="square" anchor="ctr" anchorCtr="1"/>
        <a:lstStyle/>
        <a:p>
          <a:pPr>
            <a:defRPr lang="cs-CZ" sz="1400" b="1" i="0" u="none" strike="noStrike" kern="1200" spc="0" baseline="0" noProof="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26244935487961979"/>
          <c:y val="0.17085196430936228"/>
          <c:w val="0.5057410040249104"/>
          <c:h val="0.72057066599334818"/>
        </c:manualLayout>
      </c:layout>
      <c:pieChart>
        <c:varyColors val="1"/>
        <c:ser>
          <c:idx val="0"/>
          <c:order val="0"/>
          <c:tx>
            <c:strRef>
              <c:f>List1!$B$1</c:f>
              <c:strCache>
                <c:ptCount val="1"/>
                <c:pt idx="0">
                  <c:v> Vedl/a jste v posledních 5 letech (2020 – 2024) spor s některou pojišťovnou?</c:v>
                </c:pt>
              </c:strCache>
            </c:strRef>
          </c:tx>
          <c:dPt>
            <c:idx val="0"/>
            <c:bubble3D val="0"/>
            <c:spPr>
              <a:solidFill>
                <a:srgbClr val="004077"/>
              </a:solidFill>
              <a:ln w="19050">
                <a:solidFill>
                  <a:schemeClr val="lt1"/>
                </a:solidFill>
              </a:ln>
              <a:effectLst/>
            </c:spPr>
            <c:extLst>
              <c:ext xmlns:c16="http://schemas.microsoft.com/office/drawing/2014/chart" uri="{C3380CC4-5D6E-409C-BE32-E72D297353CC}">
                <c16:uniqueId val="{00000002-E54D-45A3-9DE4-7C74FC1422B8}"/>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E54D-45A3-9DE4-7C74FC1422B8}"/>
              </c:ext>
            </c:extLst>
          </c:dPt>
          <c:dLbls>
            <c:dLbl>
              <c:idx val="0"/>
              <c:layout>
                <c:manualLayout>
                  <c:x val="-8.4769251820554416E-3"/>
                  <c:y val="0.23249936460317833"/>
                </c:manualLayout>
              </c:layout>
              <c:showLegendKey val="0"/>
              <c:showVal val="0"/>
              <c:showCatName val="1"/>
              <c:showSerName val="0"/>
              <c:showPercent val="1"/>
              <c:showBubbleSize val="0"/>
              <c:extLst>
                <c:ext xmlns:c15="http://schemas.microsoft.com/office/drawing/2012/chart" uri="{CE6537A1-D6FC-4f65-9D91-7224C49458BB}">
                  <c15:layout>
                    <c:manualLayout>
                      <c:w val="0.13838266017875139"/>
                      <c:h val="0.13036155446236394"/>
                    </c:manualLayout>
                  </c15:layout>
                </c:ext>
                <c:ext xmlns:c16="http://schemas.microsoft.com/office/drawing/2014/chart" uri="{C3380CC4-5D6E-409C-BE32-E72D297353CC}">
                  <c16:uniqueId val="{00000002-E54D-45A3-9DE4-7C74FC1422B8}"/>
                </c:ext>
              </c:extLst>
            </c:dLbl>
            <c:dLbl>
              <c:idx val="1"/>
              <c:layout>
                <c:manualLayout>
                  <c:x val="0.1091414025110635"/>
                  <c:y val="-8.4545223492064961E-2"/>
                </c:manualLayout>
              </c:layout>
              <c:showLegendKey val="0"/>
              <c:showVal val="0"/>
              <c:showCatName val="1"/>
              <c:showSerName val="0"/>
              <c:showPercent val="1"/>
              <c:showBubbleSize val="0"/>
              <c:extLst>
                <c:ext xmlns:c15="http://schemas.microsoft.com/office/drawing/2012/chart" uri="{CE6537A1-D6FC-4f65-9D91-7224C49458BB}">
                  <c15:layout>
                    <c:manualLayout>
                      <c:w val="0.16329054780165134"/>
                      <c:h val="0.16055627713810139"/>
                    </c:manualLayout>
                  </c15:layout>
                </c:ext>
                <c:ext xmlns:c16="http://schemas.microsoft.com/office/drawing/2014/chart" uri="{C3380CC4-5D6E-409C-BE32-E72D297353CC}">
                  <c16:uniqueId val="{00000001-E54D-45A3-9DE4-7C74FC1422B8}"/>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endParaRPr lang="cs-CZ"/>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List1!$A$2:$A$3</c:f>
              <c:strCache>
                <c:ptCount val="2"/>
                <c:pt idx="0">
                  <c:v>Ano</c:v>
                </c:pt>
                <c:pt idx="1">
                  <c:v>Ne</c:v>
                </c:pt>
              </c:strCache>
            </c:strRef>
          </c:cat>
          <c:val>
            <c:numRef>
              <c:f>List1!$B$2:$B$3</c:f>
              <c:numCache>
                <c:formatCode>###0%</c:formatCode>
                <c:ptCount val="2"/>
                <c:pt idx="0">
                  <c:v>1.6376029456776138E-2</c:v>
                </c:pt>
                <c:pt idx="1">
                  <c:v>0.9836239705432237</c:v>
                </c:pt>
              </c:numCache>
            </c:numRef>
          </c:val>
          <c:extLst>
            <c:ext xmlns:c16="http://schemas.microsoft.com/office/drawing/2014/chart" uri="{C3380CC4-5D6E-409C-BE32-E72D297353CC}">
              <c16:uniqueId val="{00000000-E54D-45A3-9DE4-7C74FC1422B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sz="1600" b="1">
          <a:solidFill>
            <a:schemeClr val="tx1"/>
          </a:solidFill>
          <a:latin typeface="Century Gothic" panose="020B0502020202020204" pitchFamily="34" charset="0"/>
        </a:defRPr>
      </a:pPr>
      <a:endParaRPr lang="cs-CZ"/>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cs-CZ" sz="1200" b="1" i="0" u="none" strike="noStrike" kern="1200" spc="0" baseline="0" noProof="0">
                <a:solidFill>
                  <a:schemeClr val="tx1"/>
                </a:solidFill>
                <a:latin typeface="Century Gothic" panose="020B0502020202020204" pitchFamily="34" charset="0"/>
                <a:ea typeface="+mn-ea"/>
                <a:cs typeface="+mn-cs"/>
              </a:defRPr>
            </a:pPr>
            <a:r>
              <a:rPr lang="en-US" sz="1200"/>
              <a:t>Máte v posledních 5 letech zkušenost s domovy pro seniory (nebo jinou pobytovou sociální službou) u  některého člena Vaší rodiny z důvodu nesoběstačnosti? </a:t>
            </a:r>
          </a:p>
        </c:rich>
      </c:tx>
      <c:overlay val="0"/>
      <c:spPr>
        <a:noFill/>
        <a:ln>
          <a:noFill/>
        </a:ln>
        <a:effectLst/>
      </c:spPr>
      <c:txPr>
        <a:bodyPr rot="0" spcFirstLastPara="1" vertOverflow="ellipsis" vert="horz" wrap="square" anchor="ctr" anchorCtr="1"/>
        <a:lstStyle/>
        <a:p>
          <a:pPr>
            <a:defRPr lang="cs-CZ" sz="1200" b="1" i="0" u="none" strike="noStrike" kern="1200" spc="0" baseline="0" noProof="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0.22642206825660641"/>
          <c:y val="0.15651448974129734"/>
          <c:w val="0.51776500664143599"/>
          <c:h val="0.70675998109414784"/>
        </c:manualLayout>
      </c:layout>
      <c:doughnutChart>
        <c:varyColors val="1"/>
        <c:ser>
          <c:idx val="0"/>
          <c:order val="0"/>
          <c:tx>
            <c:strRef>
              <c:f>List1!$B$1</c:f>
              <c:strCache>
                <c:ptCount val="1"/>
                <c:pt idx="0">
                  <c:v>Máte v posledních 5 letech (od roku 2020) zkušenost s domovy pro seniory (nebo jinou pobytovou sociální službou) u  některého člena Vaší rodiny z důvodu nesoběstačnosti? </c:v>
                </c:pt>
              </c:strCache>
            </c:strRef>
          </c:tx>
          <c:explosion val="2"/>
          <c:dPt>
            <c:idx val="0"/>
            <c:bubble3D val="0"/>
            <c:spPr>
              <a:solidFill>
                <a:srgbClr val="004077"/>
              </a:solidFill>
              <a:ln w="19050">
                <a:solidFill>
                  <a:schemeClr val="lt1"/>
                </a:solidFill>
              </a:ln>
              <a:effectLst/>
            </c:spPr>
            <c:extLst>
              <c:ext xmlns:c16="http://schemas.microsoft.com/office/drawing/2014/chart" uri="{C3380CC4-5D6E-409C-BE32-E72D297353CC}">
                <c16:uniqueId val="{00000002-E54D-45A3-9DE4-7C74FC1422B8}"/>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E54D-45A3-9DE4-7C74FC1422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43-44BF-B593-9C946D3F4D24}"/>
              </c:ext>
            </c:extLst>
          </c:dPt>
          <c:dLbls>
            <c:dLbl>
              <c:idx val="0"/>
              <c:layout>
                <c:manualLayout>
                  <c:x val="-0.20874617032779999"/>
                  <c:y val="0.1087010016326548"/>
                </c:manualLayout>
              </c:layout>
              <c:showLegendKey val="0"/>
              <c:showVal val="0"/>
              <c:showCatName val="1"/>
              <c:showSerName val="0"/>
              <c:showPercent val="1"/>
              <c:showBubbleSize val="0"/>
              <c:extLst>
                <c:ext xmlns:c15="http://schemas.microsoft.com/office/drawing/2012/chart" uri="{CE6537A1-D6FC-4f65-9D91-7224C49458BB}">
                  <c15:layout>
                    <c:manualLayout>
                      <c:w val="0.37785815361407582"/>
                      <c:h val="0.2752962233059037"/>
                    </c:manualLayout>
                  </c15:layout>
                </c:ext>
                <c:ext xmlns:c16="http://schemas.microsoft.com/office/drawing/2014/chart" uri="{C3380CC4-5D6E-409C-BE32-E72D297353CC}">
                  <c16:uniqueId val="{00000002-E54D-45A3-9DE4-7C74FC1422B8}"/>
                </c:ext>
              </c:extLst>
            </c:dLbl>
            <c:dLbl>
              <c:idx val="1"/>
              <c:layout>
                <c:manualLayout>
                  <c:x val="0.13076661860803512"/>
                  <c:y val="0.23400910073696521"/>
                </c:manualLayout>
              </c:layout>
              <c:showLegendKey val="0"/>
              <c:showVal val="0"/>
              <c:showCatName val="1"/>
              <c:showSerName val="0"/>
              <c:showPercent val="1"/>
              <c:showBubbleSize val="0"/>
              <c:extLst>
                <c:ext xmlns:c15="http://schemas.microsoft.com/office/drawing/2012/chart" uri="{CE6537A1-D6FC-4f65-9D91-7224C49458BB}">
                  <c15:layout>
                    <c:manualLayout>
                      <c:w val="0.2616413691370138"/>
                      <c:h val="0.34474408546009983"/>
                    </c:manualLayout>
                  </c15:layout>
                </c:ext>
                <c:ext xmlns:c16="http://schemas.microsoft.com/office/drawing/2014/chart" uri="{C3380CC4-5D6E-409C-BE32-E72D297353CC}">
                  <c16:uniqueId val="{00000001-E54D-45A3-9DE4-7C74FC1422B8}"/>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lang="cs-CZ" sz="1600" b="1" i="0" u="none" strike="noStrike" kern="1200" baseline="0" noProof="0">
                    <a:solidFill>
                      <a:schemeClr val="tx1"/>
                    </a:solidFill>
                    <a:latin typeface="Century Gothic" panose="020B0502020202020204" pitchFamily="34" charset="0"/>
                    <a:ea typeface="+mn-ea"/>
                    <a:cs typeface="+mn-cs"/>
                  </a:defRPr>
                </a:pPr>
                <a:endParaRPr lang="cs-CZ"/>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List1!$A$2:$A$4</c:f>
              <c:strCache>
                <c:ptCount val="3"/>
                <c:pt idx="0">
                  <c:v>Ano, mám tu zkušenost, ale péče už skončila</c:v>
                </c:pt>
                <c:pt idx="1">
                  <c:v>Ano, mám zkušenost a péče stále trvá</c:v>
                </c:pt>
                <c:pt idx="2">
                  <c:v>Nemám zkušenost</c:v>
                </c:pt>
              </c:strCache>
            </c:strRef>
          </c:cat>
          <c:val>
            <c:numRef>
              <c:f>List1!$B$2:$B$4</c:f>
              <c:numCache>
                <c:formatCode>###0%</c:formatCode>
                <c:ptCount val="3"/>
                <c:pt idx="0">
                  <c:v>0.11601270947816761</c:v>
                </c:pt>
                <c:pt idx="1">
                  <c:v>6.4856436832538875E-2</c:v>
                </c:pt>
                <c:pt idx="2">
                  <c:v>0.8191308536892915</c:v>
                </c:pt>
              </c:numCache>
            </c:numRef>
          </c:val>
          <c:extLst>
            <c:ext xmlns:c16="http://schemas.microsoft.com/office/drawing/2014/chart" uri="{C3380CC4-5D6E-409C-BE32-E72D297353CC}">
              <c16:uniqueId val="{00000000-E54D-45A3-9DE4-7C74FC1422B8}"/>
            </c:ext>
          </c:extLst>
        </c:ser>
        <c:dLbls>
          <c:showLegendKey val="0"/>
          <c:showVal val="0"/>
          <c:showCatName val="0"/>
          <c:showSerName val="0"/>
          <c:showPercent val="0"/>
          <c:showBubbleSize val="0"/>
          <c:showLeaderLines val="0"/>
        </c:dLbls>
        <c:firstSliceAng val="0"/>
        <c:holeSize val="5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lang="cs-CZ" sz="1600" b="1" noProof="0">
          <a:solidFill>
            <a:schemeClr val="tx1"/>
          </a:solidFill>
          <a:latin typeface="Century Gothic" panose="020B0502020202020204" pitchFamily="34" charset="0"/>
        </a:defRPr>
      </a:pPr>
      <a:endParaRPr lang="cs-CZ"/>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cs-CZ" sz="2000" b="1" i="0" u="none" strike="noStrike" kern="1200" spc="0" baseline="0" dirty="0">
                <a:solidFill>
                  <a:schemeClr val="tx1"/>
                </a:solidFill>
                <a:latin typeface="Century Gothic" panose="020B0502020202020204" pitchFamily="34" charset="0"/>
              </a:rPr>
              <a:t>Typ zařízení</a:t>
            </a:r>
            <a:endParaRPr lang="en-US" b="1" i="0" dirty="0">
              <a:solidFill>
                <a:schemeClr val="tx1"/>
              </a:solidFill>
            </a:endParaRPr>
          </a:p>
        </c:rich>
      </c:tx>
      <c:layout>
        <c:manualLayout>
          <c:xMode val="edge"/>
          <c:yMode val="edge"/>
          <c:x val="0.3498099343342323"/>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manualLayout>
          <c:layoutTarget val="inner"/>
          <c:xMode val="edge"/>
          <c:yMode val="edge"/>
          <c:x val="0.58164836640438955"/>
          <c:y val="0.13118226001436883"/>
          <c:w val="0.3896682874707777"/>
          <c:h val="0.7707698868203523"/>
        </c:manualLayout>
      </c:layout>
      <c:barChart>
        <c:barDir val="bar"/>
        <c:grouping val="clustered"/>
        <c:varyColors val="0"/>
        <c:ser>
          <c:idx val="0"/>
          <c:order val="0"/>
          <c:tx>
            <c:strRef>
              <c:f>List1!$B$1</c:f>
              <c:strCache>
                <c:ptCount val="1"/>
                <c:pt idx="0">
                  <c:v>Řada 1</c:v>
                </c:pt>
              </c:strCache>
            </c:strRef>
          </c:tx>
          <c:spPr>
            <a:solidFill>
              <a:schemeClr val="bg1">
                <a:lumMod val="50000"/>
              </a:schemeClr>
            </a:solidFill>
            <a:ln>
              <a:noFill/>
            </a:ln>
            <a:effectLst/>
          </c:spPr>
          <c:invertIfNegative val="0"/>
          <c:dPt>
            <c:idx val="2"/>
            <c:invertIfNegative val="0"/>
            <c:bubble3D val="0"/>
            <c:spPr>
              <a:solidFill>
                <a:srgbClr val="004077"/>
              </a:solidFill>
              <a:ln>
                <a:noFill/>
              </a:ln>
              <a:effectLst/>
            </c:spPr>
            <c:extLst>
              <c:ext xmlns:c16="http://schemas.microsoft.com/office/drawing/2014/chart" uri="{C3380CC4-5D6E-409C-BE32-E72D297353CC}">
                <c16:uniqueId val="{00000006-BF5B-4D81-92EF-07447AD0403D}"/>
              </c:ext>
            </c:extLst>
          </c:dPt>
          <c:dPt>
            <c:idx val="4"/>
            <c:invertIfNegative val="0"/>
            <c:bubble3D val="0"/>
            <c:spPr>
              <a:solidFill>
                <a:srgbClr val="004077"/>
              </a:solidFill>
              <a:ln>
                <a:noFill/>
              </a:ln>
              <a:effectLst/>
            </c:spPr>
            <c:extLst>
              <c:ext xmlns:c16="http://schemas.microsoft.com/office/drawing/2014/chart" uri="{C3380CC4-5D6E-409C-BE32-E72D297353CC}">
                <c16:uniqueId val="{00000005-BF5B-4D81-92EF-07447AD0403D}"/>
              </c:ext>
            </c:extLst>
          </c:dPt>
          <c:dPt>
            <c:idx val="5"/>
            <c:invertIfNegative val="0"/>
            <c:bubble3D val="0"/>
            <c:spPr>
              <a:solidFill>
                <a:schemeClr val="bg1">
                  <a:lumMod val="50000"/>
                </a:schemeClr>
              </a:solidFill>
              <a:ln>
                <a:noFill/>
              </a:ln>
              <a:effectLst/>
            </c:spPr>
            <c:extLst>
              <c:ext xmlns:c16="http://schemas.microsoft.com/office/drawing/2014/chart" uri="{C3380CC4-5D6E-409C-BE32-E72D297353CC}">
                <c16:uniqueId val="{00000005-507D-45B3-9A85-104F2C6226AE}"/>
              </c:ext>
            </c:extLst>
          </c:dPt>
          <c:dPt>
            <c:idx val="8"/>
            <c:invertIfNegative val="0"/>
            <c:bubble3D val="0"/>
            <c:spPr>
              <a:solidFill>
                <a:srgbClr val="004077"/>
              </a:solidFill>
              <a:ln>
                <a:noFill/>
              </a:ln>
              <a:effectLst/>
            </c:spPr>
            <c:extLst>
              <c:ext xmlns:c16="http://schemas.microsoft.com/office/drawing/2014/chart" uri="{C3380CC4-5D6E-409C-BE32-E72D297353CC}">
                <c16:uniqueId val="{00000007-507D-45B3-9A85-104F2C6226A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List1!$A$2:$A$10</c:f>
              <c:strCache>
                <c:ptCount val="9"/>
                <c:pt idx="0">
                  <c:v>Nevím</c:v>
                </c:pt>
                <c:pt idx="1">
                  <c:v>Týdenní stacionář</c:v>
                </c:pt>
                <c:pt idx="2">
                  <c:v>Hospic</c:v>
                </c:pt>
                <c:pt idx="3">
                  <c:v>Odlehčovací služby</c:v>
                </c:pt>
                <c:pt idx="4">
                  <c:v>Denní stacionář</c:v>
                </c:pt>
                <c:pt idx="5">
                  <c:v>Terénní sociální služby </c:v>
                </c:pt>
                <c:pt idx="6">
                  <c:v>Terénní zdravotní péče </c:v>
                </c:pt>
                <c:pt idx="7">
                  <c:v>Nemocnice / léčebna </c:v>
                </c:pt>
                <c:pt idx="8">
                  <c:v>Domov pro seniory nebo domov se zvláštním režimem</c:v>
                </c:pt>
              </c:strCache>
            </c:strRef>
          </c:cat>
          <c:val>
            <c:numRef>
              <c:f>List1!$B$2:$B$10</c:f>
              <c:numCache>
                <c:formatCode>0%</c:formatCode>
                <c:ptCount val="9"/>
                <c:pt idx="0">
                  <c:v>0.12593230462448365</c:v>
                </c:pt>
                <c:pt idx="1">
                  <c:v>1.8229637188074403E-2</c:v>
                </c:pt>
                <c:pt idx="2">
                  <c:v>7.4060933595286108E-2</c:v>
                </c:pt>
                <c:pt idx="3">
                  <c:v>8.9211806178804656E-2</c:v>
                </c:pt>
                <c:pt idx="4">
                  <c:v>0.10111878990184262</c:v>
                </c:pt>
                <c:pt idx="5">
                  <c:v>0.11782898733679771</c:v>
                </c:pt>
                <c:pt idx="6">
                  <c:v>0.14296399865398543</c:v>
                </c:pt>
                <c:pt idx="7">
                  <c:v>0.29143721382714044</c:v>
                </c:pt>
                <c:pt idx="8">
                  <c:v>0.50511738949279095</c:v>
                </c:pt>
              </c:numCache>
            </c:numRef>
          </c:val>
          <c:extLst>
            <c:ext xmlns:c16="http://schemas.microsoft.com/office/drawing/2014/chart" uri="{C3380CC4-5D6E-409C-BE32-E72D297353CC}">
              <c16:uniqueId val="{00000004-BF5B-4D81-92EF-07447AD0403D}"/>
            </c:ext>
          </c:extLst>
        </c:ser>
        <c:dLbls>
          <c:showLegendKey val="0"/>
          <c:showVal val="0"/>
          <c:showCatName val="0"/>
          <c:showSerName val="0"/>
          <c:showPercent val="0"/>
          <c:showBubbleSize val="0"/>
        </c:dLbls>
        <c:gapWidth val="72"/>
        <c:axId val="1160016704"/>
        <c:axId val="1160005184"/>
      </c:barChart>
      <c:catAx>
        <c:axId val="116001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cs-CZ"/>
          </a:p>
        </c:txPr>
        <c:crossAx val="1160005184"/>
        <c:crosses val="autoZero"/>
        <c:auto val="1"/>
        <c:lblAlgn val="ctr"/>
        <c:lblOffset val="100"/>
        <c:noMultiLvlLbl val="0"/>
      </c:catAx>
      <c:valAx>
        <c:axId val="1160005184"/>
        <c:scaling>
          <c:orientation val="minMax"/>
        </c:scaling>
        <c:delete val="1"/>
        <c:axPos val="b"/>
        <c:numFmt formatCode="0%" sourceLinked="1"/>
        <c:majorTickMark val="none"/>
        <c:minorTickMark val="none"/>
        <c:tickLblPos val="nextTo"/>
        <c:crossAx val="116001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99444213945309E-2"/>
          <c:y val="0.11266881631896031"/>
          <c:w val="0.91227916406001219"/>
          <c:h val="0.57300421038969496"/>
        </c:manualLayout>
      </c:layout>
      <c:barChart>
        <c:barDir val="col"/>
        <c:grouping val="clustered"/>
        <c:varyColors val="0"/>
        <c:ser>
          <c:idx val="0"/>
          <c:order val="0"/>
          <c:tx>
            <c:strRef>
              <c:f>List1!$B$1</c:f>
              <c:strCache>
                <c:ptCount val="1"/>
                <c:pt idx="0">
                  <c:v>Zkušenost s typem zařízení</c:v>
                </c:pt>
              </c:strCache>
            </c:strRef>
          </c:tx>
          <c:spPr>
            <a:solidFill>
              <a:schemeClr val="accent5">
                <a:lumMod val="40000"/>
                <a:lumOff val="6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Domov pro seniory nebo domov se zvláštním režimem</c:v>
                </c:pt>
                <c:pt idx="1">
                  <c:v>Denní stacionář</c:v>
                </c:pt>
                <c:pt idx="2">
                  <c:v>Hospic</c:v>
                </c:pt>
              </c:strCache>
            </c:strRef>
          </c:cat>
          <c:val>
            <c:numRef>
              <c:f>List1!$B$2:$B$4</c:f>
              <c:numCache>
                <c:formatCode>0%</c:formatCode>
                <c:ptCount val="3"/>
                <c:pt idx="0">
                  <c:v>0.73987087906339566</c:v>
                </c:pt>
                <c:pt idx="1">
                  <c:v>0.14811378410398376</c:v>
                </c:pt>
                <c:pt idx="2">
                  <c:v>0.10848077928661795</c:v>
                </c:pt>
              </c:numCache>
            </c:numRef>
          </c:val>
          <c:extLst>
            <c:ext xmlns:c16="http://schemas.microsoft.com/office/drawing/2014/chart" uri="{C3380CC4-5D6E-409C-BE32-E72D297353CC}">
              <c16:uniqueId val="{00000000-2B05-444B-8222-F5876506CA79}"/>
            </c:ext>
          </c:extLst>
        </c:ser>
        <c:dLbls>
          <c:showLegendKey val="0"/>
          <c:showVal val="0"/>
          <c:showCatName val="0"/>
          <c:showSerName val="0"/>
          <c:showPercent val="0"/>
          <c:showBubbleSize val="0"/>
        </c:dLbls>
        <c:gapWidth val="219"/>
        <c:overlap val="-27"/>
        <c:axId val="851053216"/>
        <c:axId val="851052736"/>
      </c:barChart>
      <c:lineChart>
        <c:grouping val="standard"/>
        <c:varyColors val="0"/>
        <c:ser>
          <c:idx val="1"/>
          <c:order val="1"/>
          <c:tx>
            <c:strRef>
              <c:f>List1!$C$1</c:f>
              <c:strCache>
                <c:ptCount val="1"/>
                <c:pt idx="0">
                  <c:v>CELKOVÁ ZKUŠENOST</c:v>
                </c:pt>
              </c:strCache>
            </c:strRef>
          </c:tx>
          <c:spPr>
            <a:ln w="28575" cap="rnd">
              <a:noFill/>
              <a:round/>
            </a:ln>
            <a:effectLst/>
          </c:spPr>
          <c:marker>
            <c:symbol val="square"/>
            <c:size val="6"/>
            <c:spPr>
              <a:solidFill>
                <a:srgbClr val="E72821"/>
              </a:solidFill>
              <a:ln w="9525">
                <a:noFill/>
              </a:ln>
              <a:effectLst/>
            </c:spPr>
          </c:marker>
          <c:dLbls>
            <c:spPr>
              <a:solidFill>
                <a:srgbClr val="E7282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panose="020B0502020202020204" pitchFamily="34" charset="0"/>
                    <a:ea typeface="+mn-ea"/>
                    <a:cs typeface="+mn-cs"/>
                  </a:defRPr>
                </a:pPr>
                <a:endParaRPr lang="cs-CZ"/>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Domov pro seniory nebo domov se zvláštním režimem</c:v>
                </c:pt>
                <c:pt idx="1">
                  <c:v>Denní stacionář</c:v>
                </c:pt>
                <c:pt idx="2">
                  <c:v>Hospic</c:v>
                </c:pt>
              </c:strCache>
            </c:strRef>
          </c:cat>
          <c:val>
            <c:numRef>
              <c:f>List1!$C$2:$C$4</c:f>
              <c:numCache>
                <c:formatCode>0.0</c:formatCode>
                <c:ptCount val="3"/>
                <c:pt idx="0">
                  <c:v>7.3432183914423357</c:v>
                </c:pt>
                <c:pt idx="1">
                  <c:v>7.8513371016566635</c:v>
                </c:pt>
                <c:pt idx="2">
                  <c:v>7.1613186259533217</c:v>
                </c:pt>
              </c:numCache>
            </c:numRef>
          </c:val>
          <c:smooth val="0"/>
          <c:extLst>
            <c:ext xmlns:c16="http://schemas.microsoft.com/office/drawing/2014/chart" uri="{C3380CC4-5D6E-409C-BE32-E72D297353CC}">
              <c16:uniqueId val="{00000001-2B05-444B-8222-F5876506CA79}"/>
            </c:ext>
          </c:extLst>
        </c:ser>
        <c:ser>
          <c:idx val="2"/>
          <c:order val="2"/>
          <c:tx>
            <c:strRef>
              <c:f>List1!$D$1</c:f>
              <c:strCache>
                <c:ptCount val="1"/>
                <c:pt idx="0">
                  <c:v>KVALITA PROSTŘEDÍ </c:v>
                </c:pt>
              </c:strCache>
            </c:strRef>
          </c:tx>
          <c:spPr>
            <a:ln w="28575" cap="rnd">
              <a:noFill/>
              <a:round/>
            </a:ln>
            <a:effectLst/>
          </c:spPr>
          <c:marker>
            <c:symbol val="diamond"/>
            <c:size val="20"/>
            <c:spPr>
              <a:solidFill>
                <a:schemeClr val="accent3"/>
              </a:solidFill>
              <a:ln w="9525">
                <a:solidFill>
                  <a:schemeClr val="accent3"/>
                </a:solidFill>
              </a:ln>
              <a:effectLst/>
            </c:spPr>
          </c:marker>
          <c:dLbls>
            <c:spPr>
              <a:solidFill>
                <a:schemeClr val="bg1">
                  <a:lumMod val="6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Domov pro seniory nebo domov se zvláštním režimem</c:v>
                </c:pt>
                <c:pt idx="1">
                  <c:v>Denní stacionář</c:v>
                </c:pt>
                <c:pt idx="2">
                  <c:v>Hospic</c:v>
                </c:pt>
              </c:strCache>
            </c:strRef>
          </c:cat>
          <c:val>
            <c:numRef>
              <c:f>List1!$D$2:$D$4</c:f>
              <c:numCache>
                <c:formatCode>0.0</c:formatCode>
                <c:ptCount val="3"/>
                <c:pt idx="0">
                  <c:v>7.5579604661218411</c:v>
                </c:pt>
                <c:pt idx="1">
                  <c:v>7.5987981583503492</c:v>
                </c:pt>
                <c:pt idx="2">
                  <c:v>7.7175656149373628</c:v>
                </c:pt>
              </c:numCache>
            </c:numRef>
          </c:val>
          <c:smooth val="0"/>
          <c:extLst>
            <c:ext xmlns:c16="http://schemas.microsoft.com/office/drawing/2014/chart" uri="{C3380CC4-5D6E-409C-BE32-E72D297353CC}">
              <c16:uniqueId val="{00000002-2B05-444B-8222-F5876506CA79}"/>
            </c:ext>
          </c:extLst>
        </c:ser>
        <c:ser>
          <c:idx val="3"/>
          <c:order val="3"/>
          <c:tx>
            <c:strRef>
              <c:f>List1!$E$1</c:f>
              <c:strCache>
                <c:ptCount val="1"/>
                <c:pt idx="0">
                  <c:v>PERSONÁL</c:v>
                </c:pt>
              </c:strCache>
            </c:strRef>
          </c:tx>
          <c:spPr>
            <a:ln w="28575" cap="rnd">
              <a:noFill/>
              <a:round/>
            </a:ln>
            <a:effectLst/>
          </c:spPr>
          <c:marker>
            <c:symbol val="triangle"/>
            <c:size val="20"/>
            <c:spPr>
              <a:solidFill>
                <a:srgbClr val="004077"/>
              </a:solidFill>
              <a:ln w="9525">
                <a:solidFill>
                  <a:srgbClr val="004077"/>
                </a:solidFill>
              </a:ln>
              <a:effectLst/>
            </c:spPr>
          </c:marker>
          <c:dLbls>
            <c:spPr>
              <a:solidFill>
                <a:srgbClr val="004077"/>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Domov pro seniory nebo domov se zvláštním režimem</c:v>
                </c:pt>
                <c:pt idx="1">
                  <c:v>Denní stacionář</c:v>
                </c:pt>
                <c:pt idx="2">
                  <c:v>Hospic</c:v>
                </c:pt>
              </c:strCache>
            </c:strRef>
          </c:cat>
          <c:val>
            <c:numRef>
              <c:f>List1!$E$2:$E$4</c:f>
              <c:numCache>
                <c:formatCode>0.0</c:formatCode>
                <c:ptCount val="3"/>
                <c:pt idx="0">
                  <c:v>7.2000522991124614</c:v>
                </c:pt>
                <c:pt idx="1">
                  <c:v>7.8225136571403615</c:v>
                </c:pt>
                <c:pt idx="2">
                  <c:v>7.5661491705289441</c:v>
                </c:pt>
              </c:numCache>
            </c:numRef>
          </c:val>
          <c:smooth val="0"/>
          <c:extLst>
            <c:ext xmlns:c16="http://schemas.microsoft.com/office/drawing/2014/chart" uri="{C3380CC4-5D6E-409C-BE32-E72D297353CC}">
              <c16:uniqueId val="{00000003-2B05-444B-8222-F5876506CA79}"/>
            </c:ext>
          </c:extLst>
        </c:ser>
        <c:ser>
          <c:idx val="4"/>
          <c:order val="4"/>
          <c:tx>
            <c:strRef>
              <c:f>List1!$F$1</c:f>
              <c:strCache>
                <c:ptCount val="1"/>
                <c:pt idx="0">
                  <c:v>ÚROVEŇ PÉČE</c:v>
                </c:pt>
              </c:strCache>
            </c:strRef>
          </c:tx>
          <c:spPr>
            <a:ln w="28575" cap="rnd">
              <a:noFill/>
              <a:round/>
            </a:ln>
            <a:effectLst/>
          </c:spPr>
          <c:marker>
            <c:symbol val="circle"/>
            <c:size val="20"/>
            <c:spPr>
              <a:solidFill>
                <a:schemeClr val="accent1">
                  <a:lumMod val="60000"/>
                  <a:lumOff val="40000"/>
                </a:schemeClr>
              </a:solidFill>
              <a:ln w="9525">
                <a:solidFill>
                  <a:schemeClr val="accent5">
                    <a:lumMod val="60000"/>
                    <a:lumOff val="40000"/>
                  </a:schemeClr>
                </a:solidFill>
              </a:ln>
              <a:effectLst/>
            </c:spPr>
          </c:marker>
          <c:dLbls>
            <c:spPr>
              <a:solidFill>
                <a:schemeClr val="accent5">
                  <a:lumMod val="60000"/>
                  <a:lumOff val="40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Domov pro seniory nebo domov se zvláštním režimem</c:v>
                </c:pt>
                <c:pt idx="1">
                  <c:v>Denní stacionář</c:v>
                </c:pt>
                <c:pt idx="2">
                  <c:v>Hospic</c:v>
                </c:pt>
              </c:strCache>
            </c:strRef>
          </c:cat>
          <c:val>
            <c:numRef>
              <c:f>List1!$F$2:$F$4</c:f>
              <c:numCache>
                <c:formatCode>0.0</c:formatCode>
                <c:ptCount val="3"/>
                <c:pt idx="0">
                  <c:v>7.1570132622295404</c:v>
                </c:pt>
                <c:pt idx="1">
                  <c:v>7.9578251849434745</c:v>
                </c:pt>
                <c:pt idx="2">
                  <c:v>7.2264028298366618</c:v>
                </c:pt>
              </c:numCache>
            </c:numRef>
          </c:val>
          <c:smooth val="0"/>
          <c:extLst>
            <c:ext xmlns:c16="http://schemas.microsoft.com/office/drawing/2014/chart" uri="{C3380CC4-5D6E-409C-BE32-E72D297353CC}">
              <c16:uniqueId val="{00000004-2B05-444B-8222-F5876506CA79}"/>
            </c:ext>
          </c:extLst>
        </c:ser>
        <c:dLbls>
          <c:showLegendKey val="0"/>
          <c:showVal val="0"/>
          <c:showCatName val="0"/>
          <c:showSerName val="0"/>
          <c:showPercent val="0"/>
          <c:showBubbleSize val="0"/>
        </c:dLbls>
        <c:marker val="1"/>
        <c:smooth val="0"/>
        <c:axId val="851056096"/>
        <c:axId val="851051776"/>
      </c:lineChart>
      <c:catAx>
        <c:axId val="85105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crossAx val="851052736"/>
        <c:crosses val="autoZero"/>
        <c:auto val="1"/>
        <c:lblAlgn val="ctr"/>
        <c:lblOffset val="100"/>
        <c:noMultiLvlLbl val="0"/>
      </c:catAx>
      <c:valAx>
        <c:axId val="851052736"/>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crossAx val="851053216"/>
        <c:crosses val="autoZero"/>
        <c:crossBetween val="between"/>
      </c:valAx>
      <c:valAx>
        <c:axId val="851051776"/>
        <c:scaling>
          <c:orientation val="minMax"/>
          <c:max val="8"/>
          <c:min val="6.6"/>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cs-CZ"/>
          </a:p>
        </c:txPr>
        <c:crossAx val="851056096"/>
        <c:crosses val="max"/>
        <c:crossBetween val="between"/>
      </c:valAx>
      <c:catAx>
        <c:axId val="851056096"/>
        <c:scaling>
          <c:orientation val="minMax"/>
        </c:scaling>
        <c:delete val="1"/>
        <c:axPos val="b"/>
        <c:numFmt formatCode="General" sourceLinked="1"/>
        <c:majorTickMark val="out"/>
        <c:minorTickMark val="none"/>
        <c:tickLblPos val="nextTo"/>
        <c:crossAx val="851051776"/>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solidFill>
            <a:schemeClr val="tx1"/>
          </a:solidFill>
          <a:latin typeface="Century Gothic" panose="020B0502020202020204" pitchFamily="34" charset="0"/>
        </a:defRPr>
      </a:pPr>
      <a:endParaRPr lang="cs-CZ"/>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cs-CZ" sz="1862" b="1" i="0" u="none" strike="noStrike" baseline="0" dirty="0">
                <a:effectLst/>
                <a:latin typeface="Century Gothic" panose="020B0502020202020204" pitchFamily="34" charset="0"/>
              </a:rPr>
              <a:t>Délka čekání na umístění </a:t>
            </a:r>
            <a:br>
              <a:rPr lang="cs-CZ" sz="1862" b="1" i="0" u="none" strike="noStrike" baseline="0" dirty="0">
                <a:effectLst/>
                <a:latin typeface="Century Gothic" panose="020B0502020202020204" pitchFamily="34" charset="0"/>
              </a:rPr>
            </a:br>
            <a:r>
              <a:rPr lang="cs-CZ" sz="1862" b="1" i="0" u="none" strike="noStrike" baseline="0" dirty="0">
                <a:effectLst/>
                <a:latin typeface="Century Gothic" panose="020B0502020202020204" pitchFamily="34" charset="0"/>
              </a:rPr>
              <a:t>v zařízení</a:t>
            </a:r>
            <a:endParaRPr lang="en-US" b="1" i="0" dirty="0">
              <a:solidFill>
                <a:schemeClr val="tx1"/>
              </a:solidFill>
              <a:latin typeface="Century Gothic" panose="020B0502020202020204" pitchFamily="34" charset="0"/>
            </a:endParaRPr>
          </a:p>
        </c:rich>
      </c:tx>
      <c:layout>
        <c:manualLayout>
          <c:xMode val="edge"/>
          <c:yMode val="edge"/>
          <c:x val="0.16075136815659916"/>
          <c:y val="2.8837603872140876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manualLayout>
          <c:layoutTarget val="inner"/>
          <c:xMode val="edge"/>
          <c:yMode val="edge"/>
          <c:x val="0.31306794359913775"/>
          <c:y val="0.13118226001436883"/>
          <c:w val="0.65824871027602938"/>
          <c:h val="0.79960749069249315"/>
        </c:manualLayout>
      </c:layout>
      <c:barChart>
        <c:barDir val="bar"/>
        <c:grouping val="clustered"/>
        <c:varyColors val="0"/>
        <c:ser>
          <c:idx val="0"/>
          <c:order val="0"/>
          <c:tx>
            <c:strRef>
              <c:f>List1!$B$1</c:f>
              <c:strCache>
                <c:ptCount val="1"/>
                <c:pt idx="0">
                  <c:v>Řada 1</c:v>
                </c:pt>
              </c:strCache>
            </c:strRef>
          </c:tx>
          <c:spPr>
            <a:solidFill>
              <a:srgbClr val="004077"/>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8-E732-40B7-94EF-B8620125A4E6}"/>
              </c:ext>
            </c:extLst>
          </c:dPt>
          <c:dPt>
            <c:idx val="2"/>
            <c:invertIfNegative val="0"/>
            <c:bubble3D val="0"/>
            <c:spPr>
              <a:solidFill>
                <a:srgbClr val="004077"/>
              </a:solidFill>
              <a:ln>
                <a:noFill/>
              </a:ln>
              <a:effectLst/>
            </c:spPr>
            <c:extLst>
              <c:ext xmlns:c16="http://schemas.microsoft.com/office/drawing/2014/chart" uri="{C3380CC4-5D6E-409C-BE32-E72D297353CC}">
                <c16:uniqueId val="{00000006-BF5B-4D81-92EF-07447AD0403D}"/>
              </c:ext>
            </c:extLst>
          </c:dPt>
          <c:dPt>
            <c:idx val="4"/>
            <c:invertIfNegative val="0"/>
            <c:bubble3D val="0"/>
            <c:spPr>
              <a:solidFill>
                <a:srgbClr val="004077"/>
              </a:solidFill>
              <a:ln>
                <a:noFill/>
              </a:ln>
              <a:effectLst/>
            </c:spPr>
            <c:extLst>
              <c:ext xmlns:c16="http://schemas.microsoft.com/office/drawing/2014/chart" uri="{C3380CC4-5D6E-409C-BE32-E72D297353CC}">
                <c16:uniqueId val="{00000005-BF5B-4D81-92EF-07447AD0403D}"/>
              </c:ext>
            </c:extLst>
          </c:dPt>
          <c:dPt>
            <c:idx val="5"/>
            <c:invertIfNegative val="0"/>
            <c:bubble3D val="0"/>
            <c:spPr>
              <a:solidFill>
                <a:srgbClr val="004077"/>
              </a:solidFill>
              <a:ln>
                <a:noFill/>
              </a:ln>
              <a:effectLst/>
            </c:spPr>
            <c:extLst>
              <c:ext xmlns:c16="http://schemas.microsoft.com/office/drawing/2014/chart" uri="{C3380CC4-5D6E-409C-BE32-E72D297353CC}">
                <c16:uniqueId val="{00000005-E732-40B7-94EF-B8620125A4E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Nevím</c:v>
                </c:pt>
                <c:pt idx="1">
                  <c:v>Déle než rok</c:v>
                </c:pt>
                <c:pt idx="2">
                  <c:v>6 – 12 měsíců</c:v>
                </c:pt>
                <c:pt idx="3">
                  <c:v>3 – 6 měsíců</c:v>
                </c:pt>
                <c:pt idx="4">
                  <c:v>1 – 3 měsíce</c:v>
                </c:pt>
                <c:pt idx="5">
                  <c:v>Méně než 1 měsíc</c:v>
                </c:pt>
              </c:strCache>
            </c:strRef>
          </c:cat>
          <c:val>
            <c:numRef>
              <c:f>List1!$B$2:$B$7</c:f>
              <c:numCache>
                <c:formatCode>0%</c:formatCode>
                <c:ptCount val="6"/>
                <c:pt idx="0">
                  <c:v>1.917408735976139E-2</c:v>
                </c:pt>
                <c:pt idx="1">
                  <c:v>0.10362209158491908</c:v>
                </c:pt>
                <c:pt idx="2">
                  <c:v>8.7640467075058043E-2</c:v>
                </c:pt>
                <c:pt idx="3">
                  <c:v>0.25875703470229222</c:v>
                </c:pt>
                <c:pt idx="4">
                  <c:v>0.31174996438496599</c:v>
                </c:pt>
                <c:pt idx="5">
                  <c:v>0.23504877663456764</c:v>
                </c:pt>
              </c:numCache>
            </c:numRef>
          </c:val>
          <c:extLst>
            <c:ext xmlns:c16="http://schemas.microsoft.com/office/drawing/2014/chart" uri="{C3380CC4-5D6E-409C-BE32-E72D297353CC}">
              <c16:uniqueId val="{00000004-BF5B-4D81-92EF-07447AD0403D}"/>
            </c:ext>
          </c:extLst>
        </c:ser>
        <c:dLbls>
          <c:showLegendKey val="0"/>
          <c:showVal val="0"/>
          <c:showCatName val="0"/>
          <c:showSerName val="0"/>
          <c:showPercent val="0"/>
          <c:showBubbleSize val="0"/>
        </c:dLbls>
        <c:gapWidth val="72"/>
        <c:axId val="1160016704"/>
        <c:axId val="1160005184"/>
      </c:barChart>
      <c:catAx>
        <c:axId val="116001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crossAx val="1160005184"/>
        <c:crosses val="autoZero"/>
        <c:auto val="1"/>
        <c:lblAlgn val="ctr"/>
        <c:lblOffset val="100"/>
        <c:noMultiLvlLbl val="0"/>
      </c:catAx>
      <c:valAx>
        <c:axId val="1160005184"/>
        <c:scaling>
          <c:orientation val="minMax"/>
        </c:scaling>
        <c:delete val="1"/>
        <c:axPos val="b"/>
        <c:numFmt formatCode="0%" sourceLinked="1"/>
        <c:majorTickMark val="none"/>
        <c:minorTickMark val="none"/>
        <c:tickLblPos val="nextTo"/>
        <c:crossAx val="116001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Century Gothic" panose="020B0502020202020204" pitchFamily="34" charset="0"/>
                <a:ea typeface="+mn-ea"/>
                <a:cs typeface="+mn-cs"/>
              </a:defRPr>
            </a:pPr>
            <a:r>
              <a:rPr lang="cs-CZ" sz="2000" b="1" i="0" u="none" strike="noStrike" kern="1200" spc="0" baseline="0" dirty="0">
                <a:solidFill>
                  <a:schemeClr val="tx1"/>
                </a:solidFill>
                <a:latin typeface="Century Gothic" panose="020B0502020202020204" pitchFamily="34" charset="0"/>
              </a:rPr>
              <a:t>Jednalo se o státní / krajské / obecní nebo soukromé zařízení? </a:t>
            </a:r>
            <a:endParaRPr lang="cs-CZ" b="1" i="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1.5446939059888002E-2"/>
          <c:y val="0.33270585032339151"/>
          <c:w val="0.95734753575922149"/>
          <c:h val="0.45877566217552884"/>
        </c:manualLayout>
      </c:layout>
      <c:barChart>
        <c:barDir val="bar"/>
        <c:grouping val="percentStacked"/>
        <c:varyColors val="0"/>
        <c:ser>
          <c:idx val="0"/>
          <c:order val="0"/>
          <c:tx>
            <c:strRef>
              <c:f>List1!$B$1</c:f>
              <c:strCache>
                <c:ptCount val="1"/>
                <c:pt idx="0">
                  <c:v>Státní / krajské / obecní</c:v>
                </c:pt>
              </c:strCache>
            </c:strRef>
          </c:tx>
          <c:spPr>
            <a:solidFill>
              <a:srgbClr val="004077"/>
            </a:solidFill>
            <a:ln>
              <a:noFill/>
            </a:ln>
            <a:effectLst/>
          </c:spPr>
          <c:invertIfNegative val="0"/>
          <c:dLbls>
            <c:dLbl>
              <c:idx val="0"/>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8822512122485444"/>
                      <c:h val="0.444493176911881"/>
                    </c:manualLayout>
                  </c15:layout>
                </c:ext>
                <c:ext xmlns:c16="http://schemas.microsoft.com/office/drawing/2014/chart" uri="{C3380CC4-5D6E-409C-BE32-E72D297353CC}">
                  <c16:uniqueId val="{00000005-15DC-47C5-931B-BD92720C40E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Státní / krajské / obecní</c:v>
                </c:pt>
              </c:strCache>
            </c:strRef>
          </c:cat>
          <c:val>
            <c:numRef>
              <c:f>List1!$B$2</c:f>
              <c:numCache>
                <c:formatCode>###0%</c:formatCode>
                <c:ptCount val="1"/>
                <c:pt idx="0">
                  <c:v>0.60957322376800116</c:v>
                </c:pt>
              </c:numCache>
            </c:numRef>
          </c:val>
          <c:extLst>
            <c:ext xmlns:c16="http://schemas.microsoft.com/office/drawing/2014/chart" uri="{C3380CC4-5D6E-409C-BE32-E72D297353CC}">
              <c16:uniqueId val="{00000000-15DC-47C5-931B-BD92720C40ED}"/>
            </c:ext>
          </c:extLst>
        </c:ser>
        <c:ser>
          <c:idx val="1"/>
          <c:order val="1"/>
          <c:tx>
            <c:strRef>
              <c:f>List1!$C$1</c:f>
              <c:strCache>
                <c:ptCount val="1"/>
                <c:pt idx="0">
                  <c:v>Soukromé</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Státní / krajské / obecní</c:v>
                </c:pt>
              </c:strCache>
            </c:strRef>
          </c:cat>
          <c:val>
            <c:numRef>
              <c:f>List1!$C$2</c:f>
              <c:numCache>
                <c:formatCode>###0%</c:formatCode>
                <c:ptCount val="1"/>
                <c:pt idx="0">
                  <c:v>0.33246788217649403</c:v>
                </c:pt>
              </c:numCache>
            </c:numRef>
          </c:val>
          <c:extLst>
            <c:ext xmlns:c16="http://schemas.microsoft.com/office/drawing/2014/chart" uri="{C3380CC4-5D6E-409C-BE32-E72D297353CC}">
              <c16:uniqueId val="{00000003-15DC-47C5-931B-BD92720C40ED}"/>
            </c:ext>
          </c:extLst>
        </c:ser>
        <c:ser>
          <c:idx val="2"/>
          <c:order val="2"/>
          <c:tx>
            <c:strRef>
              <c:f>List1!$D$1</c:f>
              <c:strCache>
                <c:ptCount val="1"/>
                <c:pt idx="0">
                  <c:v>Nevím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Státní / krajské / obecní</c:v>
                </c:pt>
              </c:strCache>
            </c:strRef>
          </c:cat>
          <c:val>
            <c:numRef>
              <c:f>List1!$D$2</c:f>
              <c:numCache>
                <c:formatCode>###0%</c:formatCode>
                <c:ptCount val="1"/>
                <c:pt idx="0">
                  <c:v>5.7958894055505077E-2</c:v>
                </c:pt>
              </c:numCache>
            </c:numRef>
          </c:val>
          <c:extLst>
            <c:ext xmlns:c16="http://schemas.microsoft.com/office/drawing/2014/chart" uri="{C3380CC4-5D6E-409C-BE32-E72D297353CC}">
              <c16:uniqueId val="{00000004-15DC-47C5-931B-BD92720C40ED}"/>
            </c:ext>
          </c:extLst>
        </c:ser>
        <c:dLbls>
          <c:dLblPos val="ctr"/>
          <c:showLegendKey val="0"/>
          <c:showVal val="1"/>
          <c:showCatName val="0"/>
          <c:showSerName val="0"/>
          <c:showPercent val="0"/>
          <c:showBubbleSize val="0"/>
        </c:dLbls>
        <c:gapWidth val="30"/>
        <c:overlap val="100"/>
        <c:axId val="329154288"/>
        <c:axId val="329150928"/>
      </c:barChart>
      <c:catAx>
        <c:axId val="329154288"/>
        <c:scaling>
          <c:orientation val="minMax"/>
        </c:scaling>
        <c:delete val="1"/>
        <c:axPos val="l"/>
        <c:numFmt formatCode="General" sourceLinked="1"/>
        <c:majorTickMark val="none"/>
        <c:minorTickMark val="none"/>
        <c:tickLblPos val="nextTo"/>
        <c:crossAx val="329150928"/>
        <c:crosses val="autoZero"/>
        <c:auto val="1"/>
        <c:lblAlgn val="ctr"/>
        <c:lblOffset val="100"/>
        <c:noMultiLvlLbl val="0"/>
      </c:catAx>
      <c:valAx>
        <c:axId val="329150928"/>
        <c:scaling>
          <c:orientation val="minMax"/>
        </c:scaling>
        <c:delete val="1"/>
        <c:axPos val="b"/>
        <c:numFmt formatCode="0%" sourceLinked="1"/>
        <c:majorTickMark val="none"/>
        <c:minorTickMark val="none"/>
        <c:tickLblPos val="nextTo"/>
        <c:crossAx val="32915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cs-CZ" sz="1862" b="1" i="0" u="none" strike="noStrike" baseline="0" dirty="0">
                <a:effectLst/>
                <a:latin typeface="Century Gothic" panose="020B0502020202020204" pitchFamily="34" charset="0"/>
              </a:rPr>
              <a:t>Na co všechno byly využity finanční prostředky?</a:t>
            </a:r>
            <a:endParaRPr lang="en-US" b="1" i="0" dirty="0">
              <a:solidFill>
                <a:schemeClr val="tx1"/>
              </a:solidFill>
              <a:latin typeface="Century Gothic" panose="020B0502020202020204" pitchFamily="34" charset="0"/>
            </a:endParaRPr>
          </a:p>
        </c:rich>
      </c:tx>
      <c:layout>
        <c:manualLayout>
          <c:xMode val="edge"/>
          <c:yMode val="edge"/>
          <c:x val="0.16075136815659916"/>
          <c:y val="2.8837603872140876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manualLayout>
          <c:layoutTarget val="inner"/>
          <c:xMode val="edge"/>
          <c:yMode val="edge"/>
          <c:x val="0.49641090378013369"/>
          <c:y val="0.13118226001436883"/>
          <c:w val="0.47490579468890259"/>
          <c:h val="0.80126853702239709"/>
        </c:manualLayout>
      </c:layout>
      <c:barChart>
        <c:barDir val="bar"/>
        <c:grouping val="clustered"/>
        <c:varyColors val="0"/>
        <c:ser>
          <c:idx val="0"/>
          <c:order val="0"/>
          <c:tx>
            <c:strRef>
              <c:f>List1!$B$1</c:f>
              <c:strCache>
                <c:ptCount val="1"/>
                <c:pt idx="0">
                  <c:v>Řada 1</c:v>
                </c:pt>
              </c:strCache>
            </c:strRef>
          </c:tx>
          <c:spPr>
            <a:solidFill>
              <a:srgbClr val="004077"/>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8-E732-40B7-94EF-B8620125A4E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4316-446F-A239-64C98788A1F7}"/>
              </c:ext>
            </c:extLst>
          </c:dPt>
          <c:dPt>
            <c:idx val="2"/>
            <c:invertIfNegative val="0"/>
            <c:bubble3D val="0"/>
            <c:spPr>
              <a:solidFill>
                <a:srgbClr val="004077"/>
              </a:solidFill>
              <a:ln>
                <a:noFill/>
              </a:ln>
              <a:effectLst/>
            </c:spPr>
            <c:extLst>
              <c:ext xmlns:c16="http://schemas.microsoft.com/office/drawing/2014/chart" uri="{C3380CC4-5D6E-409C-BE32-E72D297353CC}">
                <c16:uniqueId val="{00000006-BF5B-4D81-92EF-07447AD0403D}"/>
              </c:ext>
            </c:extLst>
          </c:dPt>
          <c:dPt>
            <c:idx val="4"/>
            <c:invertIfNegative val="0"/>
            <c:bubble3D val="0"/>
            <c:spPr>
              <a:solidFill>
                <a:srgbClr val="004077"/>
              </a:solidFill>
              <a:ln>
                <a:noFill/>
              </a:ln>
              <a:effectLst/>
            </c:spPr>
            <c:extLst>
              <c:ext xmlns:c16="http://schemas.microsoft.com/office/drawing/2014/chart" uri="{C3380CC4-5D6E-409C-BE32-E72D297353CC}">
                <c16:uniqueId val="{00000005-BF5B-4D81-92EF-07447AD0403D}"/>
              </c:ext>
            </c:extLst>
          </c:dPt>
          <c:dPt>
            <c:idx val="5"/>
            <c:invertIfNegative val="0"/>
            <c:bubble3D val="0"/>
            <c:spPr>
              <a:solidFill>
                <a:srgbClr val="004077"/>
              </a:solidFill>
              <a:ln>
                <a:noFill/>
              </a:ln>
              <a:effectLst/>
            </c:spPr>
            <c:extLst>
              <c:ext xmlns:c16="http://schemas.microsoft.com/office/drawing/2014/chart" uri="{C3380CC4-5D6E-409C-BE32-E72D297353CC}">
                <c16:uniqueId val="{00000005-E732-40B7-94EF-B8620125A4E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Nechci odpovědět</c:v>
                </c:pt>
                <c:pt idx="1">
                  <c:v>Nic z uvedeného</c:v>
                </c:pt>
                <c:pt idx="2">
                  <c:v>Sponzorský či jiný dar za přijetí klienta/pacienta do zařízení</c:v>
                </c:pt>
                <c:pt idx="3">
                  <c:v>Pravidelné (např. měsíční) sponzorské či jiné platby ze strany rodiny</c:v>
                </c:pt>
                <c:pt idx="4">
                  <c:v>Klient/pacient měl nízký příjem (důchod) nebo neměl přiznaný příspěvek na péči nebo zdravotní pojištění</c:v>
                </c:pt>
                <c:pt idx="5">
                  <c:v>Za nadstandardní péči </c:v>
                </c:pt>
                <c:pt idx="6">
                  <c:v>Za nadstandardní služby </c:v>
                </c:pt>
              </c:strCache>
            </c:strRef>
          </c:cat>
          <c:val>
            <c:numRef>
              <c:f>List1!$B$2:$B$8</c:f>
              <c:numCache>
                <c:formatCode>0%</c:formatCode>
                <c:ptCount val="7"/>
                <c:pt idx="0">
                  <c:v>7.0000000000000007E-2</c:v>
                </c:pt>
                <c:pt idx="1">
                  <c:v>0.36</c:v>
                </c:pt>
                <c:pt idx="2">
                  <c:v>0.06</c:v>
                </c:pt>
                <c:pt idx="3">
                  <c:v>0.11</c:v>
                </c:pt>
                <c:pt idx="4">
                  <c:v>0.13</c:v>
                </c:pt>
                <c:pt idx="5">
                  <c:v>0.24</c:v>
                </c:pt>
                <c:pt idx="6">
                  <c:v>0.24</c:v>
                </c:pt>
              </c:numCache>
            </c:numRef>
          </c:val>
          <c:extLst>
            <c:ext xmlns:c16="http://schemas.microsoft.com/office/drawing/2014/chart" uri="{C3380CC4-5D6E-409C-BE32-E72D297353CC}">
              <c16:uniqueId val="{00000004-BF5B-4D81-92EF-07447AD0403D}"/>
            </c:ext>
          </c:extLst>
        </c:ser>
        <c:dLbls>
          <c:showLegendKey val="0"/>
          <c:showVal val="0"/>
          <c:showCatName val="0"/>
          <c:showSerName val="0"/>
          <c:showPercent val="0"/>
          <c:showBubbleSize val="0"/>
        </c:dLbls>
        <c:gapWidth val="72"/>
        <c:axId val="1160016704"/>
        <c:axId val="1160005184"/>
      </c:barChart>
      <c:catAx>
        <c:axId val="116001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cs-CZ"/>
          </a:p>
        </c:txPr>
        <c:crossAx val="1160005184"/>
        <c:crosses val="autoZero"/>
        <c:auto val="1"/>
        <c:lblAlgn val="ctr"/>
        <c:lblOffset val="100"/>
        <c:noMultiLvlLbl val="0"/>
      </c:catAx>
      <c:valAx>
        <c:axId val="1160005184"/>
        <c:scaling>
          <c:orientation val="minMax"/>
        </c:scaling>
        <c:delete val="1"/>
        <c:axPos val="b"/>
        <c:numFmt formatCode="0%" sourceLinked="1"/>
        <c:majorTickMark val="none"/>
        <c:minorTickMark val="none"/>
        <c:tickLblPos val="nextTo"/>
        <c:crossAx val="116001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cs-CZ" sz="1862" b="1" i="0" u="none" strike="noStrike" baseline="0" dirty="0">
                <a:effectLst/>
                <a:latin typeface="Century Gothic" panose="020B0502020202020204" pitchFamily="34" charset="0"/>
              </a:rPr>
              <a:t>Zdroj financování pobytu</a:t>
            </a:r>
            <a:endParaRPr lang="en-US" b="1" i="0" dirty="0">
              <a:solidFill>
                <a:schemeClr val="tx1"/>
              </a:solidFill>
              <a:latin typeface="Century Gothic" panose="020B0502020202020204" pitchFamily="34" charset="0"/>
            </a:endParaRPr>
          </a:p>
        </c:rich>
      </c:tx>
      <c:layout>
        <c:manualLayout>
          <c:xMode val="edge"/>
          <c:yMode val="edge"/>
          <c:x val="0.16400438601265813"/>
          <c:y val="2.883760387214087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manualLayout>
          <c:layoutTarget val="inner"/>
          <c:xMode val="edge"/>
          <c:yMode val="edge"/>
          <c:x val="0.41065825836363812"/>
          <c:y val="0.13118226001436883"/>
          <c:w val="0.56065848248828731"/>
          <c:h val="0.76544060491191457"/>
        </c:manualLayout>
      </c:layout>
      <c:barChart>
        <c:barDir val="bar"/>
        <c:grouping val="clustered"/>
        <c:varyColors val="0"/>
        <c:ser>
          <c:idx val="0"/>
          <c:order val="0"/>
          <c:tx>
            <c:strRef>
              <c:f>List1!$B$1</c:f>
              <c:strCache>
                <c:ptCount val="1"/>
                <c:pt idx="0">
                  <c:v>Řada 1</c:v>
                </c:pt>
              </c:strCache>
            </c:strRef>
          </c:tx>
          <c:spPr>
            <a:solidFill>
              <a:srgbClr val="004077"/>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BF4C-4736-A48F-E33E0D5ED931}"/>
              </c:ext>
            </c:extLst>
          </c:dPt>
          <c:dPt>
            <c:idx val="1"/>
            <c:invertIfNegative val="0"/>
            <c:bubble3D val="0"/>
            <c:spPr>
              <a:solidFill>
                <a:srgbClr val="004077"/>
              </a:solidFill>
              <a:ln>
                <a:noFill/>
              </a:ln>
              <a:effectLst/>
            </c:spPr>
            <c:extLst>
              <c:ext xmlns:c16="http://schemas.microsoft.com/office/drawing/2014/chart" uri="{C3380CC4-5D6E-409C-BE32-E72D297353CC}">
                <c16:uniqueId val="{00000003-7C26-43C0-A304-F30A83362F07}"/>
              </c:ext>
            </c:extLst>
          </c:dPt>
          <c:dPt>
            <c:idx val="2"/>
            <c:invertIfNegative val="0"/>
            <c:bubble3D val="0"/>
            <c:spPr>
              <a:solidFill>
                <a:srgbClr val="004077"/>
              </a:solidFill>
              <a:ln>
                <a:noFill/>
              </a:ln>
              <a:effectLst/>
            </c:spPr>
            <c:extLst>
              <c:ext xmlns:c16="http://schemas.microsoft.com/office/drawing/2014/chart" uri="{C3380CC4-5D6E-409C-BE32-E72D297353CC}">
                <c16:uniqueId val="{00000003-BF4C-4736-A48F-E33E0D5ED931}"/>
              </c:ext>
            </c:extLst>
          </c:dPt>
          <c:dPt>
            <c:idx val="3"/>
            <c:invertIfNegative val="0"/>
            <c:bubble3D val="0"/>
            <c:spPr>
              <a:solidFill>
                <a:srgbClr val="004077"/>
              </a:solidFill>
              <a:ln>
                <a:noFill/>
              </a:ln>
              <a:effectLst/>
            </c:spPr>
            <c:extLst>
              <c:ext xmlns:c16="http://schemas.microsoft.com/office/drawing/2014/chart" uri="{C3380CC4-5D6E-409C-BE32-E72D297353CC}">
                <c16:uniqueId val="{00000007-7C26-43C0-A304-F30A83362F07}"/>
              </c:ext>
            </c:extLst>
          </c:dPt>
          <c:dPt>
            <c:idx val="6"/>
            <c:invertIfNegative val="0"/>
            <c:bubble3D val="0"/>
            <c:spPr>
              <a:solidFill>
                <a:srgbClr val="004077"/>
              </a:solidFill>
              <a:ln>
                <a:noFill/>
              </a:ln>
              <a:effectLst/>
            </c:spPr>
            <c:extLst>
              <c:ext xmlns:c16="http://schemas.microsoft.com/office/drawing/2014/chart" uri="{C3380CC4-5D6E-409C-BE32-E72D297353CC}">
                <c16:uniqueId val="{00000009-7C26-43C0-A304-F30A83362F0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Nevím</c:v>
                </c:pt>
                <c:pt idx="1">
                  <c:v>Jinak</c:v>
                </c:pt>
                <c:pt idx="2">
                  <c:v>Nadace, charita, příspěvek obce atd.</c:v>
                </c:pt>
                <c:pt idx="3">
                  <c:v>Jeho / její vlastní úspory</c:v>
                </c:pt>
                <c:pt idx="4">
                  <c:v>Příspěvky ostatních členů rodiny</c:v>
                </c:pt>
                <c:pt idx="5">
                  <c:v>Příspěvek na péči (od státu)</c:v>
                </c:pt>
                <c:pt idx="6">
                  <c:v>Jeho / její důchod</c:v>
                </c:pt>
              </c:strCache>
            </c:strRef>
          </c:cat>
          <c:val>
            <c:numRef>
              <c:f>List1!$B$2:$B$8</c:f>
              <c:numCache>
                <c:formatCode>0%</c:formatCode>
                <c:ptCount val="7"/>
                <c:pt idx="0">
                  <c:v>0.01</c:v>
                </c:pt>
                <c:pt idx="1">
                  <c:v>0.01</c:v>
                </c:pt>
                <c:pt idx="2">
                  <c:v>0.02</c:v>
                </c:pt>
                <c:pt idx="3">
                  <c:v>0.25</c:v>
                </c:pt>
                <c:pt idx="4">
                  <c:v>0.28000000000000003</c:v>
                </c:pt>
                <c:pt idx="5">
                  <c:v>0.53</c:v>
                </c:pt>
                <c:pt idx="6">
                  <c:v>0.83</c:v>
                </c:pt>
              </c:numCache>
            </c:numRef>
          </c:val>
          <c:extLst>
            <c:ext xmlns:c16="http://schemas.microsoft.com/office/drawing/2014/chart" uri="{C3380CC4-5D6E-409C-BE32-E72D297353CC}">
              <c16:uniqueId val="{00000008-BF4C-4736-A48F-E33E0D5ED931}"/>
            </c:ext>
          </c:extLst>
        </c:ser>
        <c:dLbls>
          <c:showLegendKey val="0"/>
          <c:showVal val="0"/>
          <c:showCatName val="0"/>
          <c:showSerName val="0"/>
          <c:showPercent val="0"/>
          <c:showBubbleSize val="0"/>
        </c:dLbls>
        <c:gapWidth val="72"/>
        <c:axId val="1160016704"/>
        <c:axId val="1160005184"/>
      </c:barChart>
      <c:catAx>
        <c:axId val="116001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cs-CZ"/>
          </a:p>
        </c:txPr>
        <c:crossAx val="1160005184"/>
        <c:crosses val="autoZero"/>
        <c:auto val="1"/>
        <c:lblAlgn val="ctr"/>
        <c:lblOffset val="100"/>
        <c:noMultiLvlLbl val="0"/>
      </c:catAx>
      <c:valAx>
        <c:axId val="1160005184"/>
        <c:scaling>
          <c:orientation val="minMax"/>
        </c:scaling>
        <c:delete val="1"/>
        <c:axPos val="b"/>
        <c:numFmt formatCode="0%" sourceLinked="1"/>
        <c:majorTickMark val="none"/>
        <c:minorTickMark val="none"/>
        <c:tickLblPos val="nextTo"/>
        <c:crossAx val="116001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95059565768572E-2"/>
          <c:y val="0.11057642024692693"/>
          <c:w val="0.91209880868462856"/>
          <c:h val="0.77583255919168803"/>
        </c:manualLayout>
      </c:layout>
      <c:barChart>
        <c:barDir val="col"/>
        <c:grouping val="clustered"/>
        <c:varyColors val="0"/>
        <c:ser>
          <c:idx val="0"/>
          <c:order val="0"/>
          <c:tx>
            <c:strRef>
              <c:f>List1!$B$1</c:f>
              <c:strCache>
                <c:ptCount val="1"/>
                <c:pt idx="0">
                  <c:v>VYSOKÁ PRAVDĚPODOBNOST</c:v>
                </c:pt>
              </c:strCache>
            </c:strRef>
          </c:tx>
          <c:spPr>
            <a:solidFill>
              <a:schemeClr val="bg1">
                <a:lumMod val="85000"/>
              </a:schemeClr>
            </a:solidFill>
            <a:ln w="28575">
              <a:solidFill>
                <a:schemeClr val="bg1">
                  <a:lumMod val="50000"/>
                </a:schemeClr>
              </a:solid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List1!$A$2:$A$14</c:f>
              <c:strCache>
                <c:ptCount val="13"/>
                <c:pt idx="0">
                  <c:v>neschopnost sebeobslužnosti ve stáří</c:v>
                </c:pt>
                <c:pt idx="1">
                  <c:v>nedostupnost kvalitní zdrav. péče</c:v>
                </c:pt>
                <c:pt idx="2">
                  <c:v>úraz bez trvalých následků</c:v>
                </c:pt>
                <c:pt idx="3">
                  <c:v>krátkodobá pracovní neschopnost</c:v>
                </c:pt>
                <c:pt idx="4">
                  <c:v>způsobení dopravní nehody</c:v>
                </c:pt>
                <c:pt idx="5">
                  <c:v>úmrtí a související výpadek příjmu</c:v>
                </c:pt>
                <c:pt idx="6">
                  <c:v>výpadek příjmu</c:v>
                </c:pt>
                <c:pt idx="7">
                  <c:v>zdravotní indispozice</c:v>
                </c:pt>
                <c:pt idx="8">
                  <c:v>poškození, zničení domu / bytu</c:v>
                </c:pt>
                <c:pt idx="9">
                  <c:v>vytopení sousedů a havárie vody</c:v>
                </c:pt>
                <c:pt idx="10">
                  <c:v>požár domu / bytu</c:v>
                </c:pt>
                <c:pt idx="11">
                  <c:v>způsobení škody jinému člověku</c:v>
                </c:pt>
                <c:pt idx="12">
                  <c:v>krádež vozidla</c:v>
                </c:pt>
              </c:strCache>
            </c:strRef>
          </c:cat>
          <c:val>
            <c:numRef>
              <c:f>List1!$B$2:$B$14</c:f>
              <c:numCache>
                <c:formatCode>0%</c:formatCode>
                <c:ptCount val="13"/>
                <c:pt idx="0">
                  <c:v>0.22</c:v>
                </c:pt>
                <c:pt idx="1">
                  <c:v>0.18</c:v>
                </c:pt>
                <c:pt idx="2">
                  <c:v>0.16</c:v>
                </c:pt>
                <c:pt idx="3">
                  <c:v>0.15</c:v>
                </c:pt>
                <c:pt idx="4">
                  <c:v>0.13</c:v>
                </c:pt>
                <c:pt idx="5">
                  <c:v>0.11</c:v>
                </c:pt>
                <c:pt idx="6">
                  <c:v>0.1</c:v>
                </c:pt>
                <c:pt idx="7">
                  <c:v>0.08</c:v>
                </c:pt>
                <c:pt idx="8">
                  <c:v>0.08</c:v>
                </c:pt>
                <c:pt idx="9">
                  <c:v>7.0000000000000007E-2</c:v>
                </c:pt>
                <c:pt idx="10">
                  <c:v>7.0000000000000007E-2</c:v>
                </c:pt>
                <c:pt idx="11">
                  <c:v>7.0000000000000007E-2</c:v>
                </c:pt>
                <c:pt idx="12">
                  <c:v>0.05</c:v>
                </c:pt>
              </c:numCache>
            </c:numRef>
          </c:val>
          <c:extLst>
            <c:ext xmlns:c16="http://schemas.microsoft.com/office/drawing/2014/chart" uri="{C3380CC4-5D6E-409C-BE32-E72D297353CC}">
              <c16:uniqueId val="{00000000-5096-4651-853B-6D26987F5DE7}"/>
            </c:ext>
          </c:extLst>
        </c:ser>
        <c:dLbls>
          <c:showLegendKey val="0"/>
          <c:showVal val="0"/>
          <c:showCatName val="0"/>
          <c:showSerName val="0"/>
          <c:showPercent val="0"/>
          <c:showBubbleSize val="0"/>
        </c:dLbls>
        <c:gapWidth val="219"/>
        <c:overlap val="-27"/>
        <c:axId val="2064120207"/>
        <c:axId val="2064129327"/>
      </c:barChart>
      <c:lineChart>
        <c:grouping val="standard"/>
        <c:varyColors val="0"/>
        <c:ser>
          <c:idx val="1"/>
          <c:order val="1"/>
          <c:tx>
            <c:strRef>
              <c:f>List1!$C$1</c:f>
              <c:strCache>
                <c:ptCount val="1"/>
                <c:pt idx="0">
                  <c:v>vysoké finanční dopady</c:v>
                </c:pt>
              </c:strCache>
            </c:strRef>
          </c:tx>
          <c:spPr>
            <a:ln w="28575" cap="rnd">
              <a:noFill/>
              <a:round/>
            </a:ln>
            <a:effectLst/>
          </c:spPr>
          <c:marker>
            <c:symbol val="square"/>
            <c:size val="25"/>
            <c:spPr>
              <a:solidFill>
                <a:srgbClr val="E41B13"/>
              </a:solidFill>
              <a:ln w="9525">
                <a:solidFill>
                  <a:srgbClr val="E41B13"/>
                </a:solidFill>
              </a:ln>
              <a:effectLst/>
            </c:spPr>
          </c:marker>
          <c:cat>
            <c:strRef>
              <c:f>List1!$A$2:$A$14</c:f>
              <c:strCache>
                <c:ptCount val="13"/>
                <c:pt idx="0">
                  <c:v>neschopnost sebeobslužnosti ve stáří</c:v>
                </c:pt>
                <c:pt idx="1">
                  <c:v>nedostupnost kvalitní zdrav. péče</c:v>
                </c:pt>
                <c:pt idx="2">
                  <c:v>úraz bez trvalých následků</c:v>
                </c:pt>
                <c:pt idx="3">
                  <c:v>krátkodobá pracovní neschopnost</c:v>
                </c:pt>
                <c:pt idx="4">
                  <c:v>způsobení dopravní nehody</c:v>
                </c:pt>
                <c:pt idx="5">
                  <c:v>úmrtí a související výpadek příjmu</c:v>
                </c:pt>
                <c:pt idx="6">
                  <c:v>výpadek příjmu</c:v>
                </c:pt>
                <c:pt idx="7">
                  <c:v>zdravotní indispozice</c:v>
                </c:pt>
                <c:pt idx="8">
                  <c:v>poškození, zničení domu / bytu</c:v>
                </c:pt>
                <c:pt idx="9">
                  <c:v>vytopení sousedů a havárie vody</c:v>
                </c:pt>
                <c:pt idx="10">
                  <c:v>požár domu / bytu</c:v>
                </c:pt>
                <c:pt idx="11">
                  <c:v>způsobení škody jinému člověku</c:v>
                </c:pt>
                <c:pt idx="12">
                  <c:v>krádež vozidla</c:v>
                </c:pt>
              </c:strCache>
            </c:strRef>
          </c:cat>
          <c:val>
            <c:numRef>
              <c:f>List1!$C$2:$C$14</c:f>
              <c:numCache>
                <c:formatCode>0%</c:formatCode>
                <c:ptCount val="13"/>
                <c:pt idx="0">
                  <c:v>0.39</c:v>
                </c:pt>
                <c:pt idx="1">
                  <c:v>0.32</c:v>
                </c:pt>
                <c:pt idx="2">
                  <c:v>0.18</c:v>
                </c:pt>
                <c:pt idx="3">
                  <c:v>0.14000000000000001</c:v>
                </c:pt>
                <c:pt idx="4">
                  <c:v>0.37</c:v>
                </c:pt>
                <c:pt idx="5">
                  <c:v>0.35</c:v>
                </c:pt>
                <c:pt idx="6">
                  <c:v>0.48</c:v>
                </c:pt>
                <c:pt idx="7">
                  <c:v>0.25</c:v>
                </c:pt>
                <c:pt idx="8">
                  <c:v>0.49</c:v>
                </c:pt>
                <c:pt idx="9">
                  <c:v>0.17</c:v>
                </c:pt>
                <c:pt idx="10">
                  <c:v>0.64</c:v>
                </c:pt>
                <c:pt idx="11">
                  <c:v>0.2</c:v>
                </c:pt>
                <c:pt idx="12">
                  <c:v>0.43</c:v>
                </c:pt>
              </c:numCache>
            </c:numRef>
          </c:val>
          <c:smooth val="0"/>
          <c:extLst>
            <c:ext xmlns:c16="http://schemas.microsoft.com/office/drawing/2014/chart" uri="{C3380CC4-5D6E-409C-BE32-E72D297353CC}">
              <c16:uniqueId val="{00000001-5096-4651-853B-6D26987F5DE7}"/>
            </c:ext>
          </c:extLst>
        </c:ser>
        <c:ser>
          <c:idx val="2"/>
          <c:order val="2"/>
          <c:tx>
            <c:strRef>
              <c:f>List1!$D$1</c:f>
              <c:strCache>
                <c:ptCount val="1"/>
                <c:pt idx="0">
                  <c:v>pokryje z rezervy</c:v>
                </c:pt>
              </c:strCache>
            </c:strRef>
          </c:tx>
          <c:spPr>
            <a:ln w="28575" cap="rnd">
              <a:noFill/>
              <a:round/>
            </a:ln>
            <a:effectLst/>
          </c:spPr>
          <c:marker>
            <c:symbol val="triangle"/>
            <c:size val="26"/>
            <c:spPr>
              <a:solidFill>
                <a:schemeClr val="accent3"/>
              </a:solidFill>
              <a:ln w="9525">
                <a:solidFill>
                  <a:schemeClr val="accent3"/>
                </a:solidFill>
              </a:ln>
              <a:effectLst/>
            </c:spPr>
          </c:marker>
          <c:cat>
            <c:strRef>
              <c:f>List1!$A$2:$A$14</c:f>
              <c:strCache>
                <c:ptCount val="13"/>
                <c:pt idx="0">
                  <c:v>neschopnost sebeobslužnosti ve stáří</c:v>
                </c:pt>
                <c:pt idx="1">
                  <c:v>nedostupnost kvalitní zdrav. péče</c:v>
                </c:pt>
                <c:pt idx="2">
                  <c:v>úraz bez trvalých následků</c:v>
                </c:pt>
                <c:pt idx="3">
                  <c:v>krátkodobá pracovní neschopnost</c:v>
                </c:pt>
                <c:pt idx="4">
                  <c:v>způsobení dopravní nehody</c:v>
                </c:pt>
                <c:pt idx="5">
                  <c:v>úmrtí a související výpadek příjmu</c:v>
                </c:pt>
                <c:pt idx="6">
                  <c:v>výpadek příjmu</c:v>
                </c:pt>
                <c:pt idx="7">
                  <c:v>zdravotní indispozice</c:v>
                </c:pt>
                <c:pt idx="8">
                  <c:v>poškození, zničení domu / bytu</c:v>
                </c:pt>
                <c:pt idx="9">
                  <c:v>vytopení sousedů a havárie vody</c:v>
                </c:pt>
                <c:pt idx="10">
                  <c:v>požár domu / bytu</c:v>
                </c:pt>
                <c:pt idx="11">
                  <c:v>způsobení škody jinému člověku</c:v>
                </c:pt>
                <c:pt idx="12">
                  <c:v>krádež vozidla</c:v>
                </c:pt>
              </c:strCache>
            </c:strRef>
          </c:cat>
          <c:val>
            <c:numRef>
              <c:f>List1!$D$2:$D$14</c:f>
              <c:numCache>
                <c:formatCode>0%</c:formatCode>
                <c:ptCount val="13"/>
                <c:pt idx="0">
                  <c:v>0.35</c:v>
                </c:pt>
                <c:pt idx="1">
                  <c:v>0.42</c:v>
                </c:pt>
                <c:pt idx="2">
                  <c:v>0.67</c:v>
                </c:pt>
                <c:pt idx="3">
                  <c:v>0.76</c:v>
                </c:pt>
                <c:pt idx="4">
                  <c:v>0.33</c:v>
                </c:pt>
                <c:pt idx="5">
                  <c:v>0.5</c:v>
                </c:pt>
                <c:pt idx="6">
                  <c:v>0.31</c:v>
                </c:pt>
                <c:pt idx="7">
                  <c:v>0.46</c:v>
                </c:pt>
                <c:pt idx="8">
                  <c:v>0.28000000000000003</c:v>
                </c:pt>
                <c:pt idx="9">
                  <c:v>0.63</c:v>
                </c:pt>
                <c:pt idx="10">
                  <c:v>0.17</c:v>
                </c:pt>
                <c:pt idx="11">
                  <c:v>0.49</c:v>
                </c:pt>
                <c:pt idx="12">
                  <c:v>0.43</c:v>
                </c:pt>
              </c:numCache>
            </c:numRef>
          </c:val>
          <c:smooth val="0"/>
          <c:extLst>
            <c:ext xmlns:c16="http://schemas.microsoft.com/office/drawing/2014/chart" uri="{C3380CC4-5D6E-409C-BE32-E72D297353CC}">
              <c16:uniqueId val="{00000002-5096-4651-853B-6D26987F5DE7}"/>
            </c:ext>
          </c:extLst>
        </c:ser>
        <c:ser>
          <c:idx val="3"/>
          <c:order val="3"/>
          <c:tx>
            <c:strRef>
              <c:f>List1!$E$1</c:f>
              <c:strCache>
                <c:ptCount val="1"/>
                <c:pt idx="0">
                  <c:v>pojištění</c:v>
                </c:pt>
              </c:strCache>
            </c:strRef>
          </c:tx>
          <c:spPr>
            <a:ln w="28575" cap="rnd">
              <a:noFill/>
              <a:round/>
            </a:ln>
            <a:effectLst/>
          </c:spPr>
          <c:marker>
            <c:symbol val="circle"/>
            <c:size val="32"/>
            <c:spPr>
              <a:solidFill>
                <a:srgbClr val="002F8E"/>
              </a:solidFill>
              <a:ln w="9525">
                <a:solidFill>
                  <a:srgbClr val="002F8E"/>
                </a:solidFill>
              </a:ln>
              <a:effectLst/>
            </c:spPr>
          </c:marker>
          <c:cat>
            <c:strRef>
              <c:f>List1!$A$2:$A$14</c:f>
              <c:strCache>
                <c:ptCount val="13"/>
                <c:pt idx="0">
                  <c:v>neschopnost sebeobslužnosti ve stáří</c:v>
                </c:pt>
                <c:pt idx="1">
                  <c:v>nedostupnost kvalitní zdrav. péče</c:v>
                </c:pt>
                <c:pt idx="2">
                  <c:v>úraz bez trvalých následků</c:v>
                </c:pt>
                <c:pt idx="3">
                  <c:v>krátkodobá pracovní neschopnost</c:v>
                </c:pt>
                <c:pt idx="4">
                  <c:v>způsobení dopravní nehody</c:v>
                </c:pt>
                <c:pt idx="5">
                  <c:v>úmrtí a související výpadek příjmu</c:v>
                </c:pt>
                <c:pt idx="6">
                  <c:v>výpadek příjmu</c:v>
                </c:pt>
                <c:pt idx="7">
                  <c:v>zdravotní indispozice</c:v>
                </c:pt>
                <c:pt idx="8">
                  <c:v>poškození, zničení domu / bytu</c:v>
                </c:pt>
                <c:pt idx="9">
                  <c:v>vytopení sousedů a havárie vody</c:v>
                </c:pt>
                <c:pt idx="10">
                  <c:v>požár domu / bytu</c:v>
                </c:pt>
                <c:pt idx="11">
                  <c:v>způsobení škody jinému člověku</c:v>
                </c:pt>
                <c:pt idx="12">
                  <c:v>krádež vozidla</c:v>
                </c:pt>
              </c:strCache>
            </c:strRef>
          </c:cat>
          <c:val>
            <c:numRef>
              <c:f>List1!$E$2:$E$14</c:f>
              <c:numCache>
                <c:formatCode>###0%</c:formatCode>
                <c:ptCount val="13"/>
                <c:pt idx="0">
                  <c:v>0.12015502772653999</c:v>
                </c:pt>
                <c:pt idx="1">
                  <c:v>0.15571076105981391</c:v>
                </c:pt>
                <c:pt idx="2">
                  <c:v>0.44091319119525285</c:v>
                </c:pt>
                <c:pt idx="3">
                  <c:v>0.22359202815359219</c:v>
                </c:pt>
                <c:pt idx="4">
                  <c:v>0.53640405143359382</c:v>
                </c:pt>
                <c:pt idx="5">
                  <c:v>0.31493124495143299</c:v>
                </c:pt>
                <c:pt idx="6">
                  <c:v>0.42028743206933472</c:v>
                </c:pt>
                <c:pt idx="7">
                  <c:v>0.53176485540445351</c:v>
                </c:pt>
                <c:pt idx="8">
                  <c:v>0.62829171947028717</c:v>
                </c:pt>
                <c:pt idx="9">
                  <c:v>0.59169719548329103</c:v>
                </c:pt>
                <c:pt idx="10">
                  <c:v>0.69037274606902077</c:v>
                </c:pt>
                <c:pt idx="11">
                  <c:v>0.38660382976158225</c:v>
                </c:pt>
                <c:pt idx="12">
                  <c:v>0.40430220026579256</c:v>
                </c:pt>
              </c:numCache>
            </c:numRef>
          </c:val>
          <c:smooth val="0"/>
          <c:extLst>
            <c:ext xmlns:c16="http://schemas.microsoft.com/office/drawing/2014/chart" uri="{C3380CC4-5D6E-409C-BE32-E72D297353CC}">
              <c16:uniqueId val="{00000003-5096-4651-853B-6D26987F5DE7}"/>
            </c:ext>
          </c:extLst>
        </c:ser>
        <c:dLbls>
          <c:showLegendKey val="0"/>
          <c:showVal val="0"/>
          <c:showCatName val="0"/>
          <c:showSerName val="0"/>
          <c:showPercent val="0"/>
          <c:showBubbleSize val="0"/>
        </c:dLbls>
        <c:marker val="1"/>
        <c:smooth val="0"/>
        <c:axId val="2064113007"/>
        <c:axId val="2064130287"/>
      </c:lineChart>
      <c:catAx>
        <c:axId val="20641202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Century Gothic" panose="020B0502020202020204" pitchFamily="34" charset="0"/>
                <a:ea typeface="+mn-ea"/>
                <a:cs typeface="+mn-cs"/>
              </a:defRPr>
            </a:pPr>
            <a:endParaRPr lang="cs-CZ"/>
          </a:p>
        </c:txPr>
        <c:crossAx val="2064129327"/>
        <c:crosses val="autoZero"/>
        <c:auto val="1"/>
        <c:lblAlgn val="ctr"/>
        <c:lblOffset val="100"/>
        <c:noMultiLvlLbl val="0"/>
      </c:catAx>
      <c:valAx>
        <c:axId val="2064129327"/>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Century Gothic" panose="020B0502020202020204" pitchFamily="34" charset="0"/>
                <a:ea typeface="+mn-ea"/>
                <a:cs typeface="+mn-cs"/>
              </a:defRPr>
            </a:pPr>
            <a:endParaRPr lang="cs-CZ"/>
          </a:p>
        </c:txPr>
        <c:crossAx val="2064120207"/>
        <c:crosses val="autoZero"/>
        <c:crossBetween val="between"/>
      </c:valAx>
      <c:valAx>
        <c:axId val="2064130287"/>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2064113007"/>
        <c:crosses val="max"/>
        <c:crossBetween val="between"/>
      </c:valAx>
      <c:catAx>
        <c:axId val="2064113007"/>
        <c:scaling>
          <c:orientation val="minMax"/>
        </c:scaling>
        <c:delete val="1"/>
        <c:axPos val="b"/>
        <c:numFmt formatCode="General" sourceLinked="1"/>
        <c:majorTickMark val="out"/>
        <c:minorTickMark val="none"/>
        <c:tickLblPos val="nextTo"/>
        <c:crossAx val="2064130287"/>
        <c:crosses val="autoZero"/>
        <c:auto val="1"/>
        <c:lblAlgn val="ctr"/>
        <c:lblOffset val="100"/>
        <c:noMultiLvlLbl val="0"/>
      </c:catAx>
      <c:spPr>
        <a:noFill/>
        <a:ln>
          <a:noFill/>
        </a:ln>
        <a:effectLst/>
      </c:spPr>
    </c:plotArea>
    <c:legend>
      <c:legendPos val="t"/>
      <c:layout>
        <c:manualLayout>
          <c:xMode val="edge"/>
          <c:yMode val="edge"/>
          <c:x val="0.36454101049868765"/>
          <c:y val="1.6117046890112906E-2"/>
          <c:w val="0.54383464566929129"/>
          <c:h val="7.13046895134738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r>
              <a:rPr lang="cs-CZ" b="1"/>
              <a:t>Povědomí o ČAP</a:t>
            </a:r>
          </a:p>
        </c:rich>
      </c:tx>
      <c:layout>
        <c:manualLayout>
          <c:xMode val="edge"/>
          <c:yMode val="edge"/>
          <c:x val="0.43864734299516911"/>
          <c:y val="4.465946629476232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Century Gothic" panose="020B0502020202020204" pitchFamily="34" charset="0"/>
              <a:ea typeface="+mn-ea"/>
              <a:cs typeface="+mn-cs"/>
            </a:defRPr>
          </a:pPr>
          <a:endParaRPr lang="cs-CZ"/>
        </a:p>
      </c:txPr>
    </c:title>
    <c:autoTitleDeleted val="0"/>
    <c:plotArea>
      <c:layout>
        <c:manualLayout>
          <c:layoutTarget val="inner"/>
          <c:xMode val="edge"/>
          <c:yMode val="edge"/>
          <c:x val="1.3285024154589372E-2"/>
          <c:y val="0.24035724759841079"/>
          <c:w val="0.97342995169082125"/>
          <c:h val="0.59580721457853769"/>
        </c:manualLayout>
      </c:layout>
      <c:barChart>
        <c:barDir val="col"/>
        <c:grouping val="clustered"/>
        <c:varyColors val="0"/>
        <c:ser>
          <c:idx val="0"/>
          <c:order val="0"/>
          <c:tx>
            <c:strRef>
              <c:f>List1!$B$1</c:f>
              <c:strCache>
                <c:ptCount val="1"/>
                <c:pt idx="0">
                  <c:v>Zná ČAP</c:v>
                </c:pt>
              </c:strCache>
            </c:strRef>
          </c:tx>
          <c:spPr>
            <a:solidFill>
              <a:schemeClr val="bg1">
                <a:lumMod val="65000"/>
              </a:schemeClr>
            </a:solidFill>
            <a:ln w="38100">
              <a:noFill/>
            </a:ln>
            <a:effectLst/>
          </c:spPr>
          <c:invertIfNegative val="0"/>
          <c:dPt>
            <c:idx val="0"/>
            <c:invertIfNegative val="0"/>
            <c:bubble3D val="0"/>
            <c:spPr>
              <a:solidFill>
                <a:srgbClr val="004077"/>
              </a:solidFill>
              <a:ln w="38100">
                <a:noFill/>
              </a:ln>
              <a:effectLst/>
            </c:spPr>
            <c:extLst>
              <c:ext xmlns:c16="http://schemas.microsoft.com/office/drawing/2014/chart" uri="{C3380CC4-5D6E-409C-BE32-E72D297353CC}">
                <c16:uniqueId val="{00000006-4AA0-4901-B33B-E134887443FA}"/>
              </c:ext>
            </c:extLst>
          </c:dPt>
          <c:dPt>
            <c:idx val="2"/>
            <c:invertIfNegative val="0"/>
            <c:bubble3D val="0"/>
            <c:spPr>
              <a:solidFill>
                <a:schemeClr val="bg1">
                  <a:lumMod val="65000"/>
                </a:schemeClr>
              </a:solidFill>
              <a:ln w="38100">
                <a:noFill/>
              </a:ln>
              <a:effectLst/>
            </c:spPr>
            <c:extLst>
              <c:ext xmlns:c16="http://schemas.microsoft.com/office/drawing/2014/chart" uri="{C3380CC4-5D6E-409C-BE32-E72D297353CC}">
                <c16:uniqueId val="{00000005-5EC7-4540-82C0-288DC5B09744}"/>
              </c:ext>
            </c:extLst>
          </c:dPt>
          <c:dPt>
            <c:idx val="3"/>
            <c:invertIfNegative val="0"/>
            <c:bubble3D val="0"/>
            <c:spPr>
              <a:solidFill>
                <a:schemeClr val="bg1">
                  <a:lumMod val="65000"/>
                </a:schemeClr>
              </a:solidFill>
              <a:ln w="38100">
                <a:noFill/>
              </a:ln>
              <a:effectLst/>
            </c:spPr>
            <c:extLst>
              <c:ext xmlns:c16="http://schemas.microsoft.com/office/drawing/2014/chart" uri="{C3380CC4-5D6E-409C-BE32-E72D297353CC}">
                <c16:uniqueId val="{00000006-5EC7-4540-82C0-288DC5B09744}"/>
              </c:ext>
            </c:extLst>
          </c:dPt>
          <c:dPt>
            <c:idx val="4"/>
            <c:invertIfNegative val="0"/>
            <c:bubble3D val="0"/>
            <c:spPr>
              <a:solidFill>
                <a:schemeClr val="bg1">
                  <a:lumMod val="65000"/>
                </a:schemeClr>
              </a:solidFill>
              <a:ln w="38100">
                <a:noFill/>
              </a:ln>
              <a:effectLst/>
            </c:spPr>
            <c:extLst>
              <c:ext xmlns:c16="http://schemas.microsoft.com/office/drawing/2014/chart" uri="{C3380CC4-5D6E-409C-BE32-E72D297353CC}">
                <c16:uniqueId val="{00000007-B3A0-4D3E-A1A8-5F04E5573F47}"/>
              </c:ext>
            </c:extLst>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Rok 2024</c:v>
                </c:pt>
                <c:pt idx="1">
                  <c:v>Rok 2023</c:v>
                </c:pt>
                <c:pt idx="2">
                  <c:v>Rok 2022</c:v>
                </c:pt>
                <c:pt idx="3">
                  <c:v>Rok 2021</c:v>
                </c:pt>
                <c:pt idx="4">
                  <c:v>Rok 2020</c:v>
                </c:pt>
              </c:strCache>
            </c:strRef>
          </c:cat>
          <c:val>
            <c:numRef>
              <c:f>List1!$B$2:$B$6</c:f>
              <c:numCache>
                <c:formatCode>###0%</c:formatCode>
                <c:ptCount val="5"/>
                <c:pt idx="0">
                  <c:v>0.61431598402803156</c:v>
                </c:pt>
                <c:pt idx="1">
                  <c:v>0.57056185852292318</c:v>
                </c:pt>
                <c:pt idx="2">
                  <c:v>0.63095634108770993</c:v>
                </c:pt>
                <c:pt idx="3">
                  <c:v>0.51697765150870545</c:v>
                </c:pt>
                <c:pt idx="4">
                  <c:v>0.21066255232359982</c:v>
                </c:pt>
              </c:numCache>
            </c:numRef>
          </c:val>
          <c:extLst>
            <c:ext xmlns:c16="http://schemas.microsoft.com/office/drawing/2014/chart" uri="{C3380CC4-5D6E-409C-BE32-E72D297353CC}">
              <c16:uniqueId val="{00000000-5EC7-4540-82C0-288DC5B09744}"/>
            </c:ext>
          </c:extLst>
        </c:ser>
        <c:dLbls>
          <c:dLblPos val="outEnd"/>
          <c:showLegendKey val="0"/>
          <c:showVal val="1"/>
          <c:showCatName val="0"/>
          <c:showSerName val="0"/>
          <c:showPercent val="0"/>
          <c:showBubbleSize val="0"/>
        </c:dLbls>
        <c:gapWidth val="219"/>
        <c:overlap val="-27"/>
        <c:axId val="577713695"/>
        <c:axId val="1845880031"/>
      </c:barChart>
      <c:catAx>
        <c:axId val="57771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entury Gothic" panose="020B0502020202020204" pitchFamily="34" charset="0"/>
                <a:ea typeface="+mn-ea"/>
                <a:cs typeface="+mn-cs"/>
              </a:defRPr>
            </a:pPr>
            <a:endParaRPr lang="cs-CZ"/>
          </a:p>
        </c:txPr>
        <c:crossAx val="1845880031"/>
        <c:crosses val="autoZero"/>
        <c:auto val="1"/>
        <c:lblAlgn val="ctr"/>
        <c:lblOffset val="100"/>
        <c:noMultiLvlLbl val="0"/>
      </c:catAx>
      <c:valAx>
        <c:axId val="1845880031"/>
        <c:scaling>
          <c:orientation val="minMax"/>
        </c:scaling>
        <c:delete val="1"/>
        <c:axPos val="l"/>
        <c:numFmt formatCode="###0%" sourceLinked="1"/>
        <c:majorTickMark val="none"/>
        <c:minorTickMark val="none"/>
        <c:tickLblPos val="nextTo"/>
        <c:crossAx val="577713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solidFill>
            <a:schemeClr val="tx1"/>
          </a:solidFill>
          <a:latin typeface="Century Gothic" panose="020B0502020202020204" pitchFamily="34" charset="0"/>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30738492804439E-2"/>
          <c:y val="3.6701793990003145E-2"/>
          <c:w val="0.97038488468667372"/>
          <c:h val="0.6396888259789536"/>
        </c:manualLayout>
      </c:layout>
      <c:barChart>
        <c:barDir val="col"/>
        <c:grouping val="clustered"/>
        <c:varyColors val="0"/>
        <c:ser>
          <c:idx val="0"/>
          <c:order val="0"/>
          <c:tx>
            <c:strRef>
              <c:f>List1!$B$1</c:f>
              <c:strCache>
                <c:ptCount val="1"/>
                <c:pt idx="0">
                  <c:v>Rok 2024</c:v>
                </c:pt>
              </c:strCache>
            </c:strRef>
          </c:tx>
          <c:spPr>
            <a:solidFill>
              <a:srgbClr val="004077"/>
            </a:solidFill>
            <a:ln>
              <a:noFill/>
            </a:ln>
            <a:effectLst/>
          </c:spPr>
          <c:invertIfNegative val="0"/>
          <c:dLbls>
            <c:dLbl>
              <c:idx val="3"/>
              <c:layout>
                <c:manualLayout>
                  <c:x val="-4.7571774617293037E-3"/>
                  <c:y val="-5.07052825322298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8B-4B6C-AF4E-004B0924BE21}"/>
                </c:ext>
              </c:extLst>
            </c:dLbl>
            <c:spPr>
              <a:noFill/>
              <a:ln>
                <a:solidFill>
                  <a:srgbClr val="004077"/>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Vykonávat dozor nad pojišťovnami</c:v>
                </c:pt>
                <c:pt idx="1">
                  <c:v>Řešit spory mezi klienty a pojišťovnami</c:v>
                </c:pt>
                <c:pt idx="2">
                  <c:v>Vytvářet pravidla etického chování v pojišťovnictví</c:v>
                </c:pt>
                <c:pt idx="3">
                  <c:v>Zajišťovat informační servis pro veřejnost z oblasti pojišťovnictví</c:v>
                </c:pt>
                <c:pt idx="4">
                  <c:v>Vytvářet nástroje zábrany škod a pojistných podvodů</c:v>
                </c:pt>
                <c:pt idx="5">
                  <c:v>Vytvářet pojistné podmínky pro pojistné produkty</c:v>
                </c:pt>
                <c:pt idx="6">
                  <c:v>Nevím, neznám Českou Asociaci Pojišťoven</c:v>
                </c:pt>
              </c:strCache>
            </c:strRef>
          </c:cat>
          <c:val>
            <c:numRef>
              <c:f>List1!$B$2:$B$8</c:f>
              <c:numCache>
                <c:formatCode>0%</c:formatCode>
                <c:ptCount val="7"/>
                <c:pt idx="0">
                  <c:v>0.51944982289044572</c:v>
                </c:pt>
                <c:pt idx="1">
                  <c:v>0.42181083125342889</c:v>
                </c:pt>
                <c:pt idx="2">
                  <c:v>0.3731983613151108</c:v>
                </c:pt>
                <c:pt idx="3">
                  <c:v>0.21234996336817566</c:v>
                </c:pt>
                <c:pt idx="4">
                  <c:v>0.20769471868379585</c:v>
                </c:pt>
                <c:pt idx="5">
                  <c:v>0.10891432455298959</c:v>
                </c:pt>
                <c:pt idx="6">
                  <c:v>0.22786337744210247</c:v>
                </c:pt>
              </c:numCache>
            </c:numRef>
          </c:val>
          <c:extLst>
            <c:ext xmlns:c16="http://schemas.microsoft.com/office/drawing/2014/chart" uri="{C3380CC4-5D6E-409C-BE32-E72D297353CC}">
              <c16:uniqueId val="{00000000-DE11-4D2A-B249-FF9E55AFD80A}"/>
            </c:ext>
          </c:extLst>
        </c:ser>
        <c:ser>
          <c:idx val="1"/>
          <c:order val="1"/>
          <c:tx>
            <c:strRef>
              <c:f>List1!$C$1</c:f>
              <c:strCache>
                <c:ptCount val="1"/>
                <c:pt idx="0">
                  <c:v>Rok 2023</c:v>
                </c:pt>
              </c:strCache>
            </c:strRef>
          </c:tx>
          <c:spPr>
            <a:solidFill>
              <a:schemeClr val="bg1">
                <a:lumMod val="50000"/>
              </a:schemeClr>
            </a:solidFill>
            <a:ln>
              <a:noFill/>
            </a:ln>
            <a:effectLst/>
          </c:spPr>
          <c:invertIfNegative val="0"/>
          <c:dLbls>
            <c:dLbl>
              <c:idx val="1"/>
              <c:layout>
                <c:manualLayout>
                  <c:x val="7.1357661925939547E-3"/>
                  <c:y val="-2.734076787547562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E11-4D2A-B249-FF9E55AFD80A}"/>
                </c:ext>
              </c:extLst>
            </c:dLbl>
            <c:dLbl>
              <c:idx val="2"/>
              <c:layout>
                <c:manualLayout>
                  <c:x val="1.0703649288890933E-2"/>
                  <c:y val="-2.98266367836645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E11-4D2A-B249-FF9E55AFD80A}"/>
                </c:ext>
              </c:extLst>
            </c:dLbl>
            <c:dLbl>
              <c:idx val="3"/>
              <c:layout>
                <c:manualLayout>
                  <c:x val="8.3250605580262801E-3"/>
                  <c:y val="5.96532735673297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E11-4D2A-B249-FF9E55AFD80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Vykonávat dozor nad pojišťovnami</c:v>
                </c:pt>
                <c:pt idx="1">
                  <c:v>Řešit spory mezi klienty a pojišťovnami</c:v>
                </c:pt>
                <c:pt idx="2">
                  <c:v>Vytvářet pravidla etického chování v pojišťovnictví</c:v>
                </c:pt>
                <c:pt idx="3">
                  <c:v>Zajišťovat informační servis pro veřejnost z oblasti pojišťovnictví</c:v>
                </c:pt>
                <c:pt idx="4">
                  <c:v>Vytvářet nástroje zábrany škod a pojistných podvodů</c:v>
                </c:pt>
                <c:pt idx="5">
                  <c:v>Vytvářet pojistné podmínky pro pojistné produkty</c:v>
                </c:pt>
                <c:pt idx="6">
                  <c:v>Nevím, neznám Českou Asociaci Pojišťoven</c:v>
                </c:pt>
              </c:strCache>
            </c:strRef>
          </c:cat>
          <c:val>
            <c:numRef>
              <c:f>List1!$C$2:$C$8</c:f>
              <c:numCache>
                <c:formatCode>###0%</c:formatCode>
                <c:ptCount val="7"/>
                <c:pt idx="0">
                  <c:v>0.38242440073632944</c:v>
                </c:pt>
                <c:pt idx="1">
                  <c:v>0.51445905601213793</c:v>
                </c:pt>
                <c:pt idx="2">
                  <c:v>0.18838576876900479</c:v>
                </c:pt>
                <c:pt idx="3">
                  <c:v>0.22943186600426257</c:v>
                </c:pt>
                <c:pt idx="4">
                  <c:v>9.1364255881617923E-2</c:v>
                </c:pt>
                <c:pt idx="5">
                  <c:v>0.35931115458116236</c:v>
                </c:pt>
                <c:pt idx="6">
                  <c:v>0.23138804377340375</c:v>
                </c:pt>
              </c:numCache>
            </c:numRef>
          </c:val>
          <c:extLst>
            <c:ext xmlns:c16="http://schemas.microsoft.com/office/drawing/2014/chart" uri="{C3380CC4-5D6E-409C-BE32-E72D297353CC}">
              <c16:uniqueId val="{00000001-DE11-4D2A-B249-FF9E55AFD80A}"/>
            </c:ext>
          </c:extLst>
        </c:ser>
        <c:dLbls>
          <c:dLblPos val="outEnd"/>
          <c:showLegendKey val="0"/>
          <c:showVal val="1"/>
          <c:showCatName val="0"/>
          <c:showSerName val="0"/>
          <c:showPercent val="0"/>
          <c:showBubbleSize val="0"/>
        </c:dLbls>
        <c:gapWidth val="150"/>
        <c:axId val="577713231"/>
        <c:axId val="1846944895"/>
      </c:barChart>
      <c:lineChart>
        <c:grouping val="standard"/>
        <c:varyColors val="0"/>
        <c:ser>
          <c:idx val="2"/>
          <c:order val="2"/>
          <c:tx>
            <c:strRef>
              <c:f>List1!$D$1</c:f>
              <c:strCache>
                <c:ptCount val="1"/>
                <c:pt idx="0">
                  <c:v>Rok 2018</c:v>
                </c:pt>
              </c:strCache>
            </c:strRef>
          </c:tx>
          <c:spPr>
            <a:ln w="28575" cap="rnd">
              <a:noFill/>
              <a:round/>
            </a:ln>
            <a:effectLst/>
          </c:spPr>
          <c:marker>
            <c:symbol val="circle"/>
            <c:size val="31"/>
            <c:spPr>
              <a:solidFill>
                <a:schemeClr val="bg1">
                  <a:lumMod val="85000"/>
                </a:schemeClr>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Vykonávat dozor nad pojišťovnami</c:v>
                </c:pt>
                <c:pt idx="1">
                  <c:v>Řešit spory mezi klienty a pojišťovnami</c:v>
                </c:pt>
                <c:pt idx="2">
                  <c:v>Vytvářet pravidla etického chování v pojišťovnictví</c:v>
                </c:pt>
                <c:pt idx="3">
                  <c:v>Zajišťovat informační servis pro veřejnost z oblasti pojišťovnictví</c:v>
                </c:pt>
                <c:pt idx="4">
                  <c:v>Vytvářet nástroje zábrany škod a pojistných podvodů</c:v>
                </c:pt>
                <c:pt idx="5">
                  <c:v>Vytvářet pojistné podmínky pro pojistné produkty</c:v>
                </c:pt>
                <c:pt idx="6">
                  <c:v>Nevím, neznám Českou Asociaci Pojišťoven</c:v>
                </c:pt>
              </c:strCache>
            </c:strRef>
          </c:cat>
          <c:val>
            <c:numRef>
              <c:f>List1!$D$2:$D$8</c:f>
              <c:numCache>
                <c:formatCode>###0%</c:formatCode>
                <c:ptCount val="7"/>
                <c:pt idx="0">
                  <c:v>0.47001202032089412</c:v>
                </c:pt>
                <c:pt idx="1">
                  <c:v>0.58062045296342868</c:v>
                </c:pt>
                <c:pt idx="2">
                  <c:v>0.24707487070781195</c:v>
                </c:pt>
                <c:pt idx="3">
                  <c:v>0.26204928377011166</c:v>
                </c:pt>
                <c:pt idx="4">
                  <c:v>0.12292891827290658</c:v>
                </c:pt>
                <c:pt idx="5">
                  <c:v>0.47663263451951943</c:v>
                </c:pt>
                <c:pt idx="6">
                  <c:v>0.21896824212229679</c:v>
                </c:pt>
              </c:numCache>
            </c:numRef>
          </c:val>
          <c:smooth val="0"/>
          <c:extLst>
            <c:ext xmlns:c16="http://schemas.microsoft.com/office/drawing/2014/chart" uri="{C3380CC4-5D6E-409C-BE32-E72D297353CC}">
              <c16:uniqueId val="{00000002-DE11-4D2A-B249-FF9E55AFD80A}"/>
            </c:ext>
          </c:extLst>
        </c:ser>
        <c:dLbls>
          <c:showLegendKey val="0"/>
          <c:showVal val="0"/>
          <c:showCatName val="0"/>
          <c:showSerName val="0"/>
          <c:showPercent val="0"/>
          <c:showBubbleSize val="0"/>
        </c:dLbls>
        <c:marker val="1"/>
        <c:smooth val="0"/>
        <c:axId val="577713231"/>
        <c:axId val="1846944895"/>
      </c:lineChart>
      <c:catAx>
        <c:axId val="577713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crossAx val="1846944895"/>
        <c:crosses val="autoZero"/>
        <c:auto val="1"/>
        <c:lblAlgn val="ctr"/>
        <c:lblOffset val="100"/>
        <c:noMultiLvlLbl val="0"/>
      </c:catAx>
      <c:valAx>
        <c:axId val="1846944895"/>
        <c:scaling>
          <c:orientation val="minMax"/>
          <c:max val="0.70000000000000007"/>
        </c:scaling>
        <c:delete val="1"/>
        <c:axPos val="l"/>
        <c:numFmt formatCode="0%" sourceLinked="1"/>
        <c:majorTickMark val="none"/>
        <c:minorTickMark val="none"/>
        <c:tickLblPos val="nextTo"/>
        <c:crossAx val="577713231"/>
        <c:crosses val="autoZero"/>
        <c:crossBetween val="between"/>
      </c:valAx>
      <c:spPr>
        <a:noFill/>
        <a:ln>
          <a:noFill/>
        </a:ln>
        <a:effectLst/>
      </c:spPr>
    </c:plotArea>
    <c:legend>
      <c:legendPos val="b"/>
      <c:layout>
        <c:manualLayout>
          <c:xMode val="edge"/>
          <c:yMode val="edge"/>
          <c:x val="0.4083652905469547"/>
          <c:y val="4.7722618853863336E-2"/>
          <c:w val="0.29563985020135131"/>
          <c:h val="6.835959838785854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cs-CZ"/>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878675491650512E-2"/>
          <c:y val="2.4151521535895323E-2"/>
          <c:w val="0.93987494769675528"/>
          <c:h val="0.81444369567588648"/>
        </c:manualLayout>
      </c:layout>
      <c:lineChart>
        <c:grouping val="standard"/>
        <c:varyColors val="0"/>
        <c:ser>
          <c:idx val="0"/>
          <c:order val="0"/>
          <c:tx>
            <c:strRef>
              <c:f>List1!$B$1</c:f>
              <c:strCache>
                <c:ptCount val="1"/>
                <c:pt idx="0">
                  <c:v>Sloupec5</c:v>
                </c:pt>
              </c:strCache>
            </c:strRef>
          </c:tx>
          <c:spPr>
            <a:ln w="28575" cap="rnd">
              <a:noFill/>
              <a:round/>
            </a:ln>
            <a:effectLst/>
          </c:spPr>
          <c:marker>
            <c:symbol val="circle"/>
            <c:size val="60"/>
            <c:spPr>
              <a:solidFill>
                <a:srgbClr val="004077"/>
              </a:solidFill>
              <a:ln w="0">
                <a:solidFill>
                  <a:srgbClr val="002F8E"/>
                </a:solidFill>
              </a:ln>
              <a:effectLst/>
            </c:spPr>
          </c:marker>
          <c:dPt>
            <c:idx val="0"/>
            <c:marker>
              <c:symbol val="circle"/>
              <c:size val="60"/>
              <c:spPr>
                <a:solidFill>
                  <a:srgbClr val="004077"/>
                </a:solidFill>
                <a:ln w="0">
                  <a:solidFill>
                    <a:srgbClr val="002F8E"/>
                  </a:solidFill>
                </a:ln>
                <a:effectLst/>
              </c:spPr>
            </c:marker>
            <c:bubble3D val="0"/>
            <c:extLst>
              <c:ext xmlns:c16="http://schemas.microsoft.com/office/drawing/2014/chart" uri="{C3380CC4-5D6E-409C-BE32-E72D297353CC}">
                <c16:uniqueId val="{00000001-7BF1-4665-AEAE-D75ED2754D8C}"/>
              </c:ext>
            </c:extLst>
          </c:dPt>
          <c:dPt>
            <c:idx val="1"/>
            <c:marker>
              <c:symbol val="circle"/>
              <c:size val="60"/>
              <c:spPr>
                <a:solidFill>
                  <a:srgbClr val="004077"/>
                </a:solidFill>
                <a:ln w="0">
                  <a:solidFill>
                    <a:srgbClr val="002F8E"/>
                  </a:solidFill>
                </a:ln>
                <a:effectLst/>
              </c:spPr>
            </c:marker>
            <c:bubble3D val="0"/>
            <c:extLst>
              <c:ext xmlns:c16="http://schemas.microsoft.com/office/drawing/2014/chart" uri="{C3380CC4-5D6E-409C-BE32-E72D297353CC}">
                <c16:uniqueId val="{00000001-37B9-4214-AD9C-771D947FF1A1}"/>
              </c:ext>
            </c:extLst>
          </c:dPt>
          <c:dPt>
            <c:idx val="3"/>
            <c:marker>
              <c:symbol val="circle"/>
              <c:size val="60"/>
              <c:spPr>
                <a:solidFill>
                  <a:srgbClr val="004077"/>
                </a:solidFill>
                <a:ln w="0">
                  <a:solidFill>
                    <a:srgbClr val="002F8E"/>
                  </a:solidFill>
                </a:ln>
                <a:effectLst/>
              </c:spPr>
            </c:marker>
            <c:bubble3D val="0"/>
            <c:extLst>
              <c:ext xmlns:c16="http://schemas.microsoft.com/office/drawing/2014/chart" uri="{C3380CC4-5D6E-409C-BE32-E72D297353CC}">
                <c16:uniqueId val="{00000000-FDD3-4EA8-9C74-9B6F509F945D}"/>
              </c:ext>
            </c:extLst>
          </c:dPt>
          <c:dPt>
            <c:idx val="4"/>
            <c:marker>
              <c:symbol val="circle"/>
              <c:size val="60"/>
              <c:spPr>
                <a:solidFill>
                  <a:srgbClr val="004077"/>
                </a:solidFill>
                <a:ln w="0">
                  <a:solidFill>
                    <a:srgbClr val="002F8E"/>
                  </a:solidFill>
                </a:ln>
                <a:effectLst/>
              </c:spPr>
            </c:marker>
            <c:bubble3D val="0"/>
            <c:extLst>
              <c:ext xmlns:c16="http://schemas.microsoft.com/office/drawing/2014/chart" uri="{C3380CC4-5D6E-409C-BE32-E72D297353CC}">
                <c16:uniqueId val="{00000003-37B9-4214-AD9C-771D947FF1A1}"/>
              </c:ext>
            </c:extLst>
          </c:dPt>
          <c:dLbls>
            <c:dLbl>
              <c:idx val="0"/>
              <c:layout>
                <c:manualLayout>
                  <c:x val="-6.0954832606704597E-2"/>
                  <c:y val="-2.918277916794005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F1-4665-AEAE-D75ED2754D8C}"/>
                </c:ext>
              </c:extLst>
            </c:dLbl>
            <c:spPr>
              <a:noFill/>
              <a:ln>
                <a:noFill/>
              </a:ln>
              <a:effectLst/>
            </c:spPr>
            <c:txPr>
              <a:bodyPr rot="0" spcFirstLastPara="1" vertOverflow="ellipsis" vert="horz" wrap="square" anchor="ctr" anchorCtr="1"/>
              <a:lstStyle/>
              <a:p>
                <a:pPr>
                  <a:defRPr sz="3000" b="1" i="0" u="none" strike="noStrike" kern="1200" baseline="0">
                    <a:solidFill>
                      <a:schemeClr val="bg1"/>
                    </a:solidFill>
                    <a:latin typeface="Century Gothic" panose="020B0502020202020204" pitchFamily="34" charset="0"/>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List1!$A$2:$A$8</c:f>
              <c:strCache>
                <c:ptCount val="7"/>
                <c:pt idx="0">
                  <c:v>Rok 2024</c:v>
                </c:pt>
                <c:pt idx="1">
                  <c:v>Rok 2023</c:v>
                </c:pt>
                <c:pt idx="2">
                  <c:v>Rok 2022</c:v>
                </c:pt>
                <c:pt idx="3">
                  <c:v>Rok 2021</c:v>
                </c:pt>
                <c:pt idx="4">
                  <c:v>Rok 2020</c:v>
                </c:pt>
                <c:pt idx="5">
                  <c:v>Rok 2019</c:v>
                </c:pt>
                <c:pt idx="6">
                  <c:v>Rok 2018</c:v>
                </c:pt>
              </c:strCache>
            </c:strRef>
          </c:cat>
          <c:val>
            <c:numRef>
              <c:f>List1!$B$2:$B$8</c:f>
              <c:numCache>
                <c:formatCode>###0.0</c:formatCode>
                <c:ptCount val="7"/>
                <c:pt idx="0">
                  <c:v>7.6199873759876358</c:v>
                </c:pt>
                <c:pt idx="1">
                  <c:v>7.9313036984534238</c:v>
                </c:pt>
                <c:pt idx="2">
                  <c:v>8.2536678484369812</c:v>
                </c:pt>
                <c:pt idx="3">
                  <c:v>8.2634598428888779</c:v>
                </c:pt>
                <c:pt idx="4">
                  <c:v>7.9122887914101661</c:v>
                </c:pt>
                <c:pt idx="5">
                  <c:v>8.0018997979553284</c:v>
                </c:pt>
                <c:pt idx="6">
                  <c:v>7.9373547199851551</c:v>
                </c:pt>
              </c:numCache>
            </c:numRef>
          </c:val>
          <c:smooth val="0"/>
          <c:extLst>
            <c:ext xmlns:c16="http://schemas.microsoft.com/office/drawing/2014/chart" uri="{C3380CC4-5D6E-409C-BE32-E72D297353CC}">
              <c16:uniqueId val="{00000001-FDD3-4EA8-9C74-9B6F509F945D}"/>
            </c:ext>
          </c:extLst>
        </c:ser>
        <c:dLbls>
          <c:showLegendKey val="0"/>
          <c:showVal val="0"/>
          <c:showCatName val="0"/>
          <c:showSerName val="0"/>
          <c:showPercent val="0"/>
          <c:showBubbleSize val="0"/>
        </c:dLbls>
        <c:marker val="1"/>
        <c:smooth val="0"/>
        <c:axId val="2040215359"/>
        <c:axId val="1849584127"/>
      </c:lineChart>
      <c:catAx>
        <c:axId val="20402153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just">
              <a:defRPr sz="1600" b="1" i="0" u="none" strike="noStrike" kern="1200" baseline="0">
                <a:solidFill>
                  <a:schemeClr val="tx1"/>
                </a:solidFill>
                <a:latin typeface="Century Gothic" panose="020B0502020202020204" pitchFamily="34" charset="0"/>
                <a:ea typeface="+mn-ea"/>
                <a:cs typeface="+mn-cs"/>
              </a:defRPr>
            </a:pPr>
            <a:endParaRPr lang="cs-CZ"/>
          </a:p>
        </c:txPr>
        <c:crossAx val="1849584127"/>
        <c:crosses val="autoZero"/>
        <c:auto val="1"/>
        <c:lblAlgn val="ctr"/>
        <c:lblOffset val="10"/>
        <c:noMultiLvlLbl val="0"/>
      </c:catAx>
      <c:valAx>
        <c:axId val="1849584127"/>
        <c:scaling>
          <c:orientation val="minMax"/>
          <c:max val="1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cs-CZ"/>
          </a:p>
        </c:txPr>
        <c:crossAx val="2040215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Century Gothic" panose="020B0502020202020204" pitchFamily="34" charset="0"/>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8580D-1F02-4B85-97CD-636DFAC8E53E}" type="doc">
      <dgm:prSet loTypeId="urn:microsoft.com/office/officeart/2005/8/layout/process4" loCatId="process" qsTypeId="urn:microsoft.com/office/officeart/2005/8/quickstyle/simple1" qsCatId="simple" csTypeId="urn:microsoft.com/office/officeart/2005/8/colors/accent0_1" csCatId="mainScheme" phldr="1"/>
      <dgm:spPr/>
      <dgm:t>
        <a:bodyPr/>
        <a:lstStyle/>
        <a:p>
          <a:endParaRPr lang="cs-CZ"/>
        </a:p>
      </dgm:t>
    </dgm:pt>
    <dgm:pt modelId="{FA277A4F-E6FF-45E7-91C5-1603D14BD8A1}">
      <dgm:prSet phldrT="[Text]" custT="1">
        <dgm:style>
          <a:lnRef idx="2">
            <a:schemeClr val="accent3"/>
          </a:lnRef>
          <a:fillRef idx="1">
            <a:schemeClr val="lt1"/>
          </a:fillRef>
          <a:effectRef idx="0">
            <a:schemeClr val="accent3"/>
          </a:effectRef>
          <a:fontRef idx="minor">
            <a:schemeClr val="dk1"/>
          </a:fontRef>
        </dgm:style>
      </dgm:prSet>
      <dgm:spPr/>
      <dgm:t>
        <a:bodyPr/>
        <a:lstStyle/>
        <a:p>
          <a:r>
            <a:rPr lang="cs-CZ" sz="1800" b="1" dirty="0">
              <a:solidFill>
                <a:srgbClr val="002060"/>
              </a:solidFill>
              <a:latin typeface="Verdana" panose="020B0604030504040204" pitchFamily="34" charset="0"/>
              <a:ea typeface="Verdana" panose="020B0604030504040204" pitchFamily="34" charset="0"/>
            </a:rPr>
            <a:t>Zkušenost s likvidací PU v letech 2020 – 2023</a:t>
          </a:r>
        </a:p>
      </dgm:t>
    </dgm:pt>
    <dgm:pt modelId="{A6A3D28F-8D80-4F49-BFD4-C9152829D333}" type="parTrans" cxnId="{BE8572FB-E388-4A38-A879-43DAD11A4DF2}">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B5B484D3-0CC3-4663-AD7E-3E0755A3AB6E}" type="sibTrans" cxnId="{BE8572FB-E388-4A38-A879-43DAD11A4DF2}">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5987CBDC-21CF-4776-A62F-04DCA42B2C6F}">
      <dgm:prSet phldrT="[Text]" custT="1"/>
      <dgm:spPr/>
      <dgm:t>
        <a:bodyPr/>
        <a:lstStyle/>
        <a:p>
          <a:r>
            <a:rPr lang="cs-CZ" sz="2400" b="1" dirty="0">
              <a:solidFill>
                <a:srgbClr val="002060"/>
              </a:solidFill>
              <a:latin typeface="Verdana" panose="020B0604030504040204" pitchFamily="34" charset="0"/>
              <a:ea typeface="Verdana" panose="020B0604030504040204" pitchFamily="34" charset="0"/>
            </a:rPr>
            <a:t>35 %  má zkušenost</a:t>
          </a:r>
        </a:p>
      </dgm:t>
    </dgm:pt>
    <dgm:pt modelId="{1F18CC84-4841-4892-A367-0911989814B8}" type="parTrans" cxnId="{D8396347-2B71-476A-98AB-8E1515EB8195}">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F2CEEAC1-E2B8-4B40-9FF4-2BF43DA0EF3E}" type="sibTrans" cxnId="{D8396347-2B71-476A-98AB-8E1515EB8195}">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77716508-4FDE-47D8-93CE-5A92E4B4B68B}">
      <dgm:prSet phldrT="[Text]" custT="1"/>
      <dgm:spPr/>
      <dgm:t>
        <a:bodyPr/>
        <a:lstStyle/>
        <a:p>
          <a:r>
            <a:rPr lang="cs-CZ" sz="1600" b="1" dirty="0">
              <a:solidFill>
                <a:schemeClr val="bg1">
                  <a:lumMod val="65000"/>
                </a:schemeClr>
              </a:solidFill>
              <a:latin typeface="Verdana" panose="020B0604030504040204" pitchFamily="34" charset="0"/>
              <a:ea typeface="Verdana" panose="020B0604030504040204" pitchFamily="34" charset="0"/>
            </a:rPr>
            <a:t>65 % nemá zkušenost</a:t>
          </a:r>
        </a:p>
      </dgm:t>
    </dgm:pt>
    <dgm:pt modelId="{48601D86-1671-47F2-8BBC-FECECA31A06F}" type="parTrans" cxnId="{94D7EA86-4A80-473E-85BB-4938F11EAB86}">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84F9E6B9-6781-479E-B93B-F19AF9A9DC8B}" type="sibTrans" cxnId="{94D7EA86-4A80-473E-85BB-4938F11EAB86}">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2D36FD9B-59A2-4439-BD73-DADA8C06B22F}">
      <dgm:prSet phldrT="[Text]" custT="1"/>
      <dgm:spPr/>
      <dgm:t>
        <a:bodyPr/>
        <a:lstStyle/>
        <a:p>
          <a:r>
            <a:rPr lang="cs-CZ" sz="2000" b="1" dirty="0">
              <a:solidFill>
                <a:srgbClr val="002060"/>
              </a:solidFill>
              <a:latin typeface="Verdana" panose="020B0604030504040204" pitchFamily="34" charset="0"/>
              <a:ea typeface="Verdana" panose="020B0604030504040204" pitchFamily="34" charset="0"/>
            </a:rPr>
            <a:t>Jak proběhla likvidace PU?</a:t>
          </a:r>
        </a:p>
      </dgm:t>
    </dgm:pt>
    <dgm:pt modelId="{A32E41B4-69F5-404F-A89A-98DC4B610F69}" type="parTrans" cxnId="{694786EC-F618-4035-BDCE-F1B8194E81BB}">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CBCB8E37-C803-4D69-84FC-4F2580FEA336}" type="sibTrans" cxnId="{694786EC-F618-4035-BDCE-F1B8194E81BB}">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2174CE95-EC6A-4156-BE8B-2E162FDBA82A}">
      <dgm:prSet phldrT="[Text]" custT="1"/>
      <dgm:spPr/>
      <dgm:t>
        <a:bodyPr/>
        <a:lstStyle/>
        <a:p>
          <a:r>
            <a:rPr lang="cs-CZ" sz="2400" b="1" dirty="0">
              <a:solidFill>
                <a:srgbClr val="FF0000"/>
              </a:solidFill>
              <a:latin typeface="Verdana" panose="020B0604030504040204" pitchFamily="34" charset="0"/>
              <a:ea typeface="Verdana" panose="020B0604030504040204" pitchFamily="34" charset="0"/>
            </a:rPr>
            <a:t>26 % s problémy</a:t>
          </a:r>
        </a:p>
      </dgm:t>
    </dgm:pt>
    <dgm:pt modelId="{D1DEACE4-8AA9-4765-B68F-3B8E4D418CCD}" type="parTrans" cxnId="{CCDB35A7-C0FB-4C31-8C7C-CFE39A389AB2}">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E8BD6CB2-55AA-4158-A7BD-7B0FA0E4675A}" type="sibTrans" cxnId="{CCDB35A7-C0FB-4C31-8C7C-CFE39A389AB2}">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180FF8A8-A9F2-47D6-AF05-9A6F7F48CC64}">
      <dgm:prSet phldrT="[Text]" custT="1"/>
      <dgm:spPr/>
      <dgm:t>
        <a:bodyPr/>
        <a:lstStyle/>
        <a:p>
          <a:r>
            <a:rPr lang="cs-CZ" sz="1600" b="1" dirty="0">
              <a:solidFill>
                <a:schemeClr val="bg1">
                  <a:lumMod val="65000"/>
                </a:schemeClr>
              </a:solidFill>
              <a:latin typeface="Verdana" panose="020B0604030504040204" pitchFamily="34" charset="0"/>
              <a:ea typeface="Verdana" panose="020B0604030504040204" pitchFamily="34" charset="0"/>
            </a:rPr>
            <a:t>74 % bez problémů</a:t>
          </a:r>
        </a:p>
      </dgm:t>
    </dgm:pt>
    <dgm:pt modelId="{47B63C70-D693-4B19-BF58-2DF424135E69}" type="parTrans" cxnId="{E2DB8A14-2D34-4AE7-BE3A-8598B6E055EF}">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48ECE8A7-6733-48A9-9836-582FE4D87B92}" type="sibTrans" cxnId="{E2DB8A14-2D34-4AE7-BE3A-8598B6E055EF}">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8E02AE71-7967-426B-AC59-C79B0BA06FFD}">
      <dgm:prSet phldrT="[Text]" custT="1"/>
      <dgm:spPr/>
      <dgm:t>
        <a:bodyPr/>
        <a:lstStyle/>
        <a:p>
          <a:r>
            <a:rPr lang="cs-CZ" sz="1400" b="1" dirty="0">
              <a:solidFill>
                <a:srgbClr val="FF0000"/>
              </a:solidFill>
              <a:latin typeface="Verdana" panose="020B0604030504040204" pitchFamily="34" charset="0"/>
              <a:ea typeface="Verdana" panose="020B0604030504040204" pitchFamily="34" charset="0"/>
            </a:rPr>
            <a:t>Jaké byly problémy?</a:t>
          </a:r>
        </a:p>
      </dgm:t>
    </dgm:pt>
    <dgm:pt modelId="{0173797B-9ECE-4F5A-A7EC-B397442B8288}" type="parTrans" cxnId="{F5308496-AE6A-49F7-A539-D1C866B7219C}">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F41BBB8A-9736-4E75-9791-6BE81220BC36}" type="sibTrans" cxnId="{F5308496-AE6A-49F7-A539-D1C866B7219C}">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394DD51E-9655-424E-A7D6-C546142D2844}">
      <dgm:prSet phldrT="[Text]" custT="1"/>
      <dgm:spPr/>
      <dgm:t>
        <a:bodyPr/>
        <a:lstStyle/>
        <a:p>
          <a:r>
            <a:rPr lang="cs-CZ" sz="1050" b="1" dirty="0">
              <a:solidFill>
                <a:srgbClr val="002060"/>
              </a:solidFill>
              <a:latin typeface="Verdana" panose="020B0604030504040204" pitchFamily="34" charset="0"/>
              <a:ea typeface="Verdana" panose="020B0604030504040204" pitchFamily="34" charset="0"/>
            </a:rPr>
            <a:t>39% </a:t>
          </a:r>
          <a:r>
            <a:rPr lang="cs-CZ" sz="1000" b="1" dirty="0">
              <a:solidFill>
                <a:srgbClr val="002060"/>
              </a:solidFill>
              <a:latin typeface="Verdana" panose="020B0604030504040204" pitchFamily="34" charset="0"/>
              <a:ea typeface="Verdana" panose="020B0604030504040204" pitchFamily="34" charset="0"/>
            </a:rPr>
            <a:t>Pojišťovna tvrdila, že moje pojištění se nevztahuje na vzniklou PU</a:t>
          </a:r>
        </a:p>
      </dgm:t>
    </dgm:pt>
    <dgm:pt modelId="{1601954F-39B3-4284-ADFB-6CBFBC94FF3D}" type="parTrans" cxnId="{529E9B7C-E6DF-4563-9F4F-A304E1B37B8D}">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5BB68521-5368-4194-BECE-F0A2DED0DDB1}" type="sibTrans" cxnId="{529E9B7C-E6DF-4563-9F4F-A304E1B37B8D}">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F1C46CBF-7614-4F0E-A408-D526A8967FE1}">
      <dgm:prSet phldrT="[Text]" custT="1"/>
      <dgm:spPr/>
      <dgm:t>
        <a:bodyPr/>
        <a:lstStyle/>
        <a:p>
          <a:r>
            <a:rPr lang="cs-CZ" sz="1050" b="1" dirty="0">
              <a:solidFill>
                <a:srgbClr val="002060"/>
              </a:solidFill>
              <a:latin typeface="Verdana" panose="020B0604030504040204" pitchFamily="34" charset="0"/>
              <a:ea typeface="Verdana" panose="020B0604030504040204" pitchFamily="34" charset="0"/>
            </a:rPr>
            <a:t>36% </a:t>
          </a:r>
          <a:r>
            <a:rPr lang="cs-CZ" sz="800" b="1" dirty="0">
              <a:solidFill>
                <a:srgbClr val="002060"/>
              </a:solidFill>
              <a:latin typeface="Verdana" panose="020B0604030504040204" pitchFamily="34" charset="0"/>
              <a:ea typeface="Verdana" panose="020B0604030504040204" pitchFamily="34" charset="0"/>
            </a:rPr>
            <a:t>Zdlouhavá komunikace, neochota</a:t>
          </a:r>
        </a:p>
      </dgm:t>
    </dgm:pt>
    <dgm:pt modelId="{66C7547A-58FB-44A4-A116-175A12D93074}" type="parTrans" cxnId="{078C9BC1-3C1B-4E40-9D47-5C29D2C862AA}">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4B06BC20-0C61-48DB-A433-EAAA0D646165}" type="sibTrans" cxnId="{078C9BC1-3C1B-4E40-9D47-5C29D2C862AA}">
      <dgm:prSet/>
      <dgm:spPr/>
      <dgm:t>
        <a:bodyPr/>
        <a:lstStyle/>
        <a:p>
          <a:endParaRPr lang="cs-CZ" sz="1100">
            <a:solidFill>
              <a:srgbClr val="002060"/>
            </a:solidFill>
            <a:latin typeface="Verdana" panose="020B0604030504040204" pitchFamily="34" charset="0"/>
            <a:ea typeface="Verdana" panose="020B0604030504040204" pitchFamily="34" charset="0"/>
          </a:endParaRPr>
        </a:p>
      </dgm:t>
    </dgm:pt>
    <dgm:pt modelId="{98B6EED5-329A-4261-B0BA-A3AF7AFC550A}">
      <dgm:prSet phldrT="[Text]" custT="1"/>
      <dgm:spPr/>
      <dgm:t>
        <a:bodyPr/>
        <a:lstStyle/>
        <a:p>
          <a:r>
            <a:rPr lang="cs-CZ" sz="1050" b="1" dirty="0">
              <a:solidFill>
                <a:srgbClr val="002060"/>
              </a:solidFill>
              <a:latin typeface="Verdana" panose="020B0604030504040204" pitchFamily="34" charset="0"/>
              <a:ea typeface="Verdana" panose="020B0604030504040204" pitchFamily="34" charset="0"/>
            </a:rPr>
            <a:t>22%</a:t>
          </a:r>
          <a:r>
            <a:rPr lang="cs-CZ" sz="800" b="1" dirty="0">
              <a:solidFill>
                <a:srgbClr val="002060"/>
              </a:solidFill>
              <a:latin typeface="Verdana" panose="020B0604030504040204" pitchFamily="34" charset="0"/>
              <a:ea typeface="Verdana" panose="020B0604030504040204" pitchFamily="34" charset="0"/>
            </a:rPr>
            <a:t> Dlouhá doba, než mi přišly peníze</a:t>
          </a:r>
        </a:p>
      </dgm:t>
    </dgm:pt>
    <dgm:pt modelId="{8615176C-0FF3-4C62-AF01-58C75F8158EB}" type="parTrans" cxnId="{1E6C01E2-53D3-4D84-9D96-8AF6F781C07D}">
      <dgm:prSet/>
      <dgm:spPr/>
      <dgm:t>
        <a:bodyPr/>
        <a:lstStyle/>
        <a:p>
          <a:endParaRPr lang="cs-CZ"/>
        </a:p>
      </dgm:t>
    </dgm:pt>
    <dgm:pt modelId="{49AA77C3-4402-45BE-AA1C-11FD52167198}" type="sibTrans" cxnId="{1E6C01E2-53D3-4D84-9D96-8AF6F781C07D}">
      <dgm:prSet/>
      <dgm:spPr/>
      <dgm:t>
        <a:bodyPr/>
        <a:lstStyle/>
        <a:p>
          <a:endParaRPr lang="cs-CZ"/>
        </a:p>
      </dgm:t>
    </dgm:pt>
    <dgm:pt modelId="{D1FF9097-0919-461D-9A93-B2D2D988744F}">
      <dgm:prSet phldrT="[Text]" custT="1"/>
      <dgm:spPr/>
      <dgm:t>
        <a:bodyPr/>
        <a:lstStyle/>
        <a:p>
          <a:r>
            <a:rPr lang="cs-CZ" sz="1050" b="1" dirty="0">
              <a:solidFill>
                <a:srgbClr val="002060"/>
              </a:solidFill>
              <a:latin typeface="Verdana" panose="020B0604030504040204" pitchFamily="34" charset="0"/>
              <a:ea typeface="Verdana" panose="020B0604030504040204" pitchFamily="34" charset="0"/>
            </a:rPr>
            <a:t>31%</a:t>
          </a:r>
          <a:r>
            <a:rPr lang="cs-CZ" sz="800" b="1" dirty="0">
              <a:solidFill>
                <a:srgbClr val="002060"/>
              </a:solidFill>
              <a:latin typeface="Verdana" panose="020B0604030504040204" pitchFamily="34" charset="0"/>
              <a:ea typeface="Verdana" panose="020B0604030504040204" pitchFamily="34" charset="0"/>
            </a:rPr>
            <a:t> Pojišťovna chtěla podklady, které jsem nemohl/a sehnat</a:t>
          </a:r>
        </a:p>
      </dgm:t>
    </dgm:pt>
    <dgm:pt modelId="{6A7DF2E9-A1FF-43CB-8D6C-5F82841F014C}" type="parTrans" cxnId="{E1C4310C-6E54-4972-A88B-FBEED4DDE5F6}">
      <dgm:prSet/>
      <dgm:spPr/>
      <dgm:t>
        <a:bodyPr/>
        <a:lstStyle/>
        <a:p>
          <a:endParaRPr lang="cs-CZ"/>
        </a:p>
      </dgm:t>
    </dgm:pt>
    <dgm:pt modelId="{F3E48EF0-EDAD-480A-BF96-9E3601CC81E2}" type="sibTrans" cxnId="{E1C4310C-6E54-4972-A88B-FBEED4DDE5F6}">
      <dgm:prSet/>
      <dgm:spPr/>
      <dgm:t>
        <a:bodyPr/>
        <a:lstStyle/>
        <a:p>
          <a:endParaRPr lang="cs-CZ"/>
        </a:p>
      </dgm:t>
    </dgm:pt>
    <dgm:pt modelId="{5323858E-0215-491E-AF95-7541ADE6DCEB}">
      <dgm:prSet phldrT="[Text]" custT="1"/>
      <dgm:spPr/>
      <dgm:t>
        <a:bodyPr/>
        <a:lstStyle/>
        <a:p>
          <a:r>
            <a:rPr lang="cs-CZ" sz="1050" b="1" dirty="0">
              <a:solidFill>
                <a:srgbClr val="002060"/>
              </a:solidFill>
              <a:latin typeface="Verdana" panose="020B0604030504040204" pitchFamily="34" charset="0"/>
              <a:ea typeface="Verdana" panose="020B0604030504040204" pitchFamily="34" charset="0"/>
            </a:rPr>
            <a:t>11%</a:t>
          </a:r>
          <a:r>
            <a:rPr lang="cs-CZ" sz="800" b="1" dirty="0">
              <a:solidFill>
                <a:srgbClr val="002060"/>
              </a:solidFill>
              <a:latin typeface="Verdana" panose="020B0604030504040204" pitchFamily="34" charset="0"/>
              <a:ea typeface="Verdana" panose="020B0604030504040204" pitchFamily="34" charset="0"/>
            </a:rPr>
            <a:t> Musel jsem podat reklamaci</a:t>
          </a:r>
        </a:p>
      </dgm:t>
    </dgm:pt>
    <dgm:pt modelId="{2275FAAF-469B-4F7A-93C4-F3374C3A137F}" type="parTrans" cxnId="{ADDA4AB5-6BEB-49F4-8CA4-385D53E2252A}">
      <dgm:prSet/>
      <dgm:spPr/>
      <dgm:t>
        <a:bodyPr/>
        <a:lstStyle/>
        <a:p>
          <a:endParaRPr lang="cs-CZ"/>
        </a:p>
      </dgm:t>
    </dgm:pt>
    <dgm:pt modelId="{A5525C6D-BA47-40F5-B967-CF45DD061295}" type="sibTrans" cxnId="{ADDA4AB5-6BEB-49F4-8CA4-385D53E2252A}">
      <dgm:prSet/>
      <dgm:spPr/>
      <dgm:t>
        <a:bodyPr/>
        <a:lstStyle/>
        <a:p>
          <a:endParaRPr lang="cs-CZ"/>
        </a:p>
      </dgm:t>
    </dgm:pt>
    <dgm:pt modelId="{40C68943-6769-477C-8C8E-FD203F999CB4}">
      <dgm:prSet phldrT="[Text]" custT="1"/>
      <dgm:spPr/>
      <dgm:t>
        <a:bodyPr/>
        <a:lstStyle/>
        <a:p>
          <a:r>
            <a:rPr lang="cs-CZ" sz="1100" b="1" dirty="0">
              <a:solidFill>
                <a:srgbClr val="C00000"/>
              </a:solidFill>
              <a:latin typeface="Verdana" panose="020B0604030504040204" pitchFamily="34" charset="0"/>
              <a:ea typeface="Verdana" panose="020B0604030504040204" pitchFamily="34" charset="0"/>
            </a:rPr>
            <a:t>0% Musel jsem se soudit</a:t>
          </a:r>
        </a:p>
      </dgm:t>
    </dgm:pt>
    <dgm:pt modelId="{31C12817-56C4-4038-86B1-9AAA57EF1A17}" type="parTrans" cxnId="{28EE0B2B-EF9B-4400-AE16-0B0397F4C3BD}">
      <dgm:prSet/>
      <dgm:spPr/>
      <dgm:t>
        <a:bodyPr/>
        <a:lstStyle/>
        <a:p>
          <a:endParaRPr lang="cs-CZ"/>
        </a:p>
      </dgm:t>
    </dgm:pt>
    <dgm:pt modelId="{16ABAD13-D055-4F48-B1B8-D160A36C568D}" type="sibTrans" cxnId="{28EE0B2B-EF9B-4400-AE16-0B0397F4C3BD}">
      <dgm:prSet/>
      <dgm:spPr/>
      <dgm:t>
        <a:bodyPr/>
        <a:lstStyle/>
        <a:p>
          <a:endParaRPr lang="cs-CZ"/>
        </a:p>
      </dgm:t>
    </dgm:pt>
    <dgm:pt modelId="{5E888E89-2DAD-43E2-B91C-EE683896716E}" type="pres">
      <dgm:prSet presAssocID="{E518580D-1F02-4B85-97CD-636DFAC8E53E}" presName="Name0" presStyleCnt="0">
        <dgm:presLayoutVars>
          <dgm:dir/>
          <dgm:animLvl val="lvl"/>
          <dgm:resizeHandles val="exact"/>
        </dgm:presLayoutVars>
      </dgm:prSet>
      <dgm:spPr/>
    </dgm:pt>
    <dgm:pt modelId="{457BF218-972F-4514-96F5-2FFC4FDC6309}" type="pres">
      <dgm:prSet presAssocID="{8E02AE71-7967-426B-AC59-C79B0BA06FFD}" presName="boxAndChildren" presStyleCnt="0"/>
      <dgm:spPr/>
    </dgm:pt>
    <dgm:pt modelId="{2623632F-96B8-4265-B950-27DE8C1A15D8}" type="pres">
      <dgm:prSet presAssocID="{8E02AE71-7967-426B-AC59-C79B0BA06FFD}" presName="parentTextBox" presStyleLbl="node1" presStyleIdx="0" presStyleCnt="3"/>
      <dgm:spPr/>
    </dgm:pt>
    <dgm:pt modelId="{B42ECC7C-39AB-41B6-AD48-5F3DC8A611D2}" type="pres">
      <dgm:prSet presAssocID="{8E02AE71-7967-426B-AC59-C79B0BA06FFD}" presName="entireBox" presStyleLbl="node1" presStyleIdx="0" presStyleCnt="3"/>
      <dgm:spPr/>
    </dgm:pt>
    <dgm:pt modelId="{ABC8C78D-B88C-4BEB-9BB6-0FAC83AF649B}" type="pres">
      <dgm:prSet presAssocID="{8E02AE71-7967-426B-AC59-C79B0BA06FFD}" presName="descendantBox" presStyleCnt="0"/>
      <dgm:spPr/>
    </dgm:pt>
    <dgm:pt modelId="{90A59A1F-E8A0-4986-B680-1670194C45B4}" type="pres">
      <dgm:prSet presAssocID="{394DD51E-9655-424E-A7D6-C546142D2844}" presName="childTextBox" presStyleLbl="fgAccFollowNode1" presStyleIdx="0" presStyleCnt="10" custScaleX="126760" custScaleY="126559">
        <dgm:presLayoutVars>
          <dgm:bulletEnabled val="1"/>
        </dgm:presLayoutVars>
      </dgm:prSet>
      <dgm:spPr/>
    </dgm:pt>
    <dgm:pt modelId="{D0FDBC1B-813A-4D5F-A4E1-7649733A8160}" type="pres">
      <dgm:prSet presAssocID="{F1C46CBF-7614-4F0E-A408-D526A8967FE1}" presName="childTextBox" presStyleLbl="fgAccFollowNode1" presStyleIdx="1" presStyleCnt="10">
        <dgm:presLayoutVars>
          <dgm:bulletEnabled val="1"/>
        </dgm:presLayoutVars>
      </dgm:prSet>
      <dgm:spPr/>
    </dgm:pt>
    <dgm:pt modelId="{8C4EB2E0-A54D-456B-859D-037C675A7204}" type="pres">
      <dgm:prSet presAssocID="{98B6EED5-329A-4261-B0BA-A3AF7AFC550A}" presName="childTextBox" presStyleLbl="fgAccFollowNode1" presStyleIdx="2" presStyleCnt="10">
        <dgm:presLayoutVars>
          <dgm:bulletEnabled val="1"/>
        </dgm:presLayoutVars>
      </dgm:prSet>
      <dgm:spPr/>
    </dgm:pt>
    <dgm:pt modelId="{D7829CD0-3343-495E-BB31-4DB51B97432A}" type="pres">
      <dgm:prSet presAssocID="{D1FF9097-0919-461D-9A93-B2D2D988744F}" presName="childTextBox" presStyleLbl="fgAccFollowNode1" presStyleIdx="3" presStyleCnt="10">
        <dgm:presLayoutVars>
          <dgm:bulletEnabled val="1"/>
        </dgm:presLayoutVars>
      </dgm:prSet>
      <dgm:spPr/>
    </dgm:pt>
    <dgm:pt modelId="{C11DAE3B-8FE1-4C2E-9A93-5834E3959D2D}" type="pres">
      <dgm:prSet presAssocID="{5323858E-0215-491E-AF95-7541ADE6DCEB}" presName="childTextBox" presStyleLbl="fgAccFollowNode1" presStyleIdx="4" presStyleCnt="10">
        <dgm:presLayoutVars>
          <dgm:bulletEnabled val="1"/>
        </dgm:presLayoutVars>
      </dgm:prSet>
      <dgm:spPr/>
    </dgm:pt>
    <dgm:pt modelId="{5F2A289D-2E57-4F86-9079-970E0399A185}" type="pres">
      <dgm:prSet presAssocID="{40C68943-6769-477C-8C8E-FD203F999CB4}" presName="childTextBox" presStyleLbl="fgAccFollowNode1" presStyleIdx="5" presStyleCnt="10">
        <dgm:presLayoutVars>
          <dgm:bulletEnabled val="1"/>
        </dgm:presLayoutVars>
      </dgm:prSet>
      <dgm:spPr/>
    </dgm:pt>
    <dgm:pt modelId="{76DE2652-C948-4858-B66A-ABA715A5D397}" type="pres">
      <dgm:prSet presAssocID="{CBCB8E37-C803-4D69-84FC-4F2580FEA336}" presName="sp" presStyleCnt="0"/>
      <dgm:spPr/>
    </dgm:pt>
    <dgm:pt modelId="{CC86FD35-A90F-40D7-B5E4-365A6B264F95}" type="pres">
      <dgm:prSet presAssocID="{2D36FD9B-59A2-4439-BD73-DADA8C06B22F}" presName="arrowAndChildren" presStyleCnt="0"/>
      <dgm:spPr/>
    </dgm:pt>
    <dgm:pt modelId="{68960E18-EBB0-4528-9DDF-6AB437AA4506}" type="pres">
      <dgm:prSet presAssocID="{2D36FD9B-59A2-4439-BD73-DADA8C06B22F}" presName="parentTextArrow" presStyleLbl="node1" presStyleIdx="0" presStyleCnt="3"/>
      <dgm:spPr/>
    </dgm:pt>
    <dgm:pt modelId="{161C77CE-C3BD-4509-808D-E7EB11C3381A}" type="pres">
      <dgm:prSet presAssocID="{2D36FD9B-59A2-4439-BD73-DADA8C06B22F}" presName="arrow" presStyleLbl="node1" presStyleIdx="1" presStyleCnt="3"/>
      <dgm:spPr/>
    </dgm:pt>
    <dgm:pt modelId="{56440AD1-85C6-4AF8-9FD5-A01F00556779}" type="pres">
      <dgm:prSet presAssocID="{2D36FD9B-59A2-4439-BD73-DADA8C06B22F}" presName="descendantArrow" presStyleCnt="0"/>
      <dgm:spPr/>
    </dgm:pt>
    <dgm:pt modelId="{36369175-0AC9-4E4B-9F89-86D530E55F92}" type="pres">
      <dgm:prSet presAssocID="{2174CE95-EC6A-4156-BE8B-2E162FDBA82A}" presName="childTextArrow" presStyleLbl="fgAccFollowNode1" presStyleIdx="6" presStyleCnt="10">
        <dgm:presLayoutVars>
          <dgm:bulletEnabled val="1"/>
        </dgm:presLayoutVars>
      </dgm:prSet>
      <dgm:spPr/>
    </dgm:pt>
    <dgm:pt modelId="{A01216E3-F161-4E1E-92C1-034F3CAF00B9}" type="pres">
      <dgm:prSet presAssocID="{180FF8A8-A9F2-47D6-AF05-9A6F7F48CC64}" presName="childTextArrow" presStyleLbl="fgAccFollowNode1" presStyleIdx="7" presStyleCnt="10">
        <dgm:presLayoutVars>
          <dgm:bulletEnabled val="1"/>
        </dgm:presLayoutVars>
      </dgm:prSet>
      <dgm:spPr/>
    </dgm:pt>
    <dgm:pt modelId="{EB25F3C5-6D44-4877-9911-535877BBF8BA}" type="pres">
      <dgm:prSet presAssocID="{B5B484D3-0CC3-4663-AD7E-3E0755A3AB6E}" presName="sp" presStyleCnt="0"/>
      <dgm:spPr/>
    </dgm:pt>
    <dgm:pt modelId="{D5EF5BDF-B9B9-4C6B-AB19-0441EB257EDA}" type="pres">
      <dgm:prSet presAssocID="{FA277A4F-E6FF-45E7-91C5-1603D14BD8A1}" presName="arrowAndChildren" presStyleCnt="0"/>
      <dgm:spPr/>
    </dgm:pt>
    <dgm:pt modelId="{0604B290-1476-4A2F-A8AC-85CD3A03D25B}" type="pres">
      <dgm:prSet presAssocID="{FA277A4F-E6FF-45E7-91C5-1603D14BD8A1}" presName="parentTextArrow" presStyleLbl="node1" presStyleIdx="1" presStyleCnt="3"/>
      <dgm:spPr/>
    </dgm:pt>
    <dgm:pt modelId="{A7BAF250-EDED-419E-B791-3FD0F34E60E2}" type="pres">
      <dgm:prSet presAssocID="{FA277A4F-E6FF-45E7-91C5-1603D14BD8A1}" presName="arrow" presStyleLbl="node1" presStyleIdx="2" presStyleCnt="3"/>
      <dgm:spPr/>
    </dgm:pt>
    <dgm:pt modelId="{3894F81E-F954-4817-91C0-790E3C3972D4}" type="pres">
      <dgm:prSet presAssocID="{FA277A4F-E6FF-45E7-91C5-1603D14BD8A1}" presName="descendantArrow" presStyleCnt="0"/>
      <dgm:spPr/>
    </dgm:pt>
    <dgm:pt modelId="{4068DE55-0A11-4F0D-A039-D3E2023F4F61}" type="pres">
      <dgm:prSet presAssocID="{5987CBDC-21CF-4776-A62F-04DCA42B2C6F}" presName="childTextArrow" presStyleLbl="fgAccFollowNode1" presStyleIdx="8" presStyleCnt="10">
        <dgm:presLayoutVars>
          <dgm:bulletEnabled val="1"/>
        </dgm:presLayoutVars>
      </dgm:prSet>
      <dgm:spPr/>
    </dgm:pt>
    <dgm:pt modelId="{DC5D056B-CE59-47F9-A709-F4DFEFC0A4FA}" type="pres">
      <dgm:prSet presAssocID="{77716508-4FDE-47D8-93CE-5A92E4B4B68B}" presName="childTextArrow" presStyleLbl="fgAccFollowNode1" presStyleIdx="9" presStyleCnt="10">
        <dgm:presLayoutVars>
          <dgm:bulletEnabled val="1"/>
        </dgm:presLayoutVars>
      </dgm:prSet>
      <dgm:spPr/>
    </dgm:pt>
  </dgm:ptLst>
  <dgm:cxnLst>
    <dgm:cxn modelId="{E1C4310C-6E54-4972-A88B-FBEED4DDE5F6}" srcId="{8E02AE71-7967-426B-AC59-C79B0BA06FFD}" destId="{D1FF9097-0919-461D-9A93-B2D2D988744F}" srcOrd="3" destOrd="0" parTransId="{6A7DF2E9-A1FF-43CB-8D6C-5F82841F014C}" sibTransId="{F3E48EF0-EDAD-480A-BF96-9E3601CC81E2}"/>
    <dgm:cxn modelId="{E6A1B213-128C-4A97-97AB-8EFFD42217C6}" type="presOf" srcId="{E518580D-1F02-4B85-97CD-636DFAC8E53E}" destId="{5E888E89-2DAD-43E2-B91C-EE683896716E}" srcOrd="0" destOrd="0" presId="urn:microsoft.com/office/officeart/2005/8/layout/process4"/>
    <dgm:cxn modelId="{E2DB8A14-2D34-4AE7-BE3A-8598B6E055EF}" srcId="{2D36FD9B-59A2-4439-BD73-DADA8C06B22F}" destId="{180FF8A8-A9F2-47D6-AF05-9A6F7F48CC64}" srcOrd="1" destOrd="0" parTransId="{47B63C70-D693-4B19-BF58-2DF424135E69}" sibTransId="{48ECE8A7-6733-48A9-9836-582FE4D87B92}"/>
    <dgm:cxn modelId="{19E94A1F-87D8-4677-A912-1A72EF606ED8}" type="presOf" srcId="{2D36FD9B-59A2-4439-BD73-DADA8C06B22F}" destId="{161C77CE-C3BD-4509-808D-E7EB11C3381A}" srcOrd="1" destOrd="0" presId="urn:microsoft.com/office/officeart/2005/8/layout/process4"/>
    <dgm:cxn modelId="{28EE0B2B-EF9B-4400-AE16-0B0397F4C3BD}" srcId="{8E02AE71-7967-426B-AC59-C79B0BA06FFD}" destId="{40C68943-6769-477C-8C8E-FD203F999CB4}" srcOrd="5" destOrd="0" parTransId="{31C12817-56C4-4038-86B1-9AAA57EF1A17}" sibTransId="{16ABAD13-D055-4F48-B1B8-D160A36C568D}"/>
    <dgm:cxn modelId="{65FBC338-1A93-4F10-AAB6-30B9714471A0}" type="presOf" srcId="{D1FF9097-0919-461D-9A93-B2D2D988744F}" destId="{D7829CD0-3343-495E-BB31-4DB51B97432A}" srcOrd="0" destOrd="0" presId="urn:microsoft.com/office/officeart/2005/8/layout/process4"/>
    <dgm:cxn modelId="{34428839-4257-4E29-823A-6F0F8D9B5FE4}" type="presOf" srcId="{F1C46CBF-7614-4F0E-A408-D526A8967FE1}" destId="{D0FDBC1B-813A-4D5F-A4E1-7649733A8160}" srcOrd="0" destOrd="0" presId="urn:microsoft.com/office/officeart/2005/8/layout/process4"/>
    <dgm:cxn modelId="{B823605C-55F4-4BB4-B40E-BD13B245EE6B}" type="presOf" srcId="{5987CBDC-21CF-4776-A62F-04DCA42B2C6F}" destId="{4068DE55-0A11-4F0D-A039-D3E2023F4F61}" srcOrd="0" destOrd="0" presId="urn:microsoft.com/office/officeart/2005/8/layout/process4"/>
    <dgm:cxn modelId="{E6C11141-E80E-4731-B1A0-0D0DD0B7B273}" type="presOf" srcId="{77716508-4FDE-47D8-93CE-5A92E4B4B68B}" destId="{DC5D056B-CE59-47F9-A709-F4DFEFC0A4FA}" srcOrd="0" destOrd="0" presId="urn:microsoft.com/office/officeart/2005/8/layout/process4"/>
    <dgm:cxn modelId="{D8396347-2B71-476A-98AB-8E1515EB8195}" srcId="{FA277A4F-E6FF-45E7-91C5-1603D14BD8A1}" destId="{5987CBDC-21CF-4776-A62F-04DCA42B2C6F}" srcOrd="0" destOrd="0" parTransId="{1F18CC84-4841-4892-A367-0911989814B8}" sibTransId="{F2CEEAC1-E2B8-4B40-9FF4-2BF43DA0EF3E}"/>
    <dgm:cxn modelId="{958FB24E-F574-4870-B4D5-0F5BDA92F5B5}" type="presOf" srcId="{FA277A4F-E6FF-45E7-91C5-1603D14BD8A1}" destId="{A7BAF250-EDED-419E-B791-3FD0F34E60E2}" srcOrd="1" destOrd="0" presId="urn:microsoft.com/office/officeart/2005/8/layout/process4"/>
    <dgm:cxn modelId="{A8FDB351-FEBA-48BD-B101-8227533D7C12}" type="presOf" srcId="{98B6EED5-329A-4261-B0BA-A3AF7AFC550A}" destId="{8C4EB2E0-A54D-456B-859D-037C675A7204}" srcOrd="0" destOrd="0" presId="urn:microsoft.com/office/officeart/2005/8/layout/process4"/>
    <dgm:cxn modelId="{529E9B7C-E6DF-4563-9F4F-A304E1B37B8D}" srcId="{8E02AE71-7967-426B-AC59-C79B0BA06FFD}" destId="{394DD51E-9655-424E-A7D6-C546142D2844}" srcOrd="0" destOrd="0" parTransId="{1601954F-39B3-4284-ADFB-6CBFBC94FF3D}" sibTransId="{5BB68521-5368-4194-BECE-F0A2DED0DDB1}"/>
    <dgm:cxn modelId="{94D7EA86-4A80-473E-85BB-4938F11EAB86}" srcId="{FA277A4F-E6FF-45E7-91C5-1603D14BD8A1}" destId="{77716508-4FDE-47D8-93CE-5A92E4B4B68B}" srcOrd="1" destOrd="0" parTransId="{48601D86-1671-47F2-8BBC-FECECA31A06F}" sibTransId="{84F9E6B9-6781-479E-B93B-F19AF9A9DC8B}"/>
    <dgm:cxn modelId="{9DD07691-56C7-4DED-AF7E-F1ECD890C5E0}" type="presOf" srcId="{FA277A4F-E6FF-45E7-91C5-1603D14BD8A1}" destId="{0604B290-1476-4A2F-A8AC-85CD3A03D25B}" srcOrd="0" destOrd="0" presId="urn:microsoft.com/office/officeart/2005/8/layout/process4"/>
    <dgm:cxn modelId="{B7F0F493-3114-4D41-95FF-16A71FD93731}" type="presOf" srcId="{8E02AE71-7967-426B-AC59-C79B0BA06FFD}" destId="{2623632F-96B8-4265-B950-27DE8C1A15D8}" srcOrd="0" destOrd="0" presId="urn:microsoft.com/office/officeart/2005/8/layout/process4"/>
    <dgm:cxn modelId="{04C65895-34D0-4DEF-8146-C75EE4367D02}" type="presOf" srcId="{8E02AE71-7967-426B-AC59-C79B0BA06FFD}" destId="{B42ECC7C-39AB-41B6-AD48-5F3DC8A611D2}" srcOrd="1" destOrd="0" presId="urn:microsoft.com/office/officeart/2005/8/layout/process4"/>
    <dgm:cxn modelId="{F5308496-AE6A-49F7-A539-D1C866B7219C}" srcId="{E518580D-1F02-4B85-97CD-636DFAC8E53E}" destId="{8E02AE71-7967-426B-AC59-C79B0BA06FFD}" srcOrd="2" destOrd="0" parTransId="{0173797B-9ECE-4F5A-A7EC-B397442B8288}" sibTransId="{F41BBB8A-9736-4E75-9791-6BE81220BC36}"/>
    <dgm:cxn modelId="{BE3DFDA4-0ED6-417F-9D9B-B0839A33E6DB}" type="presOf" srcId="{180FF8A8-A9F2-47D6-AF05-9A6F7F48CC64}" destId="{A01216E3-F161-4E1E-92C1-034F3CAF00B9}" srcOrd="0" destOrd="0" presId="urn:microsoft.com/office/officeart/2005/8/layout/process4"/>
    <dgm:cxn modelId="{CCDB35A7-C0FB-4C31-8C7C-CFE39A389AB2}" srcId="{2D36FD9B-59A2-4439-BD73-DADA8C06B22F}" destId="{2174CE95-EC6A-4156-BE8B-2E162FDBA82A}" srcOrd="0" destOrd="0" parTransId="{D1DEACE4-8AA9-4765-B68F-3B8E4D418CCD}" sibTransId="{E8BD6CB2-55AA-4158-A7BD-7B0FA0E4675A}"/>
    <dgm:cxn modelId="{0C7EF4A9-6618-4AAB-A5A3-1C740FD8544C}" type="presOf" srcId="{394DD51E-9655-424E-A7D6-C546142D2844}" destId="{90A59A1F-E8A0-4986-B680-1670194C45B4}" srcOrd="0" destOrd="0" presId="urn:microsoft.com/office/officeart/2005/8/layout/process4"/>
    <dgm:cxn modelId="{ADDA4AB5-6BEB-49F4-8CA4-385D53E2252A}" srcId="{8E02AE71-7967-426B-AC59-C79B0BA06FFD}" destId="{5323858E-0215-491E-AF95-7541ADE6DCEB}" srcOrd="4" destOrd="0" parTransId="{2275FAAF-469B-4F7A-93C4-F3374C3A137F}" sibTransId="{A5525C6D-BA47-40F5-B967-CF45DD061295}"/>
    <dgm:cxn modelId="{37896EBA-239B-454C-9FB4-CF10D53392DD}" type="presOf" srcId="{5323858E-0215-491E-AF95-7541ADE6DCEB}" destId="{C11DAE3B-8FE1-4C2E-9A93-5834E3959D2D}" srcOrd="0" destOrd="0" presId="urn:microsoft.com/office/officeart/2005/8/layout/process4"/>
    <dgm:cxn modelId="{078C9BC1-3C1B-4E40-9D47-5C29D2C862AA}" srcId="{8E02AE71-7967-426B-AC59-C79B0BA06FFD}" destId="{F1C46CBF-7614-4F0E-A408-D526A8967FE1}" srcOrd="1" destOrd="0" parTransId="{66C7547A-58FB-44A4-A116-175A12D93074}" sibTransId="{4B06BC20-0C61-48DB-A433-EAAA0D646165}"/>
    <dgm:cxn modelId="{A74C30D1-18A9-4D8A-A304-C5DE4E4E6D84}" type="presOf" srcId="{2174CE95-EC6A-4156-BE8B-2E162FDBA82A}" destId="{36369175-0AC9-4E4B-9F89-86D530E55F92}" srcOrd="0" destOrd="0" presId="urn:microsoft.com/office/officeart/2005/8/layout/process4"/>
    <dgm:cxn modelId="{9ACA60E0-8DFE-4B86-A8DB-6EA21E97278C}" type="presOf" srcId="{40C68943-6769-477C-8C8E-FD203F999CB4}" destId="{5F2A289D-2E57-4F86-9079-970E0399A185}" srcOrd="0" destOrd="0" presId="urn:microsoft.com/office/officeart/2005/8/layout/process4"/>
    <dgm:cxn modelId="{1E6C01E2-53D3-4D84-9D96-8AF6F781C07D}" srcId="{8E02AE71-7967-426B-AC59-C79B0BA06FFD}" destId="{98B6EED5-329A-4261-B0BA-A3AF7AFC550A}" srcOrd="2" destOrd="0" parTransId="{8615176C-0FF3-4C62-AF01-58C75F8158EB}" sibTransId="{49AA77C3-4402-45BE-AA1C-11FD52167198}"/>
    <dgm:cxn modelId="{694786EC-F618-4035-BDCE-F1B8194E81BB}" srcId="{E518580D-1F02-4B85-97CD-636DFAC8E53E}" destId="{2D36FD9B-59A2-4439-BD73-DADA8C06B22F}" srcOrd="1" destOrd="0" parTransId="{A32E41B4-69F5-404F-A89A-98DC4B610F69}" sibTransId="{CBCB8E37-C803-4D69-84FC-4F2580FEA336}"/>
    <dgm:cxn modelId="{BE8572FB-E388-4A38-A879-43DAD11A4DF2}" srcId="{E518580D-1F02-4B85-97CD-636DFAC8E53E}" destId="{FA277A4F-E6FF-45E7-91C5-1603D14BD8A1}" srcOrd="0" destOrd="0" parTransId="{A6A3D28F-8D80-4F49-BFD4-C9152829D333}" sibTransId="{B5B484D3-0CC3-4663-AD7E-3E0755A3AB6E}"/>
    <dgm:cxn modelId="{C89F46FF-2299-42D4-92BE-89432152F351}" type="presOf" srcId="{2D36FD9B-59A2-4439-BD73-DADA8C06B22F}" destId="{68960E18-EBB0-4528-9DDF-6AB437AA4506}" srcOrd="0" destOrd="0" presId="urn:microsoft.com/office/officeart/2005/8/layout/process4"/>
    <dgm:cxn modelId="{786EB974-F686-4572-8F30-E3A377645EB3}" type="presParOf" srcId="{5E888E89-2DAD-43E2-B91C-EE683896716E}" destId="{457BF218-972F-4514-96F5-2FFC4FDC6309}" srcOrd="0" destOrd="0" presId="urn:microsoft.com/office/officeart/2005/8/layout/process4"/>
    <dgm:cxn modelId="{690F4491-EBF5-46E6-82D8-06E43B444041}" type="presParOf" srcId="{457BF218-972F-4514-96F5-2FFC4FDC6309}" destId="{2623632F-96B8-4265-B950-27DE8C1A15D8}" srcOrd="0" destOrd="0" presId="urn:microsoft.com/office/officeart/2005/8/layout/process4"/>
    <dgm:cxn modelId="{213219CF-0549-452E-8096-B9C4A2E6E91E}" type="presParOf" srcId="{457BF218-972F-4514-96F5-2FFC4FDC6309}" destId="{B42ECC7C-39AB-41B6-AD48-5F3DC8A611D2}" srcOrd="1" destOrd="0" presId="urn:microsoft.com/office/officeart/2005/8/layout/process4"/>
    <dgm:cxn modelId="{CC0AC9EB-6284-427C-BF0C-83B52E1F3905}" type="presParOf" srcId="{457BF218-972F-4514-96F5-2FFC4FDC6309}" destId="{ABC8C78D-B88C-4BEB-9BB6-0FAC83AF649B}" srcOrd="2" destOrd="0" presId="urn:microsoft.com/office/officeart/2005/8/layout/process4"/>
    <dgm:cxn modelId="{78E62915-B038-4A71-A7B0-8E3CF0046EC8}" type="presParOf" srcId="{ABC8C78D-B88C-4BEB-9BB6-0FAC83AF649B}" destId="{90A59A1F-E8A0-4986-B680-1670194C45B4}" srcOrd="0" destOrd="0" presId="urn:microsoft.com/office/officeart/2005/8/layout/process4"/>
    <dgm:cxn modelId="{0E297565-53FB-4285-B701-A2BA2417818E}" type="presParOf" srcId="{ABC8C78D-B88C-4BEB-9BB6-0FAC83AF649B}" destId="{D0FDBC1B-813A-4D5F-A4E1-7649733A8160}" srcOrd="1" destOrd="0" presId="urn:microsoft.com/office/officeart/2005/8/layout/process4"/>
    <dgm:cxn modelId="{DFA831C0-2E88-4101-A991-25D8D37E1CCF}" type="presParOf" srcId="{ABC8C78D-B88C-4BEB-9BB6-0FAC83AF649B}" destId="{8C4EB2E0-A54D-456B-859D-037C675A7204}" srcOrd="2" destOrd="0" presId="urn:microsoft.com/office/officeart/2005/8/layout/process4"/>
    <dgm:cxn modelId="{3B1A676F-4FD9-41CB-BB0E-4D6D2FB64E59}" type="presParOf" srcId="{ABC8C78D-B88C-4BEB-9BB6-0FAC83AF649B}" destId="{D7829CD0-3343-495E-BB31-4DB51B97432A}" srcOrd="3" destOrd="0" presId="urn:microsoft.com/office/officeart/2005/8/layout/process4"/>
    <dgm:cxn modelId="{180795D5-28D6-4E40-93EB-8143118BE045}" type="presParOf" srcId="{ABC8C78D-B88C-4BEB-9BB6-0FAC83AF649B}" destId="{C11DAE3B-8FE1-4C2E-9A93-5834E3959D2D}" srcOrd="4" destOrd="0" presId="urn:microsoft.com/office/officeart/2005/8/layout/process4"/>
    <dgm:cxn modelId="{5641869E-3450-4FEA-B4EE-7249217634EF}" type="presParOf" srcId="{ABC8C78D-B88C-4BEB-9BB6-0FAC83AF649B}" destId="{5F2A289D-2E57-4F86-9079-970E0399A185}" srcOrd="5" destOrd="0" presId="urn:microsoft.com/office/officeart/2005/8/layout/process4"/>
    <dgm:cxn modelId="{8D07E58B-99B6-4D64-AF02-19B31892D5B4}" type="presParOf" srcId="{5E888E89-2DAD-43E2-B91C-EE683896716E}" destId="{76DE2652-C948-4858-B66A-ABA715A5D397}" srcOrd="1" destOrd="0" presId="urn:microsoft.com/office/officeart/2005/8/layout/process4"/>
    <dgm:cxn modelId="{E3528B1E-B323-4D2D-A1B3-616DBE22BC18}" type="presParOf" srcId="{5E888E89-2DAD-43E2-B91C-EE683896716E}" destId="{CC86FD35-A90F-40D7-B5E4-365A6B264F95}" srcOrd="2" destOrd="0" presId="urn:microsoft.com/office/officeart/2005/8/layout/process4"/>
    <dgm:cxn modelId="{16868E4A-7B87-4E81-8FC0-8814F457D76B}" type="presParOf" srcId="{CC86FD35-A90F-40D7-B5E4-365A6B264F95}" destId="{68960E18-EBB0-4528-9DDF-6AB437AA4506}" srcOrd="0" destOrd="0" presId="urn:microsoft.com/office/officeart/2005/8/layout/process4"/>
    <dgm:cxn modelId="{B4762D1D-1763-495A-83E4-F2B25DB7AD0A}" type="presParOf" srcId="{CC86FD35-A90F-40D7-B5E4-365A6B264F95}" destId="{161C77CE-C3BD-4509-808D-E7EB11C3381A}" srcOrd="1" destOrd="0" presId="urn:microsoft.com/office/officeart/2005/8/layout/process4"/>
    <dgm:cxn modelId="{A873DA84-EFD7-49E8-9F2C-3E1A3FBCFF0A}" type="presParOf" srcId="{CC86FD35-A90F-40D7-B5E4-365A6B264F95}" destId="{56440AD1-85C6-4AF8-9FD5-A01F00556779}" srcOrd="2" destOrd="0" presId="urn:microsoft.com/office/officeart/2005/8/layout/process4"/>
    <dgm:cxn modelId="{92092F99-9EF0-4C21-8540-357E01A20A6C}" type="presParOf" srcId="{56440AD1-85C6-4AF8-9FD5-A01F00556779}" destId="{36369175-0AC9-4E4B-9F89-86D530E55F92}" srcOrd="0" destOrd="0" presId="urn:microsoft.com/office/officeart/2005/8/layout/process4"/>
    <dgm:cxn modelId="{398E0A8C-F56A-4627-A494-3660F9E7CCC1}" type="presParOf" srcId="{56440AD1-85C6-4AF8-9FD5-A01F00556779}" destId="{A01216E3-F161-4E1E-92C1-034F3CAF00B9}" srcOrd="1" destOrd="0" presId="urn:microsoft.com/office/officeart/2005/8/layout/process4"/>
    <dgm:cxn modelId="{21B6AA14-8C32-48DB-8F58-6FF3A4E6C067}" type="presParOf" srcId="{5E888E89-2DAD-43E2-B91C-EE683896716E}" destId="{EB25F3C5-6D44-4877-9911-535877BBF8BA}" srcOrd="3" destOrd="0" presId="urn:microsoft.com/office/officeart/2005/8/layout/process4"/>
    <dgm:cxn modelId="{89D1DC18-B544-42C3-820E-1A4283E93E05}" type="presParOf" srcId="{5E888E89-2DAD-43E2-B91C-EE683896716E}" destId="{D5EF5BDF-B9B9-4C6B-AB19-0441EB257EDA}" srcOrd="4" destOrd="0" presId="urn:microsoft.com/office/officeart/2005/8/layout/process4"/>
    <dgm:cxn modelId="{6EEA6AA5-34D2-45F5-BECC-80857638CF33}" type="presParOf" srcId="{D5EF5BDF-B9B9-4C6B-AB19-0441EB257EDA}" destId="{0604B290-1476-4A2F-A8AC-85CD3A03D25B}" srcOrd="0" destOrd="0" presId="urn:microsoft.com/office/officeart/2005/8/layout/process4"/>
    <dgm:cxn modelId="{5AB05653-0F16-4DAC-A44D-0299CC297B82}" type="presParOf" srcId="{D5EF5BDF-B9B9-4C6B-AB19-0441EB257EDA}" destId="{A7BAF250-EDED-419E-B791-3FD0F34E60E2}" srcOrd="1" destOrd="0" presId="urn:microsoft.com/office/officeart/2005/8/layout/process4"/>
    <dgm:cxn modelId="{D108389C-C184-4438-9A67-DB6952D8959C}" type="presParOf" srcId="{D5EF5BDF-B9B9-4C6B-AB19-0441EB257EDA}" destId="{3894F81E-F954-4817-91C0-790E3C3972D4}" srcOrd="2" destOrd="0" presId="urn:microsoft.com/office/officeart/2005/8/layout/process4"/>
    <dgm:cxn modelId="{8CA748E5-F15C-45E8-9AB8-705F8A6AEAE7}" type="presParOf" srcId="{3894F81E-F954-4817-91C0-790E3C3972D4}" destId="{4068DE55-0A11-4F0D-A039-D3E2023F4F61}" srcOrd="0" destOrd="0" presId="urn:microsoft.com/office/officeart/2005/8/layout/process4"/>
    <dgm:cxn modelId="{30CA9298-AB77-45BC-A57D-196C3E28E6BB}" type="presParOf" srcId="{3894F81E-F954-4817-91C0-790E3C3972D4}" destId="{DC5D056B-CE59-47F9-A709-F4DFEFC0A4FA}"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ECC7C-39AB-41B6-AD48-5F3DC8A611D2}">
      <dsp:nvSpPr>
        <dsp:cNvPr id="0" name=""/>
        <dsp:cNvSpPr/>
      </dsp:nvSpPr>
      <dsp:spPr>
        <a:xfrm>
          <a:off x="0" y="3438474"/>
          <a:ext cx="10515600" cy="112871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cs-CZ" sz="1400" b="1" kern="1200" dirty="0">
              <a:solidFill>
                <a:srgbClr val="FF0000"/>
              </a:solidFill>
              <a:latin typeface="Verdana" panose="020B0604030504040204" pitchFamily="34" charset="0"/>
              <a:ea typeface="Verdana" panose="020B0604030504040204" pitchFamily="34" charset="0"/>
            </a:rPr>
            <a:t>Jaké byly problémy?</a:t>
          </a:r>
        </a:p>
      </dsp:txBody>
      <dsp:txXfrm>
        <a:off x="0" y="3438474"/>
        <a:ext cx="10515600" cy="609504"/>
      </dsp:txXfrm>
    </dsp:sp>
    <dsp:sp modelId="{90A59A1F-E8A0-4986-B680-1670194C45B4}">
      <dsp:nvSpPr>
        <dsp:cNvPr id="0" name=""/>
        <dsp:cNvSpPr/>
      </dsp:nvSpPr>
      <dsp:spPr>
        <a:xfrm>
          <a:off x="4181" y="3956456"/>
          <a:ext cx="2125051" cy="657103"/>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cs-CZ" sz="1050" b="1" kern="1200" dirty="0">
              <a:solidFill>
                <a:srgbClr val="002060"/>
              </a:solidFill>
              <a:latin typeface="Verdana" panose="020B0604030504040204" pitchFamily="34" charset="0"/>
              <a:ea typeface="Verdana" panose="020B0604030504040204" pitchFamily="34" charset="0"/>
            </a:rPr>
            <a:t>39% </a:t>
          </a:r>
          <a:r>
            <a:rPr lang="cs-CZ" sz="1000" b="1" kern="1200" dirty="0">
              <a:solidFill>
                <a:srgbClr val="002060"/>
              </a:solidFill>
              <a:latin typeface="Verdana" panose="020B0604030504040204" pitchFamily="34" charset="0"/>
              <a:ea typeface="Verdana" panose="020B0604030504040204" pitchFamily="34" charset="0"/>
            </a:rPr>
            <a:t>Pojišťovna tvrdila, že moje pojištění se nevztahuje na vzniklou PU</a:t>
          </a:r>
        </a:p>
      </dsp:txBody>
      <dsp:txXfrm>
        <a:off x="4181" y="3956456"/>
        <a:ext cx="2125051" cy="657103"/>
      </dsp:txXfrm>
    </dsp:sp>
    <dsp:sp modelId="{D0FDBC1B-813A-4D5F-A4E1-7649733A8160}">
      <dsp:nvSpPr>
        <dsp:cNvPr id="0" name=""/>
        <dsp:cNvSpPr/>
      </dsp:nvSpPr>
      <dsp:spPr>
        <a:xfrm>
          <a:off x="2129232" y="4025404"/>
          <a:ext cx="1676437" cy="51920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cs-CZ" sz="1050" b="1" kern="1200" dirty="0">
              <a:solidFill>
                <a:srgbClr val="002060"/>
              </a:solidFill>
              <a:latin typeface="Verdana" panose="020B0604030504040204" pitchFamily="34" charset="0"/>
              <a:ea typeface="Verdana" panose="020B0604030504040204" pitchFamily="34" charset="0"/>
            </a:rPr>
            <a:t>36% </a:t>
          </a:r>
          <a:r>
            <a:rPr lang="cs-CZ" sz="800" b="1" kern="1200" dirty="0">
              <a:solidFill>
                <a:srgbClr val="002060"/>
              </a:solidFill>
              <a:latin typeface="Verdana" panose="020B0604030504040204" pitchFamily="34" charset="0"/>
              <a:ea typeface="Verdana" panose="020B0604030504040204" pitchFamily="34" charset="0"/>
            </a:rPr>
            <a:t>Zdlouhavá komunikace, neochota</a:t>
          </a:r>
        </a:p>
      </dsp:txBody>
      <dsp:txXfrm>
        <a:off x="2129232" y="4025404"/>
        <a:ext cx="1676437" cy="519207"/>
      </dsp:txXfrm>
    </dsp:sp>
    <dsp:sp modelId="{8C4EB2E0-A54D-456B-859D-037C675A7204}">
      <dsp:nvSpPr>
        <dsp:cNvPr id="0" name=""/>
        <dsp:cNvSpPr/>
      </dsp:nvSpPr>
      <dsp:spPr>
        <a:xfrm>
          <a:off x="3805670" y="4025404"/>
          <a:ext cx="1676437" cy="51920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cs-CZ" sz="1050" b="1" kern="1200" dirty="0">
              <a:solidFill>
                <a:srgbClr val="002060"/>
              </a:solidFill>
              <a:latin typeface="Verdana" panose="020B0604030504040204" pitchFamily="34" charset="0"/>
              <a:ea typeface="Verdana" panose="020B0604030504040204" pitchFamily="34" charset="0"/>
            </a:rPr>
            <a:t>22%</a:t>
          </a:r>
          <a:r>
            <a:rPr lang="cs-CZ" sz="800" b="1" kern="1200" dirty="0">
              <a:solidFill>
                <a:srgbClr val="002060"/>
              </a:solidFill>
              <a:latin typeface="Verdana" panose="020B0604030504040204" pitchFamily="34" charset="0"/>
              <a:ea typeface="Verdana" panose="020B0604030504040204" pitchFamily="34" charset="0"/>
            </a:rPr>
            <a:t> Dlouhá doba, než mi přišly peníze</a:t>
          </a:r>
        </a:p>
      </dsp:txBody>
      <dsp:txXfrm>
        <a:off x="3805670" y="4025404"/>
        <a:ext cx="1676437" cy="519207"/>
      </dsp:txXfrm>
    </dsp:sp>
    <dsp:sp modelId="{D7829CD0-3343-495E-BB31-4DB51B97432A}">
      <dsp:nvSpPr>
        <dsp:cNvPr id="0" name=""/>
        <dsp:cNvSpPr/>
      </dsp:nvSpPr>
      <dsp:spPr>
        <a:xfrm>
          <a:off x="5482107" y="4025404"/>
          <a:ext cx="1676437" cy="51920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cs-CZ" sz="1050" b="1" kern="1200" dirty="0">
              <a:solidFill>
                <a:srgbClr val="002060"/>
              </a:solidFill>
              <a:latin typeface="Verdana" panose="020B0604030504040204" pitchFamily="34" charset="0"/>
              <a:ea typeface="Verdana" panose="020B0604030504040204" pitchFamily="34" charset="0"/>
            </a:rPr>
            <a:t>31%</a:t>
          </a:r>
          <a:r>
            <a:rPr lang="cs-CZ" sz="800" b="1" kern="1200" dirty="0">
              <a:solidFill>
                <a:srgbClr val="002060"/>
              </a:solidFill>
              <a:latin typeface="Verdana" panose="020B0604030504040204" pitchFamily="34" charset="0"/>
              <a:ea typeface="Verdana" panose="020B0604030504040204" pitchFamily="34" charset="0"/>
            </a:rPr>
            <a:t> Pojišťovna chtěla podklady, které jsem nemohl/a sehnat</a:t>
          </a:r>
        </a:p>
      </dsp:txBody>
      <dsp:txXfrm>
        <a:off x="5482107" y="4025404"/>
        <a:ext cx="1676437" cy="519207"/>
      </dsp:txXfrm>
    </dsp:sp>
    <dsp:sp modelId="{C11DAE3B-8FE1-4C2E-9A93-5834E3959D2D}">
      <dsp:nvSpPr>
        <dsp:cNvPr id="0" name=""/>
        <dsp:cNvSpPr/>
      </dsp:nvSpPr>
      <dsp:spPr>
        <a:xfrm>
          <a:off x="7158544" y="4025404"/>
          <a:ext cx="1676437" cy="51920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cs-CZ" sz="1050" b="1" kern="1200" dirty="0">
              <a:solidFill>
                <a:srgbClr val="002060"/>
              </a:solidFill>
              <a:latin typeface="Verdana" panose="020B0604030504040204" pitchFamily="34" charset="0"/>
              <a:ea typeface="Verdana" panose="020B0604030504040204" pitchFamily="34" charset="0"/>
            </a:rPr>
            <a:t>11%</a:t>
          </a:r>
          <a:r>
            <a:rPr lang="cs-CZ" sz="800" b="1" kern="1200" dirty="0">
              <a:solidFill>
                <a:srgbClr val="002060"/>
              </a:solidFill>
              <a:latin typeface="Verdana" panose="020B0604030504040204" pitchFamily="34" charset="0"/>
              <a:ea typeface="Verdana" panose="020B0604030504040204" pitchFamily="34" charset="0"/>
            </a:rPr>
            <a:t> Musel jsem podat reklamaci</a:t>
          </a:r>
        </a:p>
      </dsp:txBody>
      <dsp:txXfrm>
        <a:off x="7158544" y="4025404"/>
        <a:ext cx="1676437" cy="519207"/>
      </dsp:txXfrm>
    </dsp:sp>
    <dsp:sp modelId="{5F2A289D-2E57-4F86-9079-970E0399A185}">
      <dsp:nvSpPr>
        <dsp:cNvPr id="0" name=""/>
        <dsp:cNvSpPr/>
      </dsp:nvSpPr>
      <dsp:spPr>
        <a:xfrm>
          <a:off x="8834981" y="4025404"/>
          <a:ext cx="1676437" cy="51920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cs-CZ" sz="1100" b="1" kern="1200" dirty="0">
              <a:solidFill>
                <a:srgbClr val="C00000"/>
              </a:solidFill>
              <a:latin typeface="Verdana" panose="020B0604030504040204" pitchFamily="34" charset="0"/>
              <a:ea typeface="Verdana" panose="020B0604030504040204" pitchFamily="34" charset="0"/>
            </a:rPr>
            <a:t>0% Musel jsem se soudit</a:t>
          </a:r>
        </a:p>
      </dsp:txBody>
      <dsp:txXfrm>
        <a:off x="8834981" y="4025404"/>
        <a:ext cx="1676437" cy="519207"/>
      </dsp:txXfrm>
    </dsp:sp>
    <dsp:sp modelId="{161C77CE-C3BD-4509-808D-E7EB11C3381A}">
      <dsp:nvSpPr>
        <dsp:cNvPr id="0" name=""/>
        <dsp:cNvSpPr/>
      </dsp:nvSpPr>
      <dsp:spPr>
        <a:xfrm rot="10800000">
          <a:off x="0" y="1719445"/>
          <a:ext cx="10515600" cy="1735959"/>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rgbClr val="002060"/>
              </a:solidFill>
              <a:latin typeface="Verdana" panose="020B0604030504040204" pitchFamily="34" charset="0"/>
              <a:ea typeface="Verdana" panose="020B0604030504040204" pitchFamily="34" charset="0"/>
            </a:rPr>
            <a:t>Jak proběhla likvidace PU?</a:t>
          </a:r>
        </a:p>
      </dsp:txBody>
      <dsp:txXfrm rot="-10800000">
        <a:off x="0" y="1719445"/>
        <a:ext cx="10515600" cy="609321"/>
      </dsp:txXfrm>
    </dsp:sp>
    <dsp:sp modelId="{36369175-0AC9-4E4B-9F89-86D530E55F92}">
      <dsp:nvSpPr>
        <dsp:cNvPr id="0" name=""/>
        <dsp:cNvSpPr/>
      </dsp:nvSpPr>
      <dsp:spPr>
        <a:xfrm>
          <a:off x="0" y="2328767"/>
          <a:ext cx="5257799" cy="51905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cs-CZ" sz="2400" b="1" kern="1200" dirty="0">
              <a:solidFill>
                <a:srgbClr val="FF0000"/>
              </a:solidFill>
              <a:latin typeface="Verdana" panose="020B0604030504040204" pitchFamily="34" charset="0"/>
              <a:ea typeface="Verdana" panose="020B0604030504040204" pitchFamily="34" charset="0"/>
            </a:rPr>
            <a:t>26 % s problémy</a:t>
          </a:r>
        </a:p>
      </dsp:txBody>
      <dsp:txXfrm>
        <a:off x="0" y="2328767"/>
        <a:ext cx="5257799" cy="519051"/>
      </dsp:txXfrm>
    </dsp:sp>
    <dsp:sp modelId="{A01216E3-F161-4E1E-92C1-034F3CAF00B9}">
      <dsp:nvSpPr>
        <dsp:cNvPr id="0" name=""/>
        <dsp:cNvSpPr/>
      </dsp:nvSpPr>
      <dsp:spPr>
        <a:xfrm>
          <a:off x="5257800" y="2328767"/>
          <a:ext cx="5257799" cy="51905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chemeClr val="bg1">
                  <a:lumMod val="65000"/>
                </a:schemeClr>
              </a:solidFill>
              <a:latin typeface="Verdana" panose="020B0604030504040204" pitchFamily="34" charset="0"/>
              <a:ea typeface="Verdana" panose="020B0604030504040204" pitchFamily="34" charset="0"/>
            </a:rPr>
            <a:t>74 % bez problémů</a:t>
          </a:r>
        </a:p>
      </dsp:txBody>
      <dsp:txXfrm>
        <a:off x="5257800" y="2328767"/>
        <a:ext cx="5257799" cy="519051"/>
      </dsp:txXfrm>
    </dsp:sp>
    <dsp:sp modelId="{A7BAF250-EDED-419E-B791-3FD0F34E60E2}">
      <dsp:nvSpPr>
        <dsp:cNvPr id="0" name=""/>
        <dsp:cNvSpPr/>
      </dsp:nvSpPr>
      <dsp:spPr>
        <a:xfrm rot="10800000">
          <a:off x="0" y="416"/>
          <a:ext cx="10515600" cy="1735959"/>
        </a:xfrm>
        <a:prstGeom prst="upArrowCallout">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rgbClr val="002060"/>
              </a:solidFill>
              <a:latin typeface="Verdana" panose="020B0604030504040204" pitchFamily="34" charset="0"/>
              <a:ea typeface="Verdana" panose="020B0604030504040204" pitchFamily="34" charset="0"/>
            </a:rPr>
            <a:t>Zkušenost s likvidací PU v letech 2020 – 2023</a:t>
          </a:r>
        </a:p>
      </dsp:txBody>
      <dsp:txXfrm rot="-10800000">
        <a:off x="0" y="416"/>
        <a:ext cx="10515600" cy="609321"/>
      </dsp:txXfrm>
    </dsp:sp>
    <dsp:sp modelId="{4068DE55-0A11-4F0D-A039-D3E2023F4F61}">
      <dsp:nvSpPr>
        <dsp:cNvPr id="0" name=""/>
        <dsp:cNvSpPr/>
      </dsp:nvSpPr>
      <dsp:spPr>
        <a:xfrm>
          <a:off x="0" y="609738"/>
          <a:ext cx="5257799" cy="51905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cs-CZ" sz="2400" b="1" kern="1200" dirty="0">
              <a:solidFill>
                <a:srgbClr val="002060"/>
              </a:solidFill>
              <a:latin typeface="Verdana" panose="020B0604030504040204" pitchFamily="34" charset="0"/>
              <a:ea typeface="Verdana" panose="020B0604030504040204" pitchFamily="34" charset="0"/>
            </a:rPr>
            <a:t>35 %  má zkušenost</a:t>
          </a:r>
        </a:p>
      </dsp:txBody>
      <dsp:txXfrm>
        <a:off x="0" y="609738"/>
        <a:ext cx="5257799" cy="519051"/>
      </dsp:txXfrm>
    </dsp:sp>
    <dsp:sp modelId="{DC5D056B-CE59-47F9-A709-F4DFEFC0A4FA}">
      <dsp:nvSpPr>
        <dsp:cNvPr id="0" name=""/>
        <dsp:cNvSpPr/>
      </dsp:nvSpPr>
      <dsp:spPr>
        <a:xfrm>
          <a:off x="5257800" y="609738"/>
          <a:ext cx="5257799" cy="51905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chemeClr val="bg1">
                  <a:lumMod val="65000"/>
                </a:schemeClr>
              </a:solidFill>
              <a:latin typeface="Verdana" panose="020B0604030504040204" pitchFamily="34" charset="0"/>
              <a:ea typeface="Verdana" panose="020B0604030504040204" pitchFamily="34" charset="0"/>
            </a:rPr>
            <a:t>65 % nemá zkušenost</a:t>
          </a:r>
        </a:p>
      </dsp:txBody>
      <dsp:txXfrm>
        <a:off x="5257800" y="609738"/>
        <a:ext cx="5257799" cy="5190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0.94015</cdr:x>
      <cdr:y>0.03736</cdr:y>
    </cdr:from>
    <cdr:to>
      <cdr:x>0.97273</cdr:x>
      <cdr:y>0.09785</cdr:y>
    </cdr:to>
    <cdr:sp macro="" textlink="">
      <cdr:nvSpPr>
        <cdr:cNvPr id="2" name="TextovéPole 1">
          <a:extLst xmlns:a="http://schemas.openxmlformats.org/drawingml/2006/main">
            <a:ext uri="{FF2B5EF4-FFF2-40B4-BE49-F238E27FC236}">
              <a16:creationId xmlns:a16="http://schemas.microsoft.com/office/drawing/2014/main" id="{23B11C7D-8EC6-F807-C64A-D707BD6AC806}"/>
            </a:ext>
          </a:extLst>
        </cdr:cNvPr>
        <cdr:cNvSpPr txBox="1"/>
      </cdr:nvSpPr>
      <cdr:spPr>
        <a:xfrm xmlns:a="http://schemas.openxmlformats.org/drawingml/2006/main">
          <a:off x="11235351" y="190110"/>
          <a:ext cx="389299" cy="3077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cs-CZ" sz="1100" dirty="0"/>
        </a:p>
      </cdr:txBody>
    </cdr:sp>
  </cdr:relSizeAnchor>
  <cdr:relSizeAnchor xmlns:cdr="http://schemas.openxmlformats.org/drawingml/2006/chartDrawing">
    <cdr:from>
      <cdr:x>0.89285</cdr:x>
      <cdr:y>0.03981</cdr:y>
    </cdr:from>
    <cdr:to>
      <cdr:x>0.93241</cdr:x>
      <cdr:y>0.10899</cdr:y>
    </cdr:to>
    <cdr:grpSp>
      <cdr:nvGrpSpPr>
        <cdr:cNvPr id="5" name="Skupina 4">
          <a:extLst xmlns:a="http://schemas.openxmlformats.org/drawingml/2006/main">
            <a:ext uri="{FF2B5EF4-FFF2-40B4-BE49-F238E27FC236}">
              <a16:creationId xmlns:a16="http://schemas.microsoft.com/office/drawing/2014/main" id="{1403AE2A-26C1-AB77-1F5A-13D36F4AEE04}"/>
            </a:ext>
          </a:extLst>
        </cdr:cNvPr>
        <cdr:cNvGrpSpPr/>
      </cdr:nvGrpSpPr>
      <cdr:grpSpPr>
        <a:xfrm xmlns:a="http://schemas.openxmlformats.org/drawingml/2006/main">
          <a:off x="10176985" y="186030"/>
          <a:ext cx="450917" cy="323274"/>
          <a:chOff x="11214083" y="158402"/>
          <a:chExt cx="518670" cy="371192"/>
        </a:xfrm>
      </cdr:grpSpPr>
      <cdr:sp macro="" textlink="">
        <cdr:nvSpPr>
          <cdr:cNvPr id="3" name="Ovál 2">
            <a:extLst xmlns:a="http://schemas.openxmlformats.org/drawingml/2006/main">
              <a:ext uri="{FF2B5EF4-FFF2-40B4-BE49-F238E27FC236}">
                <a16:creationId xmlns:a16="http://schemas.microsoft.com/office/drawing/2014/main" id="{0FFF8AA7-4948-EEC4-1AFF-5FED91075B17}"/>
              </a:ext>
            </a:extLst>
          </cdr:cNvPr>
          <cdr:cNvSpPr/>
        </cdr:nvSpPr>
        <cdr:spPr>
          <a:xfrm xmlns:a="http://schemas.openxmlformats.org/drawingml/2006/main">
            <a:off x="11262509" y="158402"/>
            <a:ext cx="407406" cy="371192"/>
          </a:xfrm>
          <a:prstGeom xmlns:a="http://schemas.openxmlformats.org/drawingml/2006/main" prst="ellipse">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sz="1050" dirty="0">
              <a:solidFill>
                <a:schemeClr val="tx1"/>
              </a:solidFill>
              <a:latin typeface="Century Gothic" panose="020B0502020202020204" pitchFamily="34" charset="0"/>
            </a:endParaRPr>
          </a:p>
        </cdr:txBody>
      </cdr:sp>
      <cdr:sp macro="" textlink="">
        <cdr:nvSpPr>
          <cdr:cNvPr id="4" name="TextovéPole 3">
            <a:extLst xmlns:a="http://schemas.openxmlformats.org/drawingml/2006/main">
              <a:ext uri="{FF2B5EF4-FFF2-40B4-BE49-F238E27FC236}">
                <a16:creationId xmlns:a16="http://schemas.microsoft.com/office/drawing/2014/main" id="{53482DFF-0B04-B887-0BFB-549D205CCBE8}"/>
              </a:ext>
            </a:extLst>
          </cdr:cNvPr>
          <cdr:cNvSpPr txBox="1"/>
        </cdr:nvSpPr>
        <cdr:spPr>
          <a:xfrm xmlns:a="http://schemas.openxmlformats.org/drawingml/2006/main">
            <a:off x="11214083" y="192379"/>
            <a:ext cx="518670" cy="3077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cs-CZ" sz="1050" b="1" dirty="0">
                <a:solidFill>
                  <a:schemeClr val="tx1"/>
                </a:solidFill>
                <a:latin typeface="Century Gothic" panose="020B0502020202020204" pitchFamily="34" charset="0"/>
              </a:rPr>
              <a:t>45</a:t>
            </a:r>
            <a:r>
              <a:rPr lang="cs-CZ" sz="1200" b="1" dirty="0">
                <a:solidFill>
                  <a:schemeClr val="tx1"/>
                </a:solidFill>
              </a:rPr>
              <a:t>%</a:t>
            </a:r>
          </a:p>
        </cdr:txBody>
      </cdr:sp>
    </cdr:grpSp>
  </cdr:relSizeAnchor>
  <cdr:relSizeAnchor xmlns:cdr="http://schemas.openxmlformats.org/drawingml/2006/chartDrawing">
    <cdr:from>
      <cdr:x>0.94199</cdr:x>
      <cdr:y>0.14619</cdr:y>
    </cdr:from>
    <cdr:to>
      <cdr:x>0.98539</cdr:x>
      <cdr:y>0.21914</cdr:y>
    </cdr:to>
    <cdr:grpSp>
      <cdr:nvGrpSpPr>
        <cdr:cNvPr id="6" name="Skupina 5">
          <a:extLst xmlns:a="http://schemas.openxmlformats.org/drawingml/2006/main">
            <a:ext uri="{FF2B5EF4-FFF2-40B4-BE49-F238E27FC236}">
              <a16:creationId xmlns:a16="http://schemas.microsoft.com/office/drawing/2014/main" id="{213737E3-A865-3B85-9F1B-838137996B0E}"/>
            </a:ext>
          </a:extLst>
        </cdr:cNvPr>
        <cdr:cNvGrpSpPr/>
      </cdr:nvGrpSpPr>
      <cdr:grpSpPr>
        <a:xfrm xmlns:a="http://schemas.openxmlformats.org/drawingml/2006/main">
          <a:off x="10737098" y="683138"/>
          <a:ext cx="494687" cy="340891"/>
          <a:chOff x="11220490" y="142784"/>
          <a:chExt cx="569007" cy="391468"/>
        </a:xfrm>
      </cdr:grpSpPr>
      <cdr:sp macro="" textlink="">
        <cdr:nvSpPr>
          <cdr:cNvPr id="7" name="Ovál 6">
            <a:extLst xmlns:a="http://schemas.openxmlformats.org/drawingml/2006/main">
              <a:ext uri="{FF2B5EF4-FFF2-40B4-BE49-F238E27FC236}">
                <a16:creationId xmlns:a16="http://schemas.microsoft.com/office/drawing/2014/main" id="{74C7331F-A84B-B8FD-A65D-D0115E8F50FF}"/>
              </a:ext>
            </a:extLst>
          </cdr:cNvPr>
          <cdr:cNvSpPr/>
        </cdr:nvSpPr>
        <cdr:spPr>
          <a:xfrm xmlns:a="http://schemas.openxmlformats.org/drawingml/2006/main">
            <a:off x="11273616" y="142784"/>
            <a:ext cx="446945" cy="391468"/>
          </a:xfrm>
          <a:prstGeom xmlns:a="http://schemas.openxmlformats.org/drawingml/2006/main" prst="ellipse">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sz="1050" dirty="0">
              <a:solidFill>
                <a:schemeClr val="tx1"/>
              </a:solidFill>
              <a:latin typeface="Century Gothic" panose="020B0502020202020204" pitchFamily="34" charset="0"/>
            </a:endParaRPr>
          </a:p>
        </cdr:txBody>
      </cdr:sp>
      <cdr:sp macro="" textlink="">
        <cdr:nvSpPr>
          <cdr:cNvPr id="8" name="TextovéPole 3">
            <a:extLst xmlns:a="http://schemas.openxmlformats.org/drawingml/2006/main">
              <a:ext uri="{FF2B5EF4-FFF2-40B4-BE49-F238E27FC236}">
                <a16:creationId xmlns:a16="http://schemas.microsoft.com/office/drawing/2014/main" id="{DA1C0F65-9D62-8892-0B3B-3BAB5E8E3A5B}"/>
              </a:ext>
            </a:extLst>
          </cdr:cNvPr>
          <cdr:cNvSpPr txBox="1"/>
        </cdr:nvSpPr>
        <cdr:spPr>
          <a:xfrm xmlns:a="http://schemas.openxmlformats.org/drawingml/2006/main">
            <a:off x="11220490" y="178617"/>
            <a:ext cx="569007" cy="3245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cs-CZ" sz="1050" b="1" dirty="0">
                <a:solidFill>
                  <a:schemeClr val="tx1"/>
                </a:solidFill>
                <a:latin typeface="Century Gothic" panose="020B0502020202020204" pitchFamily="34" charset="0"/>
              </a:rPr>
              <a:t>49</a:t>
            </a:r>
            <a:r>
              <a:rPr lang="cs-CZ" sz="1200" b="1" dirty="0">
                <a:solidFill>
                  <a:schemeClr val="tx1"/>
                </a:solidFill>
              </a:rPr>
              <a:t>%</a:t>
            </a:r>
          </a:p>
        </cdr:txBody>
      </cdr:sp>
    </cdr:grpSp>
  </cdr:relSizeAnchor>
  <cdr:relSizeAnchor xmlns:cdr="http://schemas.openxmlformats.org/drawingml/2006/chartDrawing">
    <cdr:from>
      <cdr:x>0.5</cdr:x>
      <cdr:y>0.6859</cdr:y>
    </cdr:from>
    <cdr:to>
      <cdr:x>0.54698</cdr:x>
      <cdr:y>0.76284</cdr:y>
    </cdr:to>
    <cdr:grpSp>
      <cdr:nvGrpSpPr>
        <cdr:cNvPr id="9" name="Skupina 8">
          <a:extLst xmlns:a="http://schemas.openxmlformats.org/drawingml/2006/main">
            <a:ext uri="{FF2B5EF4-FFF2-40B4-BE49-F238E27FC236}">
              <a16:creationId xmlns:a16="http://schemas.microsoft.com/office/drawing/2014/main" id="{B120FDA5-9D63-48D5-BF35-7BD38C612E11}"/>
            </a:ext>
          </a:extLst>
        </cdr:cNvPr>
        <cdr:cNvGrpSpPr/>
      </cdr:nvGrpSpPr>
      <cdr:grpSpPr>
        <a:xfrm xmlns:a="http://schemas.openxmlformats.org/drawingml/2006/main">
          <a:off x="5699157" y="3205172"/>
          <a:ext cx="535493" cy="359536"/>
          <a:chOff x="15767053" y="-3971066"/>
          <a:chExt cx="624229" cy="412852"/>
        </a:xfrm>
      </cdr:grpSpPr>
      <cdr:sp macro="" textlink="">
        <cdr:nvSpPr>
          <cdr:cNvPr id="10" name="Ovál 9">
            <a:extLst xmlns:a="http://schemas.openxmlformats.org/drawingml/2006/main">
              <a:ext uri="{FF2B5EF4-FFF2-40B4-BE49-F238E27FC236}">
                <a16:creationId xmlns:a16="http://schemas.microsoft.com/office/drawing/2014/main" id="{17972BE5-CB9E-0617-6BEF-A5C101C01EC2}"/>
              </a:ext>
            </a:extLst>
          </cdr:cNvPr>
          <cdr:cNvSpPr/>
        </cdr:nvSpPr>
        <cdr:spPr>
          <a:xfrm xmlns:a="http://schemas.openxmlformats.org/drawingml/2006/main">
            <a:off x="15825335" y="-3971066"/>
            <a:ext cx="490321" cy="412852"/>
          </a:xfrm>
          <a:prstGeom xmlns:a="http://schemas.openxmlformats.org/drawingml/2006/main" prst="ellipse">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cs-CZ" sz="1050" dirty="0">
              <a:solidFill>
                <a:schemeClr val="tx1"/>
              </a:solidFill>
              <a:latin typeface="Century Gothic" panose="020B0502020202020204" pitchFamily="34" charset="0"/>
            </a:endParaRPr>
          </a:p>
        </cdr:txBody>
      </cdr:sp>
      <cdr:sp macro="" textlink="">
        <cdr:nvSpPr>
          <cdr:cNvPr id="11" name="TextovéPole 3">
            <a:extLst xmlns:a="http://schemas.openxmlformats.org/drawingml/2006/main">
              <a:ext uri="{FF2B5EF4-FFF2-40B4-BE49-F238E27FC236}">
                <a16:creationId xmlns:a16="http://schemas.microsoft.com/office/drawing/2014/main" id="{A3BF6645-2940-0091-9386-3BB715C71D2B}"/>
              </a:ext>
            </a:extLst>
          </cdr:cNvPr>
          <cdr:cNvSpPr txBox="1"/>
        </cdr:nvSpPr>
        <cdr:spPr>
          <a:xfrm xmlns:a="http://schemas.openxmlformats.org/drawingml/2006/main">
            <a:off x="15767053" y="-3933276"/>
            <a:ext cx="624229" cy="342319"/>
          </a:xfrm>
          <a:prstGeom xmlns:a="http://schemas.openxmlformats.org/drawingml/2006/main" prst="rect">
            <a:avLst/>
          </a:prstGeom>
        </cdr:spPr>
        <cdr:txBody>
          <a:bodyPr xmlns:a="http://schemas.openxmlformats.org/drawingml/2006/main" wrap="square" rtlCol="0"/>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cs-CZ" sz="1050" b="1" dirty="0">
                <a:latin typeface="Century Gothic" panose="020B0502020202020204" pitchFamily="34" charset="0"/>
              </a:rPr>
              <a:t>9</a:t>
            </a:r>
            <a:r>
              <a:rPr lang="cs-CZ" sz="1200" b="1" dirty="0">
                <a:solidFill>
                  <a:schemeClr val="tx1"/>
                </a:solidFill>
              </a:rPr>
              <a:t>%</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0.02714</cdr:x>
      <cdr:y>0.54964</cdr:y>
    </cdr:from>
    <cdr:to>
      <cdr:x>0.19119</cdr:x>
      <cdr:y>0.79603</cdr:y>
    </cdr:to>
    <cdr:sp macro="" textlink="">
      <cdr:nvSpPr>
        <cdr:cNvPr id="2" name="TextovéPole 1">
          <a:extLst xmlns:a="http://schemas.openxmlformats.org/drawingml/2006/main">
            <a:ext uri="{FF2B5EF4-FFF2-40B4-BE49-F238E27FC236}">
              <a16:creationId xmlns:a16="http://schemas.microsoft.com/office/drawing/2014/main" id="{B9BB6ABD-DF5E-FE12-334D-F88491C2DC1A}"/>
            </a:ext>
          </a:extLst>
        </cdr:cNvPr>
        <cdr:cNvSpPr txBox="1"/>
      </cdr:nvSpPr>
      <cdr:spPr>
        <a:xfrm xmlns:a="http://schemas.openxmlformats.org/drawingml/2006/main">
          <a:off x="315367" y="2666501"/>
          <a:ext cx="1906488" cy="11953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100" i="1" dirty="0">
              <a:latin typeface="Century Gothic" panose="020B0502020202020204" pitchFamily="34" charset="0"/>
            </a:rPr>
            <a:t>Postupný pokles důvěry:</a:t>
          </a:r>
        </a:p>
        <a:p xmlns:a="http://schemas.openxmlformats.org/drawingml/2006/main">
          <a:r>
            <a:rPr lang="cs-CZ" sz="1400" i="1" dirty="0">
              <a:latin typeface="Century Gothic" panose="020B0502020202020204" pitchFamily="34" charset="0"/>
            </a:rPr>
            <a:t>2021 – 7,6 </a:t>
          </a:r>
        </a:p>
        <a:p xmlns:a="http://schemas.openxmlformats.org/drawingml/2006/main">
          <a:r>
            <a:rPr lang="cs-CZ" sz="1400" i="1" dirty="0">
              <a:latin typeface="Century Gothic" panose="020B0502020202020204" pitchFamily="34" charset="0"/>
            </a:rPr>
            <a:t>2022 – 7,0</a:t>
          </a:r>
        </a:p>
        <a:p xmlns:a="http://schemas.openxmlformats.org/drawingml/2006/main">
          <a:r>
            <a:rPr lang="cs-CZ" sz="1400" i="1" dirty="0">
              <a:latin typeface="Century Gothic" panose="020B0502020202020204" pitchFamily="34" charset="0"/>
            </a:rPr>
            <a:t>2023 – 6,8</a:t>
          </a:r>
        </a:p>
        <a:p xmlns:a="http://schemas.openxmlformats.org/drawingml/2006/main">
          <a:r>
            <a:rPr lang="cs-CZ" sz="1400" i="1" dirty="0">
              <a:latin typeface="Century Gothic" panose="020B0502020202020204" pitchFamily="34" charset="0"/>
            </a:rPr>
            <a:t>2024 – 6,7 </a:t>
          </a:r>
          <a:endParaRPr lang="cs-CZ" sz="1100" i="1" dirty="0">
            <a:latin typeface="Century Gothic" panose="020B0502020202020204" pitchFamily="34" charset="0"/>
          </a:endParaRPr>
        </a:p>
      </cdr:txBody>
    </cdr:sp>
  </cdr:relSizeAnchor>
  <cdr:relSizeAnchor xmlns:cdr="http://schemas.openxmlformats.org/drawingml/2006/chartDrawing">
    <cdr:from>
      <cdr:x>0.43775</cdr:x>
      <cdr:y>0.54345</cdr:y>
    </cdr:from>
    <cdr:to>
      <cdr:x>0.5995</cdr:x>
      <cdr:y>0.78984</cdr:y>
    </cdr:to>
    <cdr:sp macro="" textlink="">
      <cdr:nvSpPr>
        <cdr:cNvPr id="3" name="TextovéPole 1">
          <a:extLst xmlns:a="http://schemas.openxmlformats.org/drawingml/2006/main">
            <a:ext uri="{FF2B5EF4-FFF2-40B4-BE49-F238E27FC236}">
              <a16:creationId xmlns:a16="http://schemas.microsoft.com/office/drawing/2014/main" id="{0962E31D-ADAB-556A-92C2-24BD19C48716}"/>
            </a:ext>
          </a:extLst>
        </cdr:cNvPr>
        <cdr:cNvSpPr txBox="1"/>
      </cdr:nvSpPr>
      <cdr:spPr>
        <a:xfrm xmlns:a="http://schemas.openxmlformats.org/drawingml/2006/main">
          <a:off x="5087275" y="2636474"/>
          <a:ext cx="1879789" cy="11953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i="1" dirty="0">
              <a:latin typeface="Century Gothic" panose="020B0502020202020204" pitchFamily="34" charset="0"/>
            </a:rPr>
            <a:t>Postupný pokles důvěry:</a:t>
          </a:r>
        </a:p>
        <a:p xmlns:a="http://schemas.openxmlformats.org/drawingml/2006/main">
          <a:r>
            <a:rPr lang="cs-CZ" sz="1400" i="1" dirty="0">
              <a:latin typeface="Century Gothic" panose="020B0502020202020204" pitchFamily="34" charset="0"/>
            </a:rPr>
            <a:t>2021 – 7,0 </a:t>
          </a:r>
        </a:p>
        <a:p xmlns:a="http://schemas.openxmlformats.org/drawingml/2006/main">
          <a:r>
            <a:rPr lang="cs-CZ" sz="1400" i="1" dirty="0">
              <a:latin typeface="Century Gothic" panose="020B0502020202020204" pitchFamily="34" charset="0"/>
            </a:rPr>
            <a:t>2022 – 6,8</a:t>
          </a:r>
        </a:p>
        <a:p xmlns:a="http://schemas.openxmlformats.org/drawingml/2006/main">
          <a:r>
            <a:rPr lang="cs-CZ" sz="1400" i="1" dirty="0">
              <a:latin typeface="Century Gothic" panose="020B0502020202020204" pitchFamily="34" charset="0"/>
            </a:rPr>
            <a:t>2023 – 6,7</a:t>
          </a:r>
        </a:p>
        <a:p xmlns:a="http://schemas.openxmlformats.org/drawingml/2006/main">
          <a:r>
            <a:rPr lang="cs-CZ" sz="1400" i="1" dirty="0">
              <a:latin typeface="Century Gothic" panose="020B0502020202020204" pitchFamily="34" charset="0"/>
            </a:rPr>
            <a:t>2024 – 6,4 </a:t>
          </a:r>
          <a:endParaRPr lang="cs-CZ" sz="1100" i="1" dirty="0">
            <a:latin typeface="Century Gothic" panose="020B0502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0.72271</cdr:x>
      <cdr:y>0.46506</cdr:y>
    </cdr:from>
    <cdr:to>
      <cdr:x>0.90108</cdr:x>
      <cdr:y>0.52282</cdr:y>
    </cdr:to>
    <cdr:sp macro="" textlink="">
      <cdr:nvSpPr>
        <cdr:cNvPr id="2" name="TextovéPole 1">
          <a:extLst xmlns:a="http://schemas.openxmlformats.org/drawingml/2006/main">
            <a:ext uri="{FF2B5EF4-FFF2-40B4-BE49-F238E27FC236}">
              <a16:creationId xmlns:a16="http://schemas.microsoft.com/office/drawing/2014/main" id="{309971A6-D661-CA98-264C-D03E99402750}"/>
            </a:ext>
          </a:extLst>
        </cdr:cNvPr>
        <cdr:cNvSpPr txBox="1"/>
      </cdr:nvSpPr>
      <cdr:spPr>
        <a:xfrm xmlns:a="http://schemas.openxmlformats.org/drawingml/2006/main">
          <a:off x="8019629" y="2199874"/>
          <a:ext cx="1979305" cy="273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100" dirty="0"/>
            <a:t>Celkově +6 % od roku 2023 </a:t>
          </a:r>
        </a:p>
      </cdr:txBody>
    </cdr:sp>
  </cdr:relSizeAnchor>
  <cdr:relSizeAnchor xmlns:cdr="http://schemas.openxmlformats.org/drawingml/2006/chartDrawing">
    <cdr:from>
      <cdr:x>0.71894</cdr:x>
      <cdr:y>0.58483</cdr:y>
    </cdr:from>
    <cdr:to>
      <cdr:x>0.89731</cdr:x>
      <cdr:y>0.64258</cdr:y>
    </cdr:to>
    <cdr:sp macro="" textlink="">
      <cdr:nvSpPr>
        <cdr:cNvPr id="3" name="TextovéPole 1">
          <a:extLst xmlns:a="http://schemas.openxmlformats.org/drawingml/2006/main">
            <a:ext uri="{FF2B5EF4-FFF2-40B4-BE49-F238E27FC236}">
              <a16:creationId xmlns:a16="http://schemas.microsoft.com/office/drawing/2014/main" id="{88F6B783-A3BE-9EA2-A7BD-7FDD8495BC6B}"/>
            </a:ext>
          </a:extLst>
        </cdr:cNvPr>
        <cdr:cNvSpPr txBox="1"/>
      </cdr:nvSpPr>
      <cdr:spPr>
        <a:xfrm xmlns:a="http://schemas.openxmlformats.org/drawingml/2006/main">
          <a:off x="7977795" y="2766443"/>
          <a:ext cx="1979305" cy="2731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dirty="0"/>
            <a:t>Celkově +6 % od roku 2023 </a:t>
          </a:r>
        </a:p>
      </cdr:txBody>
    </cdr:sp>
  </cdr:relSizeAnchor>
</c:userShapes>
</file>

<file path=ppt/drawings/drawing4.xml><?xml version="1.0" encoding="utf-8"?>
<c:userShapes xmlns:c="http://schemas.openxmlformats.org/drawingml/2006/chart">
  <cdr:relSizeAnchor xmlns:cdr="http://schemas.openxmlformats.org/drawingml/2006/chartDrawing">
    <cdr:from>
      <cdr:x>0.85089</cdr:x>
      <cdr:y>0.68162</cdr:y>
    </cdr:from>
    <cdr:to>
      <cdr:x>0.99272</cdr:x>
      <cdr:y>0.86281</cdr:y>
    </cdr:to>
    <cdr:sp macro="" textlink="">
      <cdr:nvSpPr>
        <cdr:cNvPr id="2" name="Obdélník 1">
          <a:extLst xmlns:a="http://schemas.openxmlformats.org/drawingml/2006/main">
            <a:ext uri="{FF2B5EF4-FFF2-40B4-BE49-F238E27FC236}">
              <a16:creationId xmlns:a16="http://schemas.microsoft.com/office/drawing/2014/main" id="{7E5CE23E-E54B-0C49-5333-05D045E486BA}"/>
            </a:ext>
          </a:extLst>
        </cdr:cNvPr>
        <cdr:cNvSpPr/>
      </cdr:nvSpPr>
      <cdr:spPr>
        <a:xfrm xmlns:a="http://schemas.openxmlformats.org/drawingml/2006/main">
          <a:off x="9086304" y="2902295"/>
          <a:ext cx="1514546" cy="771496"/>
        </a:xfrm>
        <a:prstGeom xmlns:a="http://schemas.openxmlformats.org/drawingml/2006/main" prst="rect">
          <a:avLst/>
        </a:prstGeom>
        <a:solidFill xmlns:a="http://schemas.openxmlformats.org/drawingml/2006/main">
          <a:schemeClr val="accent3">
            <a:alpha val="50000"/>
          </a:schemeClr>
        </a:solidFill>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userShapes>
</file>

<file path=ppt/drawings/drawing5.xml><?xml version="1.0" encoding="utf-8"?>
<c:userShapes xmlns:c="http://schemas.openxmlformats.org/drawingml/2006/chart">
  <cdr:relSizeAnchor xmlns:cdr="http://schemas.openxmlformats.org/drawingml/2006/chartDrawing">
    <cdr:from>
      <cdr:x>0.72095</cdr:x>
      <cdr:y>0.06778</cdr:y>
    </cdr:from>
    <cdr:to>
      <cdr:x>0.92361</cdr:x>
      <cdr:y>0.14445</cdr:y>
    </cdr:to>
    <cdr:sp macro="" textlink="">
      <cdr:nvSpPr>
        <cdr:cNvPr id="2" name="TextovéPole 1">
          <a:extLst xmlns:a="http://schemas.openxmlformats.org/drawingml/2006/main">
            <a:ext uri="{FF2B5EF4-FFF2-40B4-BE49-F238E27FC236}">
              <a16:creationId xmlns:a16="http://schemas.microsoft.com/office/drawing/2014/main" id="{5F4D30F5-43E1-BC3D-495C-24F320F1BBC5}"/>
            </a:ext>
          </a:extLst>
        </cdr:cNvPr>
        <cdr:cNvSpPr txBox="1"/>
      </cdr:nvSpPr>
      <cdr:spPr>
        <a:xfrm xmlns:a="http://schemas.openxmlformats.org/drawingml/2006/main">
          <a:off x="8295286" y="324820"/>
          <a:ext cx="2331784" cy="3674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800" b="1" dirty="0">
              <a:solidFill>
                <a:schemeClr val="accent6"/>
              </a:solidFill>
              <a:latin typeface="Century Gothic" panose="020B0502020202020204" pitchFamily="34" charset="0"/>
            </a:rPr>
            <a:t>Spokojený klient</a:t>
          </a:r>
        </a:p>
      </cdr:txBody>
    </cdr:sp>
  </cdr:relSizeAnchor>
</c:userShapes>
</file>

<file path=ppt/drawings/drawing6.xml><?xml version="1.0" encoding="utf-8"?>
<c:userShapes xmlns:c="http://schemas.openxmlformats.org/drawingml/2006/chart">
  <cdr:relSizeAnchor xmlns:cdr="http://schemas.openxmlformats.org/drawingml/2006/chartDrawing">
    <cdr:from>
      <cdr:x>0.30035</cdr:x>
      <cdr:y>0.02407</cdr:y>
    </cdr:from>
    <cdr:to>
      <cdr:x>0.7678</cdr:x>
      <cdr:y>0.10464</cdr:y>
    </cdr:to>
    <cdr:sp macro="" textlink="">
      <cdr:nvSpPr>
        <cdr:cNvPr id="2" name="TextovéPole 1">
          <a:extLst xmlns:a="http://schemas.openxmlformats.org/drawingml/2006/main">
            <a:ext uri="{FF2B5EF4-FFF2-40B4-BE49-F238E27FC236}">
              <a16:creationId xmlns:a16="http://schemas.microsoft.com/office/drawing/2014/main" id="{12BF285A-D9BD-E2D5-B5EF-1727470E89BD}"/>
            </a:ext>
          </a:extLst>
        </cdr:cNvPr>
        <cdr:cNvSpPr txBox="1"/>
      </cdr:nvSpPr>
      <cdr:spPr>
        <a:xfrm xmlns:a="http://schemas.openxmlformats.org/drawingml/2006/main">
          <a:off x="3467104" y="109072"/>
          <a:ext cx="5395965" cy="365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600" dirty="0">
              <a:latin typeface="Century Gothic" panose="020B0502020202020204" pitchFamily="34" charset="0"/>
            </a:rPr>
            <a:t>Důvěra klientů v jednotlivé produkty podle segmentů</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4A18A18-4594-5EA2-2BAC-BD4FAA002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0A6678C7-A41E-DC45-66A3-6FAAD43F49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410DDB-36A1-49B3-ADF9-09111EF38629}" type="datetimeFigureOut">
              <a:rPr lang="cs-CZ" smtClean="0"/>
              <a:t>12.06.2024</a:t>
            </a:fld>
            <a:endParaRPr lang="cs-CZ"/>
          </a:p>
        </p:txBody>
      </p:sp>
      <p:sp>
        <p:nvSpPr>
          <p:cNvPr id="4" name="Zástupný symbol pro zápatí 3">
            <a:extLst>
              <a:ext uri="{FF2B5EF4-FFF2-40B4-BE49-F238E27FC236}">
                <a16:creationId xmlns:a16="http://schemas.microsoft.com/office/drawing/2014/main" id="{B4AF3F76-44BE-AB79-0FB3-232ADC1A38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D287A758-A484-BBC8-379D-1FFB30F3D4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A0A89-24C7-40A2-A37F-B6E8ADE0A26F}" type="slidenum">
              <a:rPr lang="cs-CZ" smtClean="0"/>
              <a:t>‹#›</a:t>
            </a:fld>
            <a:endParaRPr lang="cs-CZ"/>
          </a:p>
        </p:txBody>
      </p:sp>
    </p:spTree>
    <p:extLst>
      <p:ext uri="{BB962C8B-B14F-4D97-AF65-F5344CB8AC3E}">
        <p14:creationId xmlns:p14="http://schemas.microsoft.com/office/powerpoint/2010/main" val="166666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2F334-57CB-4D72-AA1B-D51858B9D46E}" type="datetimeFigureOut">
              <a:rPr lang="cs-CZ" smtClean="0"/>
              <a:t>12.06.2024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C92B7-B7AF-43BD-8D05-CFA38C206FF7}" type="slidenum">
              <a:rPr lang="cs-CZ" smtClean="0"/>
              <a:t>‹#›</a:t>
            </a:fld>
            <a:endParaRPr lang="cs-CZ"/>
          </a:p>
        </p:txBody>
      </p:sp>
    </p:spTree>
    <p:extLst>
      <p:ext uri="{BB962C8B-B14F-4D97-AF65-F5344CB8AC3E}">
        <p14:creationId xmlns:p14="http://schemas.microsoft.com/office/powerpoint/2010/main" val="194066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a:t>
            </a:fld>
            <a:endParaRPr lang="cs-CZ" dirty="0"/>
          </a:p>
        </p:txBody>
      </p:sp>
    </p:spTree>
    <p:extLst>
      <p:ext uri="{BB962C8B-B14F-4D97-AF65-F5344CB8AC3E}">
        <p14:creationId xmlns:p14="http://schemas.microsoft.com/office/powerpoint/2010/main" val="61024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Vzhledem k tomu, že se jedná u jednotlivých pojišťoven pouze o maximálně nižší stovky respondentů, je nutné vnímat velkou statistickou chybu jednotlivých údajů, která v případě spokojenosti může dosahovat +- 0,5 až 1 bod na stupnici 0 – 10.  V případě NPS je chyba dvojnásobná, protože se pohybujeme na stupnici -100 až +100, takže +- 10 až 20 bodů na celé stupnici.</a:t>
            </a:r>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18</a:t>
            </a:fld>
            <a:endParaRPr lang="cs-CZ"/>
          </a:p>
        </p:txBody>
      </p:sp>
    </p:spTree>
    <p:extLst>
      <p:ext uri="{BB962C8B-B14F-4D97-AF65-F5344CB8AC3E}">
        <p14:creationId xmlns:p14="http://schemas.microsoft.com/office/powerpoint/2010/main" val="357943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19</a:t>
            </a:fld>
            <a:endParaRPr lang="cs-CZ"/>
          </a:p>
        </p:txBody>
      </p:sp>
    </p:spTree>
    <p:extLst>
      <p:ext uri="{BB962C8B-B14F-4D97-AF65-F5344CB8AC3E}">
        <p14:creationId xmlns:p14="http://schemas.microsoft.com/office/powerpoint/2010/main" val="115631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roce 2023 bylo 37 % klientů se zkušeností s likvidací PU, a 26% z nich mělo nějaké problémy při této likvidaci. Zůstávají 2 % klientů, která přiznávají soud…</a:t>
            </a:r>
          </a:p>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23</a:t>
            </a:fld>
            <a:endParaRPr lang="cs-CZ"/>
          </a:p>
        </p:txBody>
      </p:sp>
    </p:spTree>
    <p:extLst>
      <p:ext uri="{BB962C8B-B14F-4D97-AF65-F5344CB8AC3E}">
        <p14:creationId xmlns:p14="http://schemas.microsoft.com/office/powerpoint/2010/main" val="19863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Rozdíly mezi průměrem a mediánem znamenají, že v roce 2024 je uvedeno více PU, které mají výrazně delší likvidaci (to zvyšuje průměr, ale nemá to žádný vliv na medián). Je nutné také počítat s tím, že máme informace jen od 360 respondentů celkem a to znamená v jednotlivých typech škod máme např. jen 100 klientů a to znamená vysokou míru statistické chyby. </a:t>
            </a:r>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25</a:t>
            </a:fld>
            <a:endParaRPr lang="cs-CZ"/>
          </a:p>
        </p:txBody>
      </p:sp>
    </p:spTree>
    <p:extLst>
      <p:ext uri="{BB962C8B-B14F-4D97-AF65-F5344CB8AC3E}">
        <p14:creationId xmlns:p14="http://schemas.microsoft.com/office/powerpoint/2010/main" val="1526099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28</a:t>
            </a:fld>
            <a:endParaRPr lang="cs-CZ"/>
          </a:p>
        </p:txBody>
      </p:sp>
    </p:spTree>
    <p:extLst>
      <p:ext uri="{BB962C8B-B14F-4D97-AF65-F5344CB8AC3E}">
        <p14:creationId xmlns:p14="http://schemas.microsoft.com/office/powerpoint/2010/main" val="93965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29</a:t>
            </a:fld>
            <a:endParaRPr lang="cs-CZ"/>
          </a:p>
        </p:txBody>
      </p:sp>
    </p:spTree>
    <p:extLst>
      <p:ext uri="{BB962C8B-B14F-4D97-AF65-F5344CB8AC3E}">
        <p14:creationId xmlns:p14="http://schemas.microsoft.com/office/powerpoint/2010/main" val="224190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30</a:t>
            </a:fld>
            <a:endParaRPr lang="cs-CZ"/>
          </a:p>
        </p:txBody>
      </p:sp>
    </p:spTree>
    <p:extLst>
      <p:ext uri="{BB962C8B-B14F-4D97-AF65-F5344CB8AC3E}">
        <p14:creationId xmlns:p14="http://schemas.microsoft.com/office/powerpoint/2010/main" val="379421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31</a:t>
            </a:fld>
            <a:endParaRPr lang="cs-CZ"/>
          </a:p>
        </p:txBody>
      </p:sp>
    </p:spTree>
    <p:extLst>
      <p:ext uri="{BB962C8B-B14F-4D97-AF65-F5344CB8AC3E}">
        <p14:creationId xmlns:p14="http://schemas.microsoft.com/office/powerpoint/2010/main" val="153746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34</a:t>
            </a:fld>
            <a:endParaRPr lang="cs-CZ"/>
          </a:p>
        </p:txBody>
      </p:sp>
    </p:spTree>
    <p:extLst>
      <p:ext uri="{BB962C8B-B14F-4D97-AF65-F5344CB8AC3E}">
        <p14:creationId xmlns:p14="http://schemas.microsoft.com/office/powerpoint/2010/main" val="2023275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35</a:t>
            </a:fld>
            <a:endParaRPr lang="cs-CZ"/>
          </a:p>
        </p:txBody>
      </p:sp>
    </p:spTree>
    <p:extLst>
      <p:ext uri="{BB962C8B-B14F-4D97-AF65-F5344CB8AC3E}">
        <p14:creationId xmlns:p14="http://schemas.microsoft.com/office/powerpoint/2010/main" val="279446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7</a:t>
            </a:fld>
            <a:endParaRPr lang="cs-CZ" dirty="0"/>
          </a:p>
        </p:txBody>
      </p:sp>
    </p:spTree>
    <p:extLst>
      <p:ext uri="{BB962C8B-B14F-4D97-AF65-F5344CB8AC3E}">
        <p14:creationId xmlns:p14="http://schemas.microsoft.com/office/powerpoint/2010/main" val="3568325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37</a:t>
            </a:fld>
            <a:endParaRPr lang="cs-CZ"/>
          </a:p>
        </p:txBody>
      </p:sp>
    </p:spTree>
    <p:extLst>
      <p:ext uri="{BB962C8B-B14F-4D97-AF65-F5344CB8AC3E}">
        <p14:creationId xmlns:p14="http://schemas.microsoft.com/office/powerpoint/2010/main" val="2865271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38</a:t>
            </a:fld>
            <a:endParaRPr lang="cs-CZ"/>
          </a:p>
        </p:txBody>
      </p:sp>
    </p:spTree>
    <p:extLst>
      <p:ext uri="{BB962C8B-B14F-4D97-AF65-F5344CB8AC3E}">
        <p14:creationId xmlns:p14="http://schemas.microsoft.com/office/powerpoint/2010/main" val="1429161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39</a:t>
            </a:fld>
            <a:endParaRPr lang="cs-CZ"/>
          </a:p>
        </p:txBody>
      </p:sp>
    </p:spTree>
    <p:extLst>
      <p:ext uri="{BB962C8B-B14F-4D97-AF65-F5344CB8AC3E}">
        <p14:creationId xmlns:p14="http://schemas.microsoft.com/office/powerpoint/2010/main" val="2879091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40</a:t>
            </a:fld>
            <a:endParaRPr lang="cs-CZ"/>
          </a:p>
        </p:txBody>
      </p:sp>
    </p:spTree>
    <p:extLst>
      <p:ext uri="{BB962C8B-B14F-4D97-AF65-F5344CB8AC3E}">
        <p14:creationId xmlns:p14="http://schemas.microsoft.com/office/powerpoint/2010/main" val="3063138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41</a:t>
            </a:fld>
            <a:endParaRPr lang="cs-CZ"/>
          </a:p>
        </p:txBody>
      </p:sp>
    </p:spTree>
    <p:extLst>
      <p:ext uri="{BB962C8B-B14F-4D97-AF65-F5344CB8AC3E}">
        <p14:creationId xmlns:p14="http://schemas.microsoft.com/office/powerpoint/2010/main" val="3824705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43</a:t>
            </a:fld>
            <a:endParaRPr lang="cs-CZ"/>
          </a:p>
        </p:txBody>
      </p:sp>
    </p:spTree>
    <p:extLst>
      <p:ext uri="{BB962C8B-B14F-4D97-AF65-F5344CB8AC3E}">
        <p14:creationId xmlns:p14="http://schemas.microsoft.com/office/powerpoint/2010/main" val="3458042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44</a:t>
            </a:fld>
            <a:endParaRPr lang="cs-CZ"/>
          </a:p>
        </p:txBody>
      </p:sp>
    </p:spTree>
    <p:extLst>
      <p:ext uri="{BB962C8B-B14F-4D97-AF65-F5344CB8AC3E}">
        <p14:creationId xmlns:p14="http://schemas.microsoft.com/office/powerpoint/2010/main" val="2369421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46</a:t>
            </a:fld>
            <a:endParaRPr lang="cs-CZ"/>
          </a:p>
        </p:txBody>
      </p:sp>
    </p:spTree>
    <p:extLst>
      <p:ext uri="{BB962C8B-B14F-4D97-AF65-F5344CB8AC3E}">
        <p14:creationId xmlns:p14="http://schemas.microsoft.com/office/powerpoint/2010/main" val="3461198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47</a:t>
            </a:fld>
            <a:endParaRPr lang="cs-CZ"/>
          </a:p>
        </p:txBody>
      </p:sp>
    </p:spTree>
    <p:extLst>
      <p:ext uri="{BB962C8B-B14F-4D97-AF65-F5344CB8AC3E}">
        <p14:creationId xmlns:p14="http://schemas.microsoft.com/office/powerpoint/2010/main" val="236805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48</a:t>
            </a:fld>
            <a:endParaRPr lang="cs-CZ"/>
          </a:p>
        </p:txBody>
      </p:sp>
    </p:spTree>
    <p:extLst>
      <p:ext uri="{BB962C8B-B14F-4D97-AF65-F5344CB8AC3E}">
        <p14:creationId xmlns:p14="http://schemas.microsoft.com/office/powerpoint/2010/main" val="416759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Celková důvěryhodnost – vážený průměr 2023 = 6,3</a:t>
            </a:r>
          </a:p>
          <a:p>
            <a:r>
              <a:rPr lang="cs-CZ" dirty="0"/>
              <a:t>Důvěra v obor 2023 = 6,4</a:t>
            </a:r>
          </a:p>
          <a:p>
            <a:r>
              <a:rPr lang="cs-CZ" dirty="0"/>
              <a:t>Důvěra v produkty 2023 = 6,7</a:t>
            </a:r>
          </a:p>
          <a:p>
            <a:r>
              <a:rPr lang="cs-CZ" dirty="0"/>
              <a:t>Důvěra v poradce 2023 = 4,4</a:t>
            </a:r>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8</a:t>
            </a:fld>
            <a:endParaRPr lang="cs-CZ"/>
          </a:p>
        </p:txBody>
      </p:sp>
    </p:spTree>
    <p:extLst>
      <p:ext uri="{BB962C8B-B14F-4D97-AF65-F5344CB8AC3E}">
        <p14:creationId xmlns:p14="http://schemas.microsoft.com/office/powerpoint/2010/main" val="70414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49</a:t>
            </a:fld>
            <a:endParaRPr lang="cs-CZ"/>
          </a:p>
        </p:txBody>
      </p:sp>
    </p:spTree>
    <p:extLst>
      <p:ext uri="{BB962C8B-B14F-4D97-AF65-F5344CB8AC3E}">
        <p14:creationId xmlns:p14="http://schemas.microsoft.com/office/powerpoint/2010/main" val="183678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55</a:t>
            </a:fld>
            <a:endParaRPr lang="cs-CZ"/>
          </a:p>
        </p:txBody>
      </p:sp>
    </p:spTree>
    <p:extLst>
      <p:ext uri="{BB962C8B-B14F-4D97-AF65-F5344CB8AC3E}">
        <p14:creationId xmlns:p14="http://schemas.microsoft.com/office/powerpoint/2010/main" val="4191390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56</a:t>
            </a:fld>
            <a:endParaRPr lang="cs-CZ"/>
          </a:p>
        </p:txBody>
      </p:sp>
    </p:spTree>
    <p:extLst>
      <p:ext uri="{BB962C8B-B14F-4D97-AF65-F5344CB8AC3E}">
        <p14:creationId xmlns:p14="http://schemas.microsoft.com/office/powerpoint/2010/main" val="2824120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57</a:t>
            </a:fld>
            <a:endParaRPr lang="cs-CZ"/>
          </a:p>
        </p:txBody>
      </p:sp>
    </p:spTree>
    <p:extLst>
      <p:ext uri="{BB962C8B-B14F-4D97-AF65-F5344CB8AC3E}">
        <p14:creationId xmlns:p14="http://schemas.microsoft.com/office/powerpoint/2010/main" val="771234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59</a:t>
            </a:fld>
            <a:endParaRPr lang="cs-CZ"/>
          </a:p>
        </p:txBody>
      </p:sp>
    </p:spTree>
    <p:extLst>
      <p:ext uri="{BB962C8B-B14F-4D97-AF65-F5344CB8AC3E}">
        <p14:creationId xmlns:p14="http://schemas.microsoft.com/office/powerpoint/2010/main" val="1330594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60</a:t>
            </a:fld>
            <a:endParaRPr lang="cs-CZ"/>
          </a:p>
        </p:txBody>
      </p:sp>
    </p:spTree>
    <p:extLst>
      <p:ext uri="{BB962C8B-B14F-4D97-AF65-F5344CB8AC3E}">
        <p14:creationId xmlns:p14="http://schemas.microsoft.com/office/powerpoint/2010/main" val="2961467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61</a:t>
            </a:fld>
            <a:endParaRPr lang="cs-CZ"/>
          </a:p>
        </p:txBody>
      </p:sp>
    </p:spTree>
    <p:extLst>
      <p:ext uri="{BB962C8B-B14F-4D97-AF65-F5344CB8AC3E}">
        <p14:creationId xmlns:p14="http://schemas.microsoft.com/office/powerpoint/2010/main" val="165229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63</a:t>
            </a:fld>
            <a:endParaRPr lang="cs-CZ"/>
          </a:p>
        </p:txBody>
      </p:sp>
    </p:spTree>
    <p:extLst>
      <p:ext uri="{BB962C8B-B14F-4D97-AF65-F5344CB8AC3E}">
        <p14:creationId xmlns:p14="http://schemas.microsoft.com/office/powerpoint/2010/main" val="3552589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Respondenti hodnotili svou poslední zkušenost s danými zařízeními, proto se liší procenta zkušenosti ze slidu 60 (jeden člověk mohl mít zkušenost s více zařízeními) a 61 (pouze poslední zkušenost). </a:t>
            </a:r>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64</a:t>
            </a:fld>
            <a:endParaRPr lang="cs-CZ"/>
          </a:p>
        </p:txBody>
      </p:sp>
    </p:spTree>
    <p:extLst>
      <p:ext uri="{BB962C8B-B14F-4D97-AF65-F5344CB8AC3E}">
        <p14:creationId xmlns:p14="http://schemas.microsoft.com/office/powerpoint/2010/main" val="3531519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65</a:t>
            </a:fld>
            <a:endParaRPr lang="cs-CZ"/>
          </a:p>
        </p:txBody>
      </p:sp>
    </p:spTree>
    <p:extLst>
      <p:ext uri="{BB962C8B-B14F-4D97-AF65-F5344CB8AC3E}">
        <p14:creationId xmlns:p14="http://schemas.microsoft.com/office/powerpoint/2010/main" val="385750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Požár domu/bytu 2023: střední riziko 39 %, vysoké 4 %, velmi vysoké 1 %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Poškození domu/bytu 2023: střední riziko 36 %, vysoké 4 %, velmi vysoké 1 %  </a:t>
            </a:r>
          </a:p>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9</a:t>
            </a:fld>
            <a:endParaRPr lang="cs-CZ"/>
          </a:p>
        </p:txBody>
      </p:sp>
    </p:spTree>
    <p:extLst>
      <p:ext uri="{BB962C8B-B14F-4D97-AF65-F5344CB8AC3E}">
        <p14:creationId xmlns:p14="http://schemas.microsoft.com/office/powerpoint/2010/main" val="414778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66</a:t>
            </a:fld>
            <a:endParaRPr lang="cs-CZ"/>
          </a:p>
        </p:txBody>
      </p:sp>
    </p:spTree>
    <p:extLst>
      <p:ext uri="{BB962C8B-B14F-4D97-AF65-F5344CB8AC3E}">
        <p14:creationId xmlns:p14="http://schemas.microsoft.com/office/powerpoint/2010/main" val="1602204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67</a:t>
            </a:fld>
            <a:endParaRPr lang="cs-CZ"/>
          </a:p>
        </p:txBody>
      </p:sp>
    </p:spTree>
    <p:extLst>
      <p:ext uri="{BB962C8B-B14F-4D97-AF65-F5344CB8AC3E}">
        <p14:creationId xmlns:p14="http://schemas.microsoft.com/office/powerpoint/2010/main" val="3452455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b="1" u="sng" kern="100" dirty="0">
                <a:effectLst/>
                <a:latin typeface="Calibri" panose="020F0502020204030204" pitchFamily="34" charset="0"/>
                <a:ea typeface="Calibri" panose="020F0502020204030204" pitchFamily="34" charset="0"/>
                <a:cs typeface="Calibri" panose="020F0502020204030204" pitchFamily="34" charset="0"/>
              </a:rPr>
              <a:t>Neschopnost </a:t>
            </a:r>
            <a:r>
              <a:rPr lang="cs-CZ" sz="1800" b="1" u="sng" kern="100" dirty="0" err="1">
                <a:effectLst/>
                <a:latin typeface="Calibri" panose="020F0502020204030204" pitchFamily="34" charset="0"/>
                <a:ea typeface="Calibri" panose="020F0502020204030204" pitchFamily="34" charset="0"/>
                <a:cs typeface="Calibri" panose="020F0502020204030204" pitchFamily="34" charset="0"/>
              </a:rPr>
              <a:t>sebeobslužnosti</a:t>
            </a:r>
            <a:r>
              <a:rPr lang="cs-CZ" sz="1800" b="1" u="sng" kern="100" dirty="0">
                <a:effectLst/>
                <a:latin typeface="Calibri" panose="020F0502020204030204" pitchFamily="34" charset="0"/>
                <a:ea typeface="Calibri" panose="020F0502020204030204" pitchFamily="34" charset="0"/>
                <a:cs typeface="Calibri" panose="020F0502020204030204" pitchFamily="34" charset="0"/>
              </a:rPr>
              <a:t> ve stáří s finančními a časovými nároky pro příbuzné na zajištění trvalé péče</a:t>
            </a:r>
            <a:endParaRPr lang="cs-CZ" sz="1800" u="sng"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cs-CZ" sz="1800" b="1" kern="100" dirty="0">
                <a:effectLst/>
                <a:latin typeface="Calibri" panose="020F0502020204030204" pitchFamily="34" charset="0"/>
                <a:ea typeface="Calibri" panose="020F0502020204030204" pitchFamily="34" charset="0"/>
                <a:cs typeface="Calibri" panose="020F0502020204030204" pitchFamily="34" charset="0"/>
              </a:rPr>
              <a:t>Výrazně častěji se této situace obávají ženy a obavy také rostou s přibývajícím věkem</a:t>
            </a:r>
            <a:r>
              <a:rPr lang="cs-CZ" sz="1800" kern="100" dirty="0">
                <a:effectLst/>
                <a:latin typeface="Calibri" panose="020F0502020204030204" pitchFamily="34" charset="0"/>
                <a:ea typeface="Calibri" panose="020F0502020204030204" pitchFamily="34" charset="0"/>
                <a:cs typeface="Calibri" panose="020F0502020204030204" pitchFamily="34" charset="0"/>
              </a:rPr>
              <a:t>, 28 % lidí ve věku 65+ let považuje takovou situaci za velmi pravděpodobnou. Na vnímání tohoto rizika nemá žádný vliv dosažené vzdělání nebo region, kde člověk žije. Z detailních analýz vyplývá, že vliv věku je ten nejvíce zásadní – první zlom nastává zhruba ve 43 letech, druhý v 69 letech a vždy to ženy vnímají výrazně silněji. Ta první věková hranice může souviset s péčí o rodiče a prarodiče, druhá věková hranice s vlastními zdravotními problémy a případně problémy s partnery. </a:t>
            </a:r>
          </a:p>
          <a:p>
            <a:pPr>
              <a:lnSpc>
                <a:spcPct val="107000"/>
              </a:lnSpc>
              <a:spcAft>
                <a:spcPts val="800"/>
              </a:spcAft>
            </a:pPr>
            <a:r>
              <a:rPr lang="cs-CZ" sz="1800" b="1" kern="100" dirty="0">
                <a:effectLst/>
                <a:latin typeface="Calibri" panose="020F0502020204030204" pitchFamily="34" charset="0"/>
                <a:ea typeface="Calibri" panose="020F0502020204030204" pitchFamily="34" charset="0"/>
                <a:cs typeface="Calibri" panose="020F0502020204030204" pitchFamily="34" charset="0"/>
              </a:rPr>
              <a:t>Velkých finančních dopadů této situace </a:t>
            </a:r>
            <a:r>
              <a:rPr lang="cs-CZ" sz="1800" kern="100" dirty="0">
                <a:effectLst/>
                <a:latin typeface="Calibri" panose="020F0502020204030204" pitchFamily="34" charset="0"/>
                <a:ea typeface="Calibri" panose="020F0502020204030204" pitchFamily="34" charset="0"/>
                <a:cs typeface="Calibri" panose="020F0502020204030204" pitchFamily="34" charset="0"/>
              </a:rPr>
              <a:t>se opět obávají velmi výrazně ženy (46 % oproti 32 % mužů) a zase seniorská populace 65+. Výrazněji se obavy z finanční náročnosti objevují na Moravě. </a:t>
            </a:r>
          </a:p>
          <a:p>
            <a:r>
              <a:rPr lang="cs-CZ" sz="1800" b="1" dirty="0">
                <a:effectLst/>
                <a:latin typeface="Calibri" panose="020F0502020204030204" pitchFamily="34" charset="0"/>
                <a:ea typeface="Calibri" panose="020F0502020204030204" pitchFamily="34" charset="0"/>
              </a:rPr>
              <a:t>12 % populace deklaruje, že má sjednané pojištění pro tyto případy</a:t>
            </a:r>
            <a:r>
              <a:rPr lang="cs-CZ" sz="1800" dirty="0">
                <a:effectLst/>
                <a:latin typeface="Calibri" panose="020F0502020204030204" pitchFamily="34" charset="0"/>
                <a:ea typeface="Calibri" panose="020F0502020204030204" pitchFamily="34" charset="0"/>
              </a:rPr>
              <a:t>, ale týká se to výrazně častěji mladších lidí do 50 let (cca 15-17 %), ale bohužel nevíme, jestli se jedná opravdu o cílené pojištění pro </a:t>
            </a:r>
            <a:r>
              <a:rPr lang="cs-CZ" sz="1800" dirty="0" err="1">
                <a:effectLst/>
                <a:latin typeface="Calibri" panose="020F0502020204030204" pitchFamily="34" charset="0"/>
                <a:ea typeface="Calibri" panose="020F0502020204030204" pitchFamily="34" charset="0"/>
              </a:rPr>
              <a:t>sebeobslužnost</a:t>
            </a:r>
            <a:r>
              <a:rPr lang="cs-CZ" sz="1800" dirty="0">
                <a:effectLst/>
                <a:latin typeface="Calibri" panose="020F0502020204030204" pitchFamily="34" charset="0"/>
                <a:ea typeface="Calibri" panose="020F0502020204030204" pitchFamily="34" charset="0"/>
              </a:rPr>
              <a:t> ve stáří nebo si s tím spojují pojištění v případě invalidity nebo hospitalizace. U seniorů pouze 5 % osob říká, že má pojištění </a:t>
            </a:r>
            <a:r>
              <a:rPr lang="cs-CZ" sz="1800" dirty="0" err="1">
                <a:effectLst/>
                <a:latin typeface="Calibri" panose="020F0502020204030204" pitchFamily="34" charset="0"/>
                <a:ea typeface="Calibri" panose="020F0502020204030204" pitchFamily="34" charset="0"/>
              </a:rPr>
              <a:t>sebeobslužnosti</a:t>
            </a:r>
            <a:r>
              <a:rPr lang="cs-CZ" sz="1800" dirty="0">
                <a:effectLst/>
                <a:latin typeface="Calibri" panose="020F0502020204030204" pitchFamily="34" charset="0"/>
                <a:ea typeface="Calibri" panose="020F0502020204030204" pitchFamily="34" charset="0"/>
              </a:rPr>
              <a:t> sjednané. </a:t>
            </a:r>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10</a:t>
            </a:fld>
            <a:endParaRPr lang="cs-CZ"/>
          </a:p>
        </p:txBody>
      </p:sp>
    </p:spTree>
    <p:extLst>
      <p:ext uri="{BB962C8B-B14F-4D97-AF65-F5344CB8AC3E}">
        <p14:creationId xmlns:p14="http://schemas.microsoft.com/office/powerpoint/2010/main" val="191802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11</a:t>
            </a:fld>
            <a:endParaRPr lang="cs-CZ"/>
          </a:p>
        </p:txBody>
      </p:sp>
    </p:spTree>
    <p:extLst>
      <p:ext uri="{BB962C8B-B14F-4D97-AF65-F5344CB8AC3E}">
        <p14:creationId xmlns:p14="http://schemas.microsoft.com/office/powerpoint/2010/main" val="126435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12</a:t>
            </a:fld>
            <a:endParaRPr lang="cs-CZ"/>
          </a:p>
        </p:txBody>
      </p:sp>
    </p:spTree>
    <p:extLst>
      <p:ext uri="{BB962C8B-B14F-4D97-AF65-F5344CB8AC3E}">
        <p14:creationId xmlns:p14="http://schemas.microsoft.com/office/powerpoint/2010/main" val="292646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Spokojenost s hlavní pojišťovnou roste s věkem – mladší lidé mohou být náročnější v očekáváních, jsou pravděpodobně méně ochotní hodnotit nejvyššími známkami, srovnávají služby pojišťoven s dalšími službami (nejen finančními).  </a:t>
            </a:r>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15</a:t>
            </a:fld>
            <a:endParaRPr lang="cs-CZ"/>
          </a:p>
        </p:txBody>
      </p:sp>
    </p:spTree>
    <p:extLst>
      <p:ext uri="{BB962C8B-B14F-4D97-AF65-F5344CB8AC3E}">
        <p14:creationId xmlns:p14="http://schemas.microsoft.com/office/powerpoint/2010/main" val="3378611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Muži v ekonomicky aktivním věku jsou obecně více kritičtí v oblasti finančních služeb. Je to dáno nejen jejich očekáváními, ale také obecně vyšší deklarovanou samostatností a nezávislostí. </a:t>
            </a:r>
          </a:p>
        </p:txBody>
      </p:sp>
      <p:sp>
        <p:nvSpPr>
          <p:cNvPr id="4" name="Zástupný symbol pro číslo snímku 3"/>
          <p:cNvSpPr>
            <a:spLocks noGrp="1"/>
          </p:cNvSpPr>
          <p:nvPr>
            <p:ph type="sldNum" sz="quarter" idx="5"/>
          </p:nvPr>
        </p:nvSpPr>
        <p:spPr/>
        <p:txBody>
          <a:bodyPr/>
          <a:lstStyle/>
          <a:p>
            <a:fld id="{2DBC92B7-B7AF-43BD-8D05-CFA38C206FF7}" type="slidenum">
              <a:rPr lang="cs-CZ" smtClean="0"/>
              <a:t>16</a:t>
            </a:fld>
            <a:endParaRPr lang="cs-CZ"/>
          </a:p>
        </p:txBody>
      </p:sp>
    </p:spTree>
    <p:extLst>
      <p:ext uri="{BB962C8B-B14F-4D97-AF65-F5344CB8AC3E}">
        <p14:creationId xmlns:p14="http://schemas.microsoft.com/office/powerpoint/2010/main" val="214548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7A54DC-351A-4FBB-A597-ACAE7B1B4A9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945C41E-8E12-4C1F-8EA3-312D1827D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2BF2B34-A8CA-4A94-9632-1FFFF03CB8D5}"/>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5" name="Zástupný symbol pro zápatí 4">
            <a:extLst>
              <a:ext uri="{FF2B5EF4-FFF2-40B4-BE49-F238E27FC236}">
                <a16:creationId xmlns:a16="http://schemas.microsoft.com/office/drawing/2014/main" id="{E66AA158-B0C9-4E62-9ED3-A20AC0F6AFA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CCF4817-BF6D-4D11-8249-6D84F224412C}"/>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414029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F14158-2EC2-47CA-A36E-A35585D66C1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3759715-E457-4D58-B156-0283377AAD6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96C4EE-925E-422E-B794-746578CD9457}"/>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5" name="Zástupný symbol pro zápatí 4">
            <a:extLst>
              <a:ext uri="{FF2B5EF4-FFF2-40B4-BE49-F238E27FC236}">
                <a16:creationId xmlns:a16="http://schemas.microsoft.com/office/drawing/2014/main" id="{EAAED27A-8D5D-4361-8214-C846286ED09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A50842-E2B3-4D36-82EF-395CAAC550A2}"/>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193059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BDBE71B-65B1-49EA-A853-9E7C302CC93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19221A5-3D88-40F1-BCDA-D42249F9A862}"/>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D4144B2-E962-464E-B31E-A9453F0EB6F5}"/>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5" name="Zástupný symbol pro zápatí 4">
            <a:extLst>
              <a:ext uri="{FF2B5EF4-FFF2-40B4-BE49-F238E27FC236}">
                <a16:creationId xmlns:a16="http://schemas.microsoft.com/office/drawing/2014/main" id="{A98EAB49-3734-4C49-A644-6CCAE3A21C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83A163-DEAA-4412-8683-A3CAA0F9561E}"/>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402504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614B9-CBD0-462D-98AD-8E46AC36150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63D1D9C-3AF8-455B-A6C6-4BFA9A4C422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09F890D-32B7-4217-A4A3-0D99217882FB}"/>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5" name="Zástupný symbol pro zápatí 4">
            <a:extLst>
              <a:ext uri="{FF2B5EF4-FFF2-40B4-BE49-F238E27FC236}">
                <a16:creationId xmlns:a16="http://schemas.microsoft.com/office/drawing/2014/main" id="{FA19F271-DFD9-401B-AEB6-B5C9D833740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B376D20-0E99-419D-A2A1-2FFDC017EFAC}"/>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593596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F3A1D1-FF28-406D-80DA-8D59FF05DC7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E0272C2-B570-418F-9360-415506D1D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A3F7AD9-BC6C-477E-B2BD-5487107E96A5}"/>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5" name="Zástupný symbol pro zápatí 4">
            <a:extLst>
              <a:ext uri="{FF2B5EF4-FFF2-40B4-BE49-F238E27FC236}">
                <a16:creationId xmlns:a16="http://schemas.microsoft.com/office/drawing/2014/main" id="{9B3FCC8B-5823-4416-AB17-208CACFD3D5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B64467-43F3-4985-8219-20B252CDB43D}"/>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197487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FC5BCB-F14F-4237-BAA8-56E004AB95E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86C71BC-09EE-4F59-ACA4-1B828122CFA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C64EE1B-43B8-48C2-A7BF-E2A966D0BA1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4786668-DE64-4881-A47B-3F679C9CD465}"/>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6" name="Zástupný symbol pro zápatí 5">
            <a:extLst>
              <a:ext uri="{FF2B5EF4-FFF2-40B4-BE49-F238E27FC236}">
                <a16:creationId xmlns:a16="http://schemas.microsoft.com/office/drawing/2014/main" id="{ED152A43-4733-4F61-A0F7-F4D9D9F5AF0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D0D8A50-8783-44DE-B9AD-0261B0F021FF}"/>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426644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1FDF0E-5772-48DB-B668-5434C386D9F0}"/>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E3BDE77-DF1C-4194-AB26-75402FF97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5E011F7-161B-4602-80AD-1E1CBD0BFEB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232F4D5-AA28-4653-B23F-8743D83450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277C6D5-722F-413C-A60C-CEEC621F658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353D8E1-3BB1-4BF2-BB6F-B1FECE774C39}"/>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8" name="Zástupný symbol pro zápatí 7">
            <a:extLst>
              <a:ext uri="{FF2B5EF4-FFF2-40B4-BE49-F238E27FC236}">
                <a16:creationId xmlns:a16="http://schemas.microsoft.com/office/drawing/2014/main" id="{01983EF8-AA6F-4BA3-8C7A-E37DBD387F5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8DBA193-F4C9-41DD-A5F2-830F963F931C}"/>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384356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A0C914-A325-425C-9BE4-128CC7FE678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B6E8A42-4492-42A3-AAA5-1CD11D332348}"/>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4" name="Zástupný symbol pro zápatí 3">
            <a:extLst>
              <a:ext uri="{FF2B5EF4-FFF2-40B4-BE49-F238E27FC236}">
                <a16:creationId xmlns:a16="http://schemas.microsoft.com/office/drawing/2014/main" id="{20BD8A7E-739B-48D6-9BAD-8A8FBEDF27F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3F21AB3-30B6-44E1-A53D-2C01F37F5AED}"/>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148238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83A6553-9663-44AD-985E-412236D2CEDD}"/>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3" name="Zástupný symbol pro zápatí 2">
            <a:extLst>
              <a:ext uri="{FF2B5EF4-FFF2-40B4-BE49-F238E27FC236}">
                <a16:creationId xmlns:a16="http://schemas.microsoft.com/office/drawing/2014/main" id="{6AC1BB78-1FAA-4D1D-85A6-56EAB7C5150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4B78F5F1-31AE-499B-9E1A-9AE96FCF96B2}"/>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1113483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2F0835-3B47-481E-97AD-0EEDECB385C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20C0077-5F7E-4085-8B1E-9F40C921A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327EF48-EFEA-471F-9E97-EFAA7CAA4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07B1190-3C16-4794-B6DC-08DBD4CC40CB}"/>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6" name="Zástupný symbol pro zápatí 5">
            <a:extLst>
              <a:ext uri="{FF2B5EF4-FFF2-40B4-BE49-F238E27FC236}">
                <a16:creationId xmlns:a16="http://schemas.microsoft.com/office/drawing/2014/main" id="{9D30FC78-F17A-4EEC-8811-2CFC33F21AB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FBEEBD5-B1C2-4D5D-9C10-A84C8E22CB86}"/>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420066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B28D8D-3C44-415E-8424-2BB0F39AC8B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8BF4844-B47B-4486-A1DA-BB9115536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1E4352D-29AC-4E8E-B043-60B2CB7F7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E0261DD-3396-46D0-91F2-B1A2FEDC5A92}"/>
              </a:ext>
            </a:extLst>
          </p:cNvPr>
          <p:cNvSpPr>
            <a:spLocks noGrp="1"/>
          </p:cNvSpPr>
          <p:nvPr>
            <p:ph type="dt" sz="half" idx="10"/>
          </p:nvPr>
        </p:nvSpPr>
        <p:spPr/>
        <p:txBody>
          <a:bodyPr/>
          <a:lstStyle/>
          <a:p>
            <a:fld id="{7744FAAA-4097-4110-BAA1-FB5F09B9D19E}" type="datetimeFigureOut">
              <a:rPr lang="cs-CZ" smtClean="0"/>
              <a:t>12.06.2024</a:t>
            </a:fld>
            <a:endParaRPr lang="cs-CZ"/>
          </a:p>
        </p:txBody>
      </p:sp>
      <p:sp>
        <p:nvSpPr>
          <p:cNvPr id="6" name="Zástupný symbol pro zápatí 5">
            <a:extLst>
              <a:ext uri="{FF2B5EF4-FFF2-40B4-BE49-F238E27FC236}">
                <a16:creationId xmlns:a16="http://schemas.microsoft.com/office/drawing/2014/main" id="{332FE3E7-5525-4B16-9719-48F50F1659A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443CE6B-8585-4CE2-84A3-EFD727C3CFDE}"/>
              </a:ext>
            </a:extLst>
          </p:cNvPr>
          <p:cNvSpPr>
            <a:spLocks noGrp="1"/>
          </p:cNvSpPr>
          <p:nvPr>
            <p:ph type="sldNum" sz="quarter" idx="12"/>
          </p:nvPr>
        </p:nvSpPr>
        <p:spPr/>
        <p:txBody>
          <a:bodyPr/>
          <a:lstStyle/>
          <a:p>
            <a:fld id="{0B6CA51C-6CB0-4EC2-9C1A-86A84017C12E}" type="slidenum">
              <a:rPr lang="cs-CZ" smtClean="0"/>
              <a:t>‹#›</a:t>
            </a:fld>
            <a:endParaRPr lang="cs-CZ"/>
          </a:p>
        </p:txBody>
      </p:sp>
    </p:spTree>
    <p:extLst>
      <p:ext uri="{BB962C8B-B14F-4D97-AF65-F5344CB8AC3E}">
        <p14:creationId xmlns:p14="http://schemas.microsoft.com/office/powerpoint/2010/main" val="1851653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07ED1F96-50DC-1572-648D-1F954012A8AF}"/>
              </a:ext>
            </a:extLst>
          </p:cNvPr>
          <p:cNvSpPr/>
          <p:nvPr userDrawn="1"/>
        </p:nvSpPr>
        <p:spPr>
          <a:xfrm>
            <a:off x="0" y="0"/>
            <a:ext cx="12192000" cy="6858000"/>
          </a:xfrm>
          <a:prstGeom prst="rect">
            <a:avLst/>
          </a:prstGeom>
          <a:solidFill>
            <a:srgbClr val="004077">
              <a:alpha val="5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Zástupný nadpis 1">
            <a:extLst>
              <a:ext uri="{FF2B5EF4-FFF2-40B4-BE49-F238E27FC236}">
                <a16:creationId xmlns:a16="http://schemas.microsoft.com/office/drawing/2014/main" id="{0AB3CDF7-42FD-4429-BDBE-2FCF2432CC8D}"/>
              </a:ext>
            </a:extLst>
          </p:cNvPr>
          <p:cNvSpPr>
            <a:spLocks noGrp="1"/>
          </p:cNvSpPr>
          <p:nvPr>
            <p:ph type="title"/>
          </p:nvPr>
        </p:nvSpPr>
        <p:spPr>
          <a:xfrm>
            <a:off x="88511" y="93683"/>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F645B6C-BE1D-4D8A-AF39-E47DA1FE0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4802B68-34C4-4B6A-A18C-FD12DF46D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4FAAA-4097-4110-BAA1-FB5F09B9D19E}" type="datetimeFigureOut">
              <a:rPr lang="cs-CZ" smtClean="0"/>
              <a:t>12.06.2024</a:t>
            </a:fld>
            <a:endParaRPr lang="cs-CZ"/>
          </a:p>
        </p:txBody>
      </p:sp>
      <p:sp>
        <p:nvSpPr>
          <p:cNvPr id="5" name="Zástupný symbol pro zápatí 4">
            <a:extLst>
              <a:ext uri="{FF2B5EF4-FFF2-40B4-BE49-F238E27FC236}">
                <a16:creationId xmlns:a16="http://schemas.microsoft.com/office/drawing/2014/main" id="{9803F74B-D751-4942-B546-B36B68121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BDF5223-584C-4C4E-8FEA-C05E04D1A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CA51C-6CB0-4EC2-9C1A-86A84017C12E}" type="slidenum">
              <a:rPr lang="cs-CZ" smtClean="0"/>
              <a:t>‹#›</a:t>
            </a:fld>
            <a:endParaRPr lang="cs-CZ"/>
          </a:p>
        </p:txBody>
      </p:sp>
      <p:pic>
        <p:nvPicPr>
          <p:cNvPr id="10" name="Obrázek 9">
            <a:extLst>
              <a:ext uri="{FF2B5EF4-FFF2-40B4-BE49-F238E27FC236}">
                <a16:creationId xmlns:a16="http://schemas.microsoft.com/office/drawing/2014/main" id="{E3C665BC-131D-3F35-E2A2-788B6E7BFBA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2630" b="9138"/>
          <a:stretch/>
        </p:blipFill>
        <p:spPr>
          <a:xfrm>
            <a:off x="10859837" y="52125"/>
            <a:ext cx="1243652" cy="972937"/>
          </a:xfrm>
          <a:prstGeom prst="rect">
            <a:avLst/>
          </a:prstGeom>
        </p:spPr>
      </p:pic>
    </p:spTree>
    <p:extLst>
      <p:ext uri="{BB962C8B-B14F-4D97-AF65-F5344CB8AC3E}">
        <p14:creationId xmlns:p14="http://schemas.microsoft.com/office/powerpoint/2010/main" val="321899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chart" Target="../charts/chart12.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Excel_Worksheet18.xlsx"/><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Excel_Worksheet19.xlsx"/><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chart" Target="../charts/chart27.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33.xml"/><Relationship Id="rId4" Type="http://schemas.openxmlformats.org/officeDocument/2006/relationships/chart" Target="../charts/chart32.xml"/></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4.xml"/><Relationship Id="rId4" Type="http://schemas.openxmlformats.org/officeDocument/2006/relationships/chart" Target="../charts/chart41.xml"/></Relationships>
</file>

<file path=ppt/slides/_rels/slide5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4.xml"/><Relationship Id="rId4" Type="http://schemas.openxmlformats.org/officeDocument/2006/relationships/chart" Target="../charts/chart44.xml"/></Relationships>
</file>

<file path=ppt/slides/_rels/slide53.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chart" Target="../charts/chart51.xml"/></Relationships>
</file>

<file path=ppt/slides/_rels/slide6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chart" Target="../charts/chart54.xml"/></Relationships>
</file>

<file path=ppt/slides/_rels/slide64.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chart" Target="../charts/chart57.xml"/></Relationships>
</file>

<file path=ppt/slides/_rels/slide66.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chart" Target="../charts/chart59.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DE562F0-6E24-407E-6099-BBF7D8EF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Obdélník 8">
            <a:extLst>
              <a:ext uri="{FF2B5EF4-FFF2-40B4-BE49-F238E27FC236}">
                <a16:creationId xmlns:a16="http://schemas.microsoft.com/office/drawing/2014/main" id="{BACC8883-D238-5BEA-2B58-2D3D46736968}"/>
              </a:ext>
            </a:extLst>
          </p:cNvPr>
          <p:cNvSpPr/>
          <p:nvPr/>
        </p:nvSpPr>
        <p:spPr>
          <a:xfrm>
            <a:off x="436409" y="5094953"/>
            <a:ext cx="11615596" cy="13902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6D75479-D33B-4C6D-A465-1A76A680FA5B}"/>
              </a:ext>
            </a:extLst>
          </p:cNvPr>
          <p:cNvSpPr>
            <a:spLocks noGrp="1"/>
          </p:cNvSpPr>
          <p:nvPr>
            <p:ph type="ctrTitle"/>
          </p:nvPr>
        </p:nvSpPr>
        <p:spPr>
          <a:xfrm>
            <a:off x="1524000" y="1675463"/>
            <a:ext cx="9144000" cy="2405603"/>
          </a:xfrm>
          <a:noFill/>
        </p:spPr>
        <p:txBody>
          <a:bodyPr/>
          <a:lstStyle/>
          <a:p>
            <a:r>
              <a:rPr lang="cs-CZ" b="1" dirty="0">
                <a:solidFill>
                  <a:schemeClr val="bg1"/>
                </a:solidFill>
                <a:ea typeface="Verdana" panose="020B0604030504040204" pitchFamily="34" charset="0"/>
                <a:sym typeface="Calibri"/>
              </a:rPr>
              <a:t>Vnímání pojišťovnictví 2024</a:t>
            </a:r>
            <a:endParaRPr lang="cs-CZ" dirty="0">
              <a:solidFill>
                <a:schemeClr val="bg1"/>
              </a:solidFill>
            </a:endParaRPr>
          </a:p>
        </p:txBody>
      </p:sp>
      <p:sp>
        <p:nvSpPr>
          <p:cNvPr id="7" name="Zástupný symbol pro text 9">
            <a:extLst>
              <a:ext uri="{FF2B5EF4-FFF2-40B4-BE49-F238E27FC236}">
                <a16:creationId xmlns:a16="http://schemas.microsoft.com/office/drawing/2014/main" id="{67A295FD-7A0D-4498-A979-6C95FD4112D4}"/>
              </a:ext>
            </a:extLst>
          </p:cNvPr>
          <p:cNvSpPr>
            <a:spLocks noGrp="1"/>
          </p:cNvSpPr>
          <p:nvPr>
            <p:ph type="subTitle" idx="1"/>
          </p:nvPr>
        </p:nvSpPr>
        <p:spPr>
          <a:xfrm>
            <a:off x="1524000" y="4156292"/>
            <a:ext cx="9144000" cy="509728"/>
          </a:xfrm>
        </p:spPr>
        <p:txBody>
          <a:bodyPr/>
          <a:lstStyle/>
          <a:p>
            <a:r>
              <a:rPr lang="cs-CZ" dirty="0">
                <a:solidFill>
                  <a:schemeClr val="bg1"/>
                </a:solidFill>
              </a:rPr>
              <a:t>20. Května 2024</a:t>
            </a:r>
          </a:p>
        </p:txBody>
      </p:sp>
      <p:sp>
        <p:nvSpPr>
          <p:cNvPr id="3" name="TextovéPole 2">
            <a:extLst>
              <a:ext uri="{FF2B5EF4-FFF2-40B4-BE49-F238E27FC236}">
                <a16:creationId xmlns:a16="http://schemas.microsoft.com/office/drawing/2014/main" id="{149054C9-FF7C-4750-AFA9-0A68BB24F91C}"/>
              </a:ext>
            </a:extLst>
          </p:cNvPr>
          <p:cNvSpPr txBox="1"/>
          <p:nvPr/>
        </p:nvSpPr>
        <p:spPr>
          <a:xfrm>
            <a:off x="279991" y="4988423"/>
            <a:ext cx="11632018" cy="1354217"/>
          </a:xfrm>
          <a:prstGeom prst="rect">
            <a:avLst/>
          </a:prstGeom>
          <a:solidFill>
            <a:srgbClr val="004077"/>
          </a:solidFill>
        </p:spPr>
        <p:txBody>
          <a:bodyPr wrap="square" rtlCol="0">
            <a:spAutoFit/>
          </a:bodyPr>
          <a:lstStyle/>
          <a:p>
            <a:r>
              <a:rPr lang="cs-CZ" sz="1600" i="1" dirty="0">
                <a:solidFill>
                  <a:schemeClr val="bg1"/>
                </a:solidFill>
                <a:latin typeface="Century Gothic" panose="020B0502020202020204" pitchFamily="34" charset="0"/>
              </a:rPr>
              <a:t>Online výzkum, který probíhal ve dnech 19. – 29. března 2023</a:t>
            </a:r>
          </a:p>
          <a:p>
            <a:r>
              <a:rPr lang="cs-CZ" sz="1600" i="1" dirty="0">
                <a:solidFill>
                  <a:schemeClr val="bg1"/>
                </a:solidFill>
                <a:latin typeface="Century Gothic" panose="020B0502020202020204" pitchFamily="34" charset="0"/>
              </a:rPr>
              <a:t>N = 1 028 respondentů </a:t>
            </a:r>
          </a:p>
          <a:p>
            <a:r>
              <a:rPr lang="cs-CZ" sz="1600" i="1" dirty="0">
                <a:solidFill>
                  <a:schemeClr val="bg1"/>
                </a:solidFill>
                <a:latin typeface="Century Gothic" panose="020B0502020202020204" pitchFamily="34" charset="0"/>
              </a:rPr>
              <a:t>Délka dotazníku: 30 minut</a:t>
            </a:r>
          </a:p>
          <a:p>
            <a:r>
              <a:rPr lang="cs-CZ" sz="1600" i="1" dirty="0">
                <a:solidFill>
                  <a:schemeClr val="bg1"/>
                </a:solidFill>
                <a:latin typeface="Century Gothic" panose="020B0502020202020204" pitchFamily="34" charset="0"/>
              </a:rPr>
              <a:t>Populace: celá ČR 18 – 71 let, kvótní výběr podle pohlaví, věku, vzdělání, ekonomické aktivity, kraje a velikosti obce</a:t>
            </a:r>
          </a:p>
          <a:p>
            <a:r>
              <a:rPr lang="cs-CZ" sz="1600" i="1" dirty="0">
                <a:solidFill>
                  <a:schemeClr val="bg1"/>
                </a:solidFill>
                <a:latin typeface="Century Gothic" panose="020B0502020202020204" pitchFamily="34" charset="0"/>
              </a:rPr>
              <a:t>Cílová skupina: lidé, kteří mají v domácnosti alespoň jeden pojišťovací produkt </a:t>
            </a:r>
          </a:p>
        </p:txBody>
      </p:sp>
      <p:pic>
        <p:nvPicPr>
          <p:cNvPr id="8" name="Obrázek 7">
            <a:extLst>
              <a:ext uri="{FF2B5EF4-FFF2-40B4-BE49-F238E27FC236}">
                <a16:creationId xmlns:a16="http://schemas.microsoft.com/office/drawing/2014/main" id="{F811A5B5-0959-8ECF-6B93-275A4FD5B561}"/>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Tree>
    <p:extLst>
      <p:ext uri="{BB962C8B-B14F-4D97-AF65-F5344CB8AC3E}">
        <p14:creationId xmlns:p14="http://schemas.microsoft.com/office/powerpoint/2010/main" val="381899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429954F-E258-8604-328E-766E218782D3}"/>
              </a:ext>
            </a:extLst>
          </p:cNvPr>
          <p:cNvSpPr/>
          <p:nvPr/>
        </p:nvSpPr>
        <p:spPr>
          <a:xfrm>
            <a:off x="202019" y="1623251"/>
            <a:ext cx="11941616" cy="520790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BAFD9639-23A5-A650-D073-38023EEE4057}"/>
              </a:ext>
            </a:extLst>
          </p:cNvPr>
          <p:cNvSpPr/>
          <p:nvPr/>
        </p:nvSpPr>
        <p:spPr>
          <a:xfrm>
            <a:off x="251021" y="178372"/>
            <a:ext cx="10424067" cy="12558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545592BC-A895-30ED-0116-D0F47C5259DB}"/>
              </a:ext>
            </a:extLst>
          </p:cNvPr>
          <p:cNvSpPr/>
          <p:nvPr/>
        </p:nvSpPr>
        <p:spPr>
          <a:xfrm>
            <a:off x="490350" y="2403991"/>
            <a:ext cx="904654" cy="4359465"/>
          </a:xfrm>
          <a:prstGeom prst="rect">
            <a:avLst/>
          </a:prstGeom>
          <a:solidFill>
            <a:srgbClr val="E3EAF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D05A7544-DD7A-2484-3146-F24E420F4B09}"/>
              </a:ext>
            </a:extLst>
          </p:cNvPr>
          <p:cNvSpPr/>
          <p:nvPr/>
        </p:nvSpPr>
        <p:spPr>
          <a:xfrm>
            <a:off x="5649175" y="2291845"/>
            <a:ext cx="904654" cy="4359465"/>
          </a:xfrm>
          <a:prstGeom prst="rect">
            <a:avLst/>
          </a:prstGeom>
          <a:solidFill>
            <a:srgbClr val="E3EAF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a:p>
        </p:txBody>
      </p:sp>
      <p:graphicFrame>
        <p:nvGraphicFramePr>
          <p:cNvPr id="22" name="Graf 21">
            <a:extLst>
              <a:ext uri="{FF2B5EF4-FFF2-40B4-BE49-F238E27FC236}">
                <a16:creationId xmlns:a16="http://schemas.microsoft.com/office/drawing/2014/main" id="{41085623-5092-9AF1-0AB3-F56B12B1CB4C}"/>
              </a:ext>
            </a:extLst>
          </p:cNvPr>
          <p:cNvGraphicFramePr/>
          <p:nvPr>
            <p:extLst>
              <p:ext uri="{D42A27DB-BD31-4B8C-83A1-F6EECF244321}">
                <p14:modId xmlns:p14="http://schemas.microsoft.com/office/powerpoint/2010/main" val="1646611196"/>
              </p:ext>
            </p:extLst>
          </p:nvPr>
        </p:nvGraphicFramePr>
        <p:xfrm>
          <a:off x="48366" y="1533525"/>
          <a:ext cx="11940363" cy="52299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ovéPole 7">
            <a:extLst>
              <a:ext uri="{FF2B5EF4-FFF2-40B4-BE49-F238E27FC236}">
                <a16:creationId xmlns:a16="http://schemas.microsoft.com/office/drawing/2014/main" id="{AFD69050-4CB2-4552-9228-51E45AE13C80}"/>
              </a:ext>
            </a:extLst>
          </p:cNvPr>
          <p:cNvSpPr txBox="1"/>
          <p:nvPr/>
        </p:nvSpPr>
        <p:spPr>
          <a:xfrm>
            <a:off x="4255308" y="2005199"/>
            <a:ext cx="6866887" cy="738664"/>
          </a:xfrm>
          <a:prstGeom prst="rect">
            <a:avLst/>
          </a:prstGeom>
          <a:noFill/>
        </p:spPr>
        <p:txBody>
          <a:bodyPr wrap="square" rtlCol="0">
            <a:spAutoFit/>
          </a:bodyPr>
          <a:lstStyle/>
          <a:p>
            <a:r>
              <a:rPr lang="cs-CZ" sz="1050" b="1" i="1" dirty="0">
                <a:latin typeface="Century Gothic" panose="020B0502020202020204" pitchFamily="34" charset="0"/>
                <a:ea typeface="Verdana" panose="020B0604030504040204" pitchFamily="34" charset="0"/>
              </a:rPr>
              <a:t>VYSOKÁ PRAVDĚPODOBNOST </a:t>
            </a:r>
            <a:r>
              <a:rPr lang="cs-CZ" sz="1050" i="1" dirty="0">
                <a:latin typeface="Century Gothic" panose="020B0502020202020204" pitchFamily="34" charset="0"/>
                <a:ea typeface="Verdana" panose="020B0604030504040204" pitchFamily="34" charset="0"/>
              </a:rPr>
              <a:t>= % lidí, kteří označili pravděpodobnost situace za (velmi) vysokou </a:t>
            </a:r>
          </a:p>
          <a:p>
            <a:r>
              <a:rPr lang="cs-CZ" sz="1050" b="1" i="1" dirty="0">
                <a:latin typeface="Century Gothic" panose="020B0502020202020204" pitchFamily="34" charset="0"/>
                <a:ea typeface="Verdana" panose="020B0604030504040204" pitchFamily="34" charset="0"/>
              </a:rPr>
              <a:t>Vysoké finanční dopady</a:t>
            </a:r>
            <a:r>
              <a:rPr lang="cs-CZ" sz="1050" i="1" dirty="0">
                <a:latin typeface="Century Gothic" panose="020B0502020202020204" pitchFamily="34" charset="0"/>
                <a:ea typeface="Verdana" panose="020B0604030504040204" pitchFamily="34" charset="0"/>
              </a:rPr>
              <a:t> = % lidí, kteří označili </a:t>
            </a:r>
            <a:r>
              <a:rPr lang="cs-CZ" sz="1050" i="1" dirty="0" err="1">
                <a:latin typeface="Century Gothic" panose="020B0502020202020204" pitchFamily="34" charset="0"/>
                <a:ea typeface="Verdana" panose="020B0604030504040204" pitchFamily="34" charset="0"/>
              </a:rPr>
              <a:t>fin</a:t>
            </a:r>
            <a:r>
              <a:rPr lang="cs-CZ" sz="1050" i="1" dirty="0">
                <a:latin typeface="Century Gothic" panose="020B0502020202020204" pitchFamily="34" charset="0"/>
                <a:ea typeface="Verdana" panose="020B0604030504040204" pitchFamily="34" charset="0"/>
              </a:rPr>
              <a:t>. dopady situace za (velmi) vysoké</a:t>
            </a:r>
          </a:p>
          <a:p>
            <a:r>
              <a:rPr lang="cs-CZ" sz="1050" b="1" i="1" dirty="0">
                <a:latin typeface="Century Gothic" panose="020B0502020202020204" pitchFamily="34" charset="0"/>
                <a:ea typeface="Verdana" panose="020B0604030504040204" pitchFamily="34" charset="0"/>
              </a:rPr>
              <a:t>Pokryje z rezervy </a:t>
            </a:r>
            <a:r>
              <a:rPr lang="cs-CZ" sz="1050" i="1" dirty="0">
                <a:latin typeface="Century Gothic" panose="020B0502020202020204" pitchFamily="34" charset="0"/>
                <a:ea typeface="Verdana" panose="020B0604030504040204" pitchFamily="34" charset="0"/>
              </a:rPr>
              <a:t>= % lidí, kteří by danou situaci (spíše)dokázali pokrýt ze své rezervy</a:t>
            </a:r>
          </a:p>
          <a:p>
            <a:r>
              <a:rPr lang="cs-CZ" sz="1050" b="1" i="1" dirty="0">
                <a:latin typeface="Century Gothic" panose="020B0502020202020204" pitchFamily="34" charset="0"/>
                <a:ea typeface="Verdana" panose="020B0604030504040204" pitchFamily="34" charset="0"/>
              </a:rPr>
              <a:t>Pojištění</a:t>
            </a:r>
            <a:r>
              <a:rPr lang="cs-CZ" sz="1050" i="1" dirty="0">
                <a:latin typeface="Century Gothic" panose="020B0502020202020204" pitchFamily="34" charset="0"/>
                <a:ea typeface="Verdana" panose="020B0604030504040204" pitchFamily="34" charset="0"/>
              </a:rPr>
              <a:t> = % lidí, kteří jsou na tuto situaci pojištěni</a:t>
            </a:r>
          </a:p>
        </p:txBody>
      </p:sp>
      <p:sp>
        <p:nvSpPr>
          <p:cNvPr id="3" name="TextovéPole 2">
            <a:extLst>
              <a:ext uri="{FF2B5EF4-FFF2-40B4-BE49-F238E27FC236}">
                <a16:creationId xmlns:a16="http://schemas.microsoft.com/office/drawing/2014/main" id="{EA4A55A4-BC7F-45D6-BACD-0AEED77AF355}"/>
              </a:ext>
            </a:extLst>
          </p:cNvPr>
          <p:cNvSpPr txBox="1"/>
          <p:nvPr/>
        </p:nvSpPr>
        <p:spPr>
          <a:xfrm>
            <a:off x="700121" y="2746930"/>
            <a:ext cx="637954" cy="1015663"/>
          </a:xfrm>
          <a:prstGeom prst="rect">
            <a:avLst/>
          </a:prstGeom>
          <a:noFill/>
        </p:spPr>
        <p:txBody>
          <a:bodyPr wrap="square" rtlCol="0">
            <a:spAutoFit/>
          </a:bodyPr>
          <a:lstStyle/>
          <a:p>
            <a:r>
              <a:rPr lang="cs-CZ" sz="6000" b="1" dirty="0">
                <a:solidFill>
                  <a:srgbClr val="FF0000"/>
                </a:solidFill>
                <a:latin typeface="Bernard MT Condensed" panose="02050806060905020404" pitchFamily="18" charset="0"/>
              </a:rPr>
              <a:t>!</a:t>
            </a:r>
          </a:p>
        </p:txBody>
      </p:sp>
      <p:sp>
        <p:nvSpPr>
          <p:cNvPr id="14" name="TextovéPole 13">
            <a:extLst>
              <a:ext uri="{FF2B5EF4-FFF2-40B4-BE49-F238E27FC236}">
                <a16:creationId xmlns:a16="http://schemas.microsoft.com/office/drawing/2014/main" id="{7AD6C0D3-3644-4FBC-BC25-E704C598026F}"/>
              </a:ext>
            </a:extLst>
          </p:cNvPr>
          <p:cNvSpPr txBox="1"/>
          <p:nvPr/>
        </p:nvSpPr>
        <p:spPr>
          <a:xfrm>
            <a:off x="5915875" y="2935297"/>
            <a:ext cx="637954" cy="1015663"/>
          </a:xfrm>
          <a:prstGeom prst="rect">
            <a:avLst/>
          </a:prstGeom>
          <a:noFill/>
        </p:spPr>
        <p:txBody>
          <a:bodyPr wrap="square" rtlCol="0">
            <a:spAutoFit/>
          </a:bodyPr>
          <a:lstStyle/>
          <a:p>
            <a:r>
              <a:rPr lang="cs-CZ" sz="6000" b="1" dirty="0">
                <a:solidFill>
                  <a:srgbClr val="FF0000"/>
                </a:solidFill>
                <a:latin typeface="Bernard MT Condensed" panose="02050806060905020404" pitchFamily="18" charset="0"/>
              </a:rPr>
              <a:t>!</a:t>
            </a:r>
          </a:p>
        </p:txBody>
      </p:sp>
      <p:sp>
        <p:nvSpPr>
          <p:cNvPr id="19" name="TextovéPole 18">
            <a:extLst>
              <a:ext uri="{FF2B5EF4-FFF2-40B4-BE49-F238E27FC236}">
                <a16:creationId xmlns:a16="http://schemas.microsoft.com/office/drawing/2014/main" id="{9A7F1378-ACD0-4EAF-AA65-5070E4D33E68}"/>
              </a:ext>
            </a:extLst>
          </p:cNvPr>
          <p:cNvSpPr txBox="1"/>
          <p:nvPr/>
        </p:nvSpPr>
        <p:spPr>
          <a:xfrm>
            <a:off x="1395004" y="1551148"/>
            <a:ext cx="2980361" cy="646331"/>
          </a:xfrm>
          <a:prstGeom prst="rect">
            <a:avLst/>
          </a:prstGeom>
          <a:solidFill>
            <a:schemeClr val="bg1">
              <a:lumMod val="95000"/>
            </a:schemeClr>
          </a:solidFill>
        </p:spPr>
        <p:txBody>
          <a:bodyPr wrap="square" rtlCol="0">
            <a:spAutoFit/>
          </a:bodyPr>
          <a:lstStyle/>
          <a:p>
            <a:r>
              <a:rPr lang="cs-CZ" sz="1200" i="1" dirty="0">
                <a:latin typeface="Century Gothic" panose="020B0502020202020204" pitchFamily="34" charset="0"/>
              </a:rPr>
              <a:t>Situace, kdy je vysoký finanční dopad, který není krytý rezervami ani pojištěním</a:t>
            </a:r>
          </a:p>
        </p:txBody>
      </p:sp>
      <p:sp>
        <p:nvSpPr>
          <p:cNvPr id="7" name="TextovéPole 6">
            <a:extLst>
              <a:ext uri="{FF2B5EF4-FFF2-40B4-BE49-F238E27FC236}">
                <a16:creationId xmlns:a16="http://schemas.microsoft.com/office/drawing/2014/main" id="{6B0B9569-1952-E213-1027-AC89DEAC4817}"/>
              </a:ext>
            </a:extLst>
          </p:cNvPr>
          <p:cNvSpPr txBox="1"/>
          <p:nvPr/>
        </p:nvSpPr>
        <p:spPr>
          <a:xfrm>
            <a:off x="1119663" y="1465826"/>
            <a:ext cx="395398" cy="646331"/>
          </a:xfrm>
          <a:prstGeom prst="rect">
            <a:avLst/>
          </a:prstGeom>
          <a:noFill/>
        </p:spPr>
        <p:txBody>
          <a:bodyPr wrap="square" rtlCol="0">
            <a:spAutoFit/>
          </a:bodyPr>
          <a:lstStyle/>
          <a:p>
            <a:r>
              <a:rPr lang="cs-CZ" sz="3600" b="1" dirty="0">
                <a:solidFill>
                  <a:srgbClr val="FF0000"/>
                </a:solidFill>
                <a:latin typeface="Bernard MT Condensed" panose="02050806060905020404" pitchFamily="18" charset="0"/>
              </a:rPr>
              <a:t>!</a:t>
            </a:r>
          </a:p>
        </p:txBody>
      </p:sp>
      <p:sp>
        <p:nvSpPr>
          <p:cNvPr id="11" name="Nadpis 1">
            <a:extLst>
              <a:ext uri="{FF2B5EF4-FFF2-40B4-BE49-F238E27FC236}">
                <a16:creationId xmlns:a16="http://schemas.microsoft.com/office/drawing/2014/main" id="{F5F05334-9118-05F5-E329-8CE6471B36CE}"/>
              </a:ext>
            </a:extLst>
          </p:cNvPr>
          <p:cNvSpPr txBox="1">
            <a:spLocks/>
          </p:cNvSpPr>
          <p:nvPr/>
        </p:nvSpPr>
        <p:spPr>
          <a:xfrm>
            <a:off x="202018" y="55200"/>
            <a:ext cx="10345479" cy="1267303"/>
          </a:xfrm>
          <a:prstGeom prst="rect">
            <a:avLst/>
          </a:prstGeom>
          <a:solidFill>
            <a:srgbClr val="004077"/>
          </a:solidFill>
          <a:ln>
            <a:solidFill>
              <a:srgbClr val="004077"/>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800" b="1" dirty="0">
                <a:solidFill>
                  <a:schemeClr val="bg1"/>
                </a:solidFill>
                <a:latin typeface="Century Gothic" panose="020B0502020202020204" pitchFamily="34" charset="0"/>
              </a:rPr>
              <a:t>Neschopnost sebeobsluhy ve stáří a dlouhodobý výpadek příjmu zůstávají nepokrytými riziky, a to jak z pohledu osobních rezerv, tak pojištění</a:t>
            </a:r>
          </a:p>
        </p:txBody>
      </p:sp>
    </p:spTree>
    <p:extLst>
      <p:ext uri="{BB962C8B-B14F-4D97-AF65-F5344CB8AC3E}">
        <p14:creationId xmlns:p14="http://schemas.microsoft.com/office/powerpoint/2010/main" val="54804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A27FE14-6629-E07C-9E6F-894956C5BE15}"/>
              </a:ext>
            </a:extLst>
          </p:cNvPr>
          <p:cNvSpPr/>
          <p:nvPr/>
        </p:nvSpPr>
        <p:spPr>
          <a:xfrm>
            <a:off x="241004" y="187621"/>
            <a:ext cx="10515600" cy="14072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82D54EAA-659C-D420-4D84-B369F64FC273}"/>
              </a:ext>
            </a:extLst>
          </p:cNvPr>
          <p:cNvSpPr/>
          <p:nvPr/>
        </p:nvSpPr>
        <p:spPr>
          <a:xfrm>
            <a:off x="705200" y="2222205"/>
            <a:ext cx="10671638" cy="44481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Nadpis 3">
            <a:extLst>
              <a:ext uri="{FF2B5EF4-FFF2-40B4-BE49-F238E27FC236}">
                <a16:creationId xmlns:a16="http://schemas.microsoft.com/office/drawing/2014/main" id="{8616EA0F-66A3-4B31-A023-C8E5C325A762}"/>
              </a:ext>
            </a:extLst>
          </p:cNvPr>
          <p:cNvSpPr>
            <a:spLocks noGrp="1"/>
          </p:cNvSpPr>
          <p:nvPr>
            <p:ph type="title"/>
          </p:nvPr>
        </p:nvSpPr>
        <p:spPr>
          <a:xfrm>
            <a:off x="88511" y="142770"/>
            <a:ext cx="10515600" cy="1325563"/>
          </a:xfrm>
          <a:solidFill>
            <a:srgbClr val="004077"/>
          </a:solidFill>
          <a:ln>
            <a:solidFill>
              <a:srgbClr val="004077"/>
            </a:solidFill>
          </a:ln>
        </p:spPr>
        <p:txBody>
          <a:bodyPr>
            <a:noAutofit/>
          </a:bodyPr>
          <a:lstStyle/>
          <a:p>
            <a:r>
              <a:rPr lang="cs-CZ" sz="3200" b="1" dirty="0">
                <a:solidFill>
                  <a:schemeClr val="bg1"/>
                </a:solidFill>
              </a:rPr>
              <a:t>Znalost ČAP se oproti minulému roku zvýšila. </a:t>
            </a:r>
            <a:br>
              <a:rPr lang="cs-CZ" sz="3200" b="1" dirty="0">
                <a:solidFill>
                  <a:schemeClr val="bg1"/>
                </a:solidFill>
              </a:rPr>
            </a:br>
            <a:r>
              <a:rPr lang="cs-CZ" sz="2400" b="0" dirty="0">
                <a:solidFill>
                  <a:schemeClr val="bg1"/>
                </a:solidFill>
              </a:rPr>
              <a:t>Míra povědomí je výrazně vyšší u mužů (67 %), vyšší znalost deklarují lidé s vyšším vzděláním.</a:t>
            </a:r>
            <a:endParaRPr lang="cs-CZ" sz="3200" b="0" dirty="0">
              <a:solidFill>
                <a:schemeClr val="bg1"/>
              </a:solidFill>
            </a:endParaRPr>
          </a:p>
        </p:txBody>
      </p:sp>
      <p:graphicFrame>
        <p:nvGraphicFramePr>
          <p:cNvPr id="7" name="Graf 6">
            <a:extLst>
              <a:ext uri="{FF2B5EF4-FFF2-40B4-BE49-F238E27FC236}">
                <a16:creationId xmlns:a16="http://schemas.microsoft.com/office/drawing/2014/main" id="{1962574A-EBB9-F50D-CBAD-A58F7CD6C3A6}"/>
              </a:ext>
            </a:extLst>
          </p:cNvPr>
          <p:cNvGraphicFramePr/>
          <p:nvPr>
            <p:extLst>
              <p:ext uri="{D42A27DB-BD31-4B8C-83A1-F6EECF244321}">
                <p14:modId xmlns:p14="http://schemas.microsoft.com/office/powerpoint/2010/main" val="437454037"/>
              </p:ext>
            </p:extLst>
          </p:nvPr>
        </p:nvGraphicFramePr>
        <p:xfrm>
          <a:off x="551121" y="1991538"/>
          <a:ext cx="10515600" cy="4448175"/>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fický objekt 5" descr="Symbol zvednutého palce">
            <a:extLst>
              <a:ext uri="{FF2B5EF4-FFF2-40B4-BE49-F238E27FC236}">
                <a16:creationId xmlns:a16="http://schemas.microsoft.com/office/drawing/2014/main" id="{21105E75-0211-0F19-F596-FED997442F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56066" y="3002775"/>
            <a:ext cx="914400" cy="914400"/>
          </a:xfrm>
          <a:prstGeom prst="rect">
            <a:avLst/>
          </a:prstGeom>
        </p:spPr>
      </p:pic>
      <p:sp>
        <p:nvSpPr>
          <p:cNvPr id="15" name="Zástupný symbol pro zápatí 4">
            <a:extLst>
              <a:ext uri="{FF2B5EF4-FFF2-40B4-BE49-F238E27FC236}">
                <a16:creationId xmlns:a16="http://schemas.microsoft.com/office/drawing/2014/main" id="{363F71CB-6446-4FE5-AB68-FE24432B1F10}"/>
              </a:ext>
            </a:extLst>
          </p:cNvPr>
          <p:cNvSpPr>
            <a:spLocks noGrp="1"/>
          </p:cNvSpPr>
          <p:nvPr>
            <p:ph type="ftr" sz="quarter" idx="11"/>
          </p:nvPr>
        </p:nvSpPr>
        <p:spPr>
          <a:xfrm>
            <a:off x="705200" y="6060337"/>
            <a:ext cx="4114800" cy="365125"/>
          </a:xfrm>
        </p:spPr>
        <p:txBody>
          <a:bodyPr/>
          <a:lstStyle/>
          <a:p>
            <a:pPr algn="l"/>
            <a:r>
              <a:rPr lang="en-US" sz="900" i="1" dirty="0">
                <a:latin typeface="Century Gothic" panose="020B0502020202020204" pitchFamily="34" charset="0"/>
              </a:rPr>
              <a:t>K</a:t>
            </a:r>
            <a:r>
              <a:rPr lang="cs-CZ" sz="900" i="1" dirty="0">
                <a:latin typeface="Century Gothic" panose="020B0502020202020204" pitchFamily="34" charset="0"/>
              </a:rPr>
              <a:t>7</a:t>
            </a:r>
            <a:r>
              <a:rPr lang="en-US" sz="900" i="1" dirty="0">
                <a:latin typeface="Century Gothic" panose="020B0502020202020204" pitchFamily="34" charset="0"/>
              </a:rPr>
              <a:t>.   </a:t>
            </a:r>
            <a:r>
              <a:rPr lang="cs-CZ" sz="900" i="1" dirty="0">
                <a:latin typeface="Century Gothic" panose="020B0502020202020204" pitchFamily="34" charset="0"/>
              </a:rPr>
              <a:t>Slyšel/a jste o ČAP</a:t>
            </a:r>
            <a:r>
              <a:rPr lang="en-US" sz="900" i="1" dirty="0">
                <a:latin typeface="Century Gothic" panose="020B0502020202020204" pitchFamily="34" charset="0"/>
              </a:rPr>
              <a:t>?</a:t>
            </a:r>
            <a:r>
              <a:rPr lang="cs-CZ" sz="900" i="1" dirty="0">
                <a:latin typeface="Century Gothic" panose="020B0502020202020204" pitchFamily="34" charset="0"/>
              </a:rPr>
              <a:t>  </a:t>
            </a:r>
            <a:r>
              <a:rPr lang="en-US" sz="900" i="1" dirty="0">
                <a:latin typeface="Century Gothic" panose="020B0502020202020204" pitchFamily="34" charset="0"/>
              </a:rPr>
              <a:t>/ N = </a:t>
            </a:r>
            <a:r>
              <a:rPr lang="cs-CZ" sz="900" i="1" dirty="0">
                <a:latin typeface="Century Gothic" panose="020B0502020202020204" pitchFamily="34" charset="0"/>
              </a:rPr>
              <a:t>1 028</a:t>
            </a:r>
            <a:endParaRPr lang="en-US" sz="900" i="1" dirty="0">
              <a:latin typeface="Century Gothic" panose="020B0502020202020204" pitchFamily="34" charset="0"/>
            </a:endParaRPr>
          </a:p>
          <a:p>
            <a:pPr algn="l"/>
            <a:r>
              <a:rPr lang="en-US" sz="900" i="1" dirty="0">
                <a:latin typeface="Century Gothic" panose="020B0502020202020204" pitchFamily="34" charset="0"/>
              </a:rPr>
              <a:t>K9.   </a:t>
            </a:r>
            <a:r>
              <a:rPr lang="en-US" sz="900" i="1" dirty="0" err="1">
                <a:latin typeface="Century Gothic" panose="020B0502020202020204" pitchFamily="34" charset="0"/>
              </a:rPr>
              <a:t>Jaké</a:t>
            </a:r>
            <a:r>
              <a:rPr lang="en-US" sz="900" i="1" dirty="0">
                <a:latin typeface="Century Gothic" panose="020B0502020202020204" pitchFamily="34" charset="0"/>
              </a:rPr>
              <a:t> </a:t>
            </a:r>
            <a:r>
              <a:rPr lang="en-US" sz="900" i="1" dirty="0" err="1">
                <a:latin typeface="Century Gothic" panose="020B0502020202020204" pitchFamily="34" charset="0"/>
              </a:rPr>
              <a:t>jsou</a:t>
            </a:r>
            <a:r>
              <a:rPr lang="en-US" sz="900" i="1" dirty="0">
                <a:latin typeface="Century Gothic" panose="020B0502020202020204" pitchFamily="34" charset="0"/>
              </a:rPr>
              <a:t> </a:t>
            </a:r>
            <a:r>
              <a:rPr lang="en-US" sz="900" i="1" dirty="0" err="1">
                <a:latin typeface="Century Gothic" panose="020B0502020202020204" pitchFamily="34" charset="0"/>
              </a:rPr>
              <a:t>podle</a:t>
            </a:r>
            <a:r>
              <a:rPr lang="en-US" sz="900" i="1" dirty="0">
                <a:latin typeface="Century Gothic" panose="020B0502020202020204" pitchFamily="34" charset="0"/>
              </a:rPr>
              <a:t> </a:t>
            </a:r>
            <a:r>
              <a:rPr lang="en-US" sz="900" i="1" dirty="0" err="1">
                <a:latin typeface="Century Gothic" panose="020B0502020202020204" pitchFamily="34" charset="0"/>
              </a:rPr>
              <a:t>Vás</a:t>
            </a:r>
            <a:r>
              <a:rPr lang="en-US" sz="900" i="1" dirty="0">
                <a:latin typeface="Century Gothic" panose="020B0502020202020204" pitchFamily="34" charset="0"/>
              </a:rPr>
              <a:t> </a:t>
            </a:r>
            <a:r>
              <a:rPr lang="en-US" sz="900" i="1" dirty="0" err="1">
                <a:latin typeface="Century Gothic" panose="020B0502020202020204" pitchFamily="34" charset="0"/>
              </a:rPr>
              <a:t>úkoly</a:t>
            </a:r>
            <a:r>
              <a:rPr lang="en-US" sz="900" i="1" dirty="0">
                <a:latin typeface="Century Gothic" panose="020B0502020202020204" pitchFamily="34" charset="0"/>
              </a:rPr>
              <a:t> </a:t>
            </a:r>
            <a:r>
              <a:rPr lang="en-US" sz="900" i="1" dirty="0" err="1">
                <a:latin typeface="Century Gothic" panose="020B0502020202020204" pitchFamily="34" charset="0"/>
              </a:rPr>
              <a:t>České</a:t>
            </a:r>
            <a:r>
              <a:rPr lang="en-US" sz="900" i="1" dirty="0">
                <a:latin typeface="Century Gothic" panose="020B0502020202020204" pitchFamily="34" charset="0"/>
              </a:rPr>
              <a:t> </a:t>
            </a:r>
            <a:r>
              <a:rPr lang="en-US" sz="900" i="1" dirty="0" err="1">
                <a:latin typeface="Century Gothic" panose="020B0502020202020204" pitchFamily="34" charset="0"/>
              </a:rPr>
              <a:t>asociace</a:t>
            </a:r>
            <a:r>
              <a:rPr lang="en-US" sz="900" i="1" dirty="0">
                <a:latin typeface="Century Gothic" panose="020B0502020202020204" pitchFamily="34" charset="0"/>
              </a:rPr>
              <a:t> </a:t>
            </a:r>
            <a:r>
              <a:rPr lang="en-US" sz="900" i="1" dirty="0" err="1">
                <a:latin typeface="Century Gothic" panose="020B0502020202020204" pitchFamily="34" charset="0"/>
              </a:rPr>
              <a:t>pojišťoven</a:t>
            </a:r>
            <a:r>
              <a:rPr lang="en-US" sz="900" i="1" dirty="0">
                <a:latin typeface="Century Gothic" panose="020B0502020202020204" pitchFamily="34" charset="0"/>
              </a:rPr>
              <a:t>?</a:t>
            </a:r>
            <a:r>
              <a:rPr lang="cs-CZ" sz="900" i="1" dirty="0">
                <a:latin typeface="Century Gothic" panose="020B0502020202020204" pitchFamily="34" charset="0"/>
              </a:rPr>
              <a:t>  </a:t>
            </a:r>
            <a:r>
              <a:rPr lang="en-US" sz="900" i="1" dirty="0">
                <a:latin typeface="Century Gothic" panose="020B0502020202020204" pitchFamily="34" charset="0"/>
              </a:rPr>
              <a:t>/ N = </a:t>
            </a:r>
            <a:r>
              <a:rPr lang="cs-CZ" sz="900" i="1" dirty="0">
                <a:latin typeface="Century Gothic" panose="020B0502020202020204" pitchFamily="34" charset="0"/>
              </a:rPr>
              <a:t>1 028</a:t>
            </a:r>
            <a:endParaRPr lang="en-US" sz="900" i="1" dirty="0">
              <a:latin typeface="Century Gothic" panose="020B0502020202020204" pitchFamily="34" charset="0"/>
            </a:endParaRPr>
          </a:p>
        </p:txBody>
      </p:sp>
    </p:spTree>
    <p:extLst>
      <p:ext uri="{BB962C8B-B14F-4D97-AF65-F5344CB8AC3E}">
        <p14:creationId xmlns:p14="http://schemas.microsoft.com/office/powerpoint/2010/main" val="2310070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E94D9803-7DEF-D2FB-CF5D-0AD9B5824B4A}"/>
              </a:ext>
            </a:extLst>
          </p:cNvPr>
          <p:cNvSpPr/>
          <p:nvPr/>
        </p:nvSpPr>
        <p:spPr>
          <a:xfrm>
            <a:off x="182779" y="225325"/>
            <a:ext cx="10527089" cy="21476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A2151D54-E4D5-45F7-C954-45096AA5DCB9}"/>
              </a:ext>
            </a:extLst>
          </p:cNvPr>
          <p:cNvSpPr/>
          <p:nvPr/>
        </p:nvSpPr>
        <p:spPr>
          <a:xfrm>
            <a:off x="194268" y="2725867"/>
            <a:ext cx="11814953" cy="40362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7" name="Graf 6">
            <a:extLst>
              <a:ext uri="{FF2B5EF4-FFF2-40B4-BE49-F238E27FC236}">
                <a16:creationId xmlns:a16="http://schemas.microsoft.com/office/drawing/2014/main" id="{C5CB323A-D259-E92D-C4FA-E3E984578DD7}"/>
              </a:ext>
            </a:extLst>
          </p:cNvPr>
          <p:cNvGraphicFramePr/>
          <p:nvPr>
            <p:extLst>
              <p:ext uri="{D42A27DB-BD31-4B8C-83A1-F6EECF244321}">
                <p14:modId xmlns:p14="http://schemas.microsoft.com/office/powerpoint/2010/main" val="1508912388"/>
              </p:ext>
            </p:extLst>
          </p:nvPr>
        </p:nvGraphicFramePr>
        <p:xfrm>
          <a:off x="72247" y="2596385"/>
          <a:ext cx="11814953" cy="4036291"/>
        </p:xfrm>
        <a:graphic>
          <a:graphicData uri="http://schemas.openxmlformats.org/drawingml/2006/chart">
            <c:chart xmlns:c="http://schemas.openxmlformats.org/drawingml/2006/chart" xmlns:r="http://schemas.openxmlformats.org/officeDocument/2006/relationships" r:id="rId3"/>
          </a:graphicData>
        </a:graphic>
      </p:graphicFrame>
      <p:sp>
        <p:nvSpPr>
          <p:cNvPr id="4" name="Nadpis 3">
            <a:extLst>
              <a:ext uri="{FF2B5EF4-FFF2-40B4-BE49-F238E27FC236}">
                <a16:creationId xmlns:a16="http://schemas.microsoft.com/office/drawing/2014/main" id="{8616EA0F-66A3-4B31-A023-C8E5C325A762}"/>
              </a:ext>
            </a:extLst>
          </p:cNvPr>
          <p:cNvSpPr>
            <a:spLocks noGrp="1"/>
          </p:cNvSpPr>
          <p:nvPr>
            <p:ph type="title"/>
          </p:nvPr>
        </p:nvSpPr>
        <p:spPr>
          <a:xfrm>
            <a:off x="72247" y="95842"/>
            <a:ext cx="10515600" cy="2147628"/>
          </a:xfrm>
          <a:solidFill>
            <a:srgbClr val="004077"/>
          </a:solidFill>
          <a:ln>
            <a:solidFill>
              <a:srgbClr val="004077"/>
            </a:solidFill>
          </a:ln>
        </p:spPr>
        <p:txBody>
          <a:bodyPr anchor="t">
            <a:noAutofit/>
          </a:bodyPr>
          <a:lstStyle/>
          <a:p>
            <a:r>
              <a:rPr lang="cs-CZ" sz="3200" b="1" dirty="0">
                <a:solidFill>
                  <a:schemeClr val="bg1"/>
                </a:solidFill>
              </a:rPr>
              <a:t>Podle respondentů zůstává zásadním úkolem ČAP dozor nad pojišťovnami, </a:t>
            </a:r>
            <a:r>
              <a:rPr lang="cs-CZ" sz="2800" b="0" dirty="0">
                <a:solidFill>
                  <a:schemeClr val="bg1"/>
                </a:solidFill>
              </a:rPr>
              <a:t>na druhém a třetím místě jsou řešení sporů mezi klienty a pojišťovnami a dodržování etických pravidel. </a:t>
            </a:r>
            <a:br>
              <a:rPr lang="cs-CZ" sz="2800" b="0" dirty="0">
                <a:solidFill>
                  <a:schemeClr val="bg1"/>
                </a:solidFill>
              </a:rPr>
            </a:br>
            <a:r>
              <a:rPr lang="cs-CZ" sz="2000" b="0" dirty="0">
                <a:solidFill>
                  <a:schemeClr val="bg1"/>
                </a:solidFill>
              </a:rPr>
              <a:t>Stále platí, že zhruba čtvrtina klientů pojišťoven nedokáže definovat roli ČAP</a:t>
            </a:r>
            <a:endParaRPr lang="cs-CZ" sz="3200" b="0" dirty="0">
              <a:solidFill>
                <a:schemeClr val="bg1"/>
              </a:solidFill>
            </a:endParaRPr>
          </a:p>
        </p:txBody>
      </p:sp>
      <p:sp>
        <p:nvSpPr>
          <p:cNvPr id="15" name="Zástupný symbol pro zápatí 4">
            <a:extLst>
              <a:ext uri="{FF2B5EF4-FFF2-40B4-BE49-F238E27FC236}">
                <a16:creationId xmlns:a16="http://schemas.microsoft.com/office/drawing/2014/main" id="{363F71CB-6446-4FE5-AB68-FE24432B1F10}"/>
              </a:ext>
            </a:extLst>
          </p:cNvPr>
          <p:cNvSpPr>
            <a:spLocks noGrp="1"/>
          </p:cNvSpPr>
          <p:nvPr>
            <p:ph type="ftr" sz="quarter" idx="11"/>
          </p:nvPr>
        </p:nvSpPr>
        <p:spPr>
          <a:xfrm>
            <a:off x="194268" y="6247773"/>
            <a:ext cx="4114800" cy="365125"/>
          </a:xfrm>
        </p:spPr>
        <p:txBody>
          <a:bodyPr/>
          <a:lstStyle/>
          <a:p>
            <a:pPr algn="l"/>
            <a:r>
              <a:rPr lang="en-US" sz="900" i="1" dirty="0"/>
              <a:t>K</a:t>
            </a:r>
            <a:r>
              <a:rPr lang="cs-CZ" sz="900" i="1" dirty="0"/>
              <a:t>7</a:t>
            </a:r>
            <a:r>
              <a:rPr lang="en-US" sz="900" i="1" dirty="0"/>
              <a:t>.   </a:t>
            </a:r>
            <a:r>
              <a:rPr lang="cs-CZ" sz="900" i="1" dirty="0"/>
              <a:t>Slyšel/a jste o ČAP</a:t>
            </a:r>
            <a:r>
              <a:rPr lang="en-US" sz="900" i="1" dirty="0"/>
              <a:t>?</a:t>
            </a:r>
            <a:r>
              <a:rPr lang="cs-CZ" sz="900" i="1" dirty="0"/>
              <a:t>  </a:t>
            </a:r>
            <a:r>
              <a:rPr lang="en-US" sz="900" i="1" dirty="0"/>
              <a:t>/ N = </a:t>
            </a:r>
            <a:r>
              <a:rPr lang="cs-CZ" sz="900" i="1" dirty="0"/>
              <a:t>1 028</a:t>
            </a:r>
            <a:endParaRPr lang="en-US" sz="900" i="1" dirty="0"/>
          </a:p>
          <a:p>
            <a:pPr algn="l"/>
            <a:r>
              <a:rPr lang="en-US" sz="900" i="1" dirty="0"/>
              <a:t>K9.   </a:t>
            </a:r>
            <a:r>
              <a:rPr lang="en-US" sz="900" i="1" dirty="0" err="1"/>
              <a:t>Jaké</a:t>
            </a:r>
            <a:r>
              <a:rPr lang="en-US" sz="900" i="1" dirty="0"/>
              <a:t> </a:t>
            </a:r>
            <a:r>
              <a:rPr lang="en-US" sz="900" i="1" dirty="0" err="1"/>
              <a:t>jsou</a:t>
            </a:r>
            <a:r>
              <a:rPr lang="en-US" sz="900" i="1" dirty="0"/>
              <a:t> </a:t>
            </a:r>
            <a:r>
              <a:rPr lang="en-US" sz="900" i="1" dirty="0" err="1"/>
              <a:t>podle</a:t>
            </a:r>
            <a:r>
              <a:rPr lang="en-US" sz="900" i="1" dirty="0"/>
              <a:t> </a:t>
            </a:r>
            <a:r>
              <a:rPr lang="en-US" sz="900" i="1" dirty="0" err="1"/>
              <a:t>Vás</a:t>
            </a:r>
            <a:r>
              <a:rPr lang="en-US" sz="900" i="1" dirty="0"/>
              <a:t> </a:t>
            </a:r>
            <a:r>
              <a:rPr lang="en-US" sz="900" i="1" dirty="0" err="1"/>
              <a:t>úkoly</a:t>
            </a:r>
            <a:r>
              <a:rPr lang="en-US" sz="900" i="1" dirty="0"/>
              <a:t> </a:t>
            </a:r>
            <a:r>
              <a:rPr lang="en-US" sz="900" i="1" dirty="0" err="1"/>
              <a:t>České</a:t>
            </a:r>
            <a:r>
              <a:rPr lang="en-US" sz="900" i="1" dirty="0"/>
              <a:t> </a:t>
            </a:r>
            <a:r>
              <a:rPr lang="en-US" sz="900" i="1" dirty="0" err="1"/>
              <a:t>asociace</a:t>
            </a:r>
            <a:r>
              <a:rPr lang="en-US" sz="900" i="1" dirty="0"/>
              <a:t> </a:t>
            </a:r>
            <a:r>
              <a:rPr lang="en-US" sz="900" i="1" dirty="0" err="1"/>
              <a:t>pojišťoven</a:t>
            </a:r>
            <a:r>
              <a:rPr lang="en-US" sz="900" i="1" dirty="0"/>
              <a:t>?</a:t>
            </a:r>
            <a:r>
              <a:rPr lang="cs-CZ" sz="900" i="1" dirty="0"/>
              <a:t>  </a:t>
            </a:r>
            <a:r>
              <a:rPr lang="en-US" sz="900" i="1" dirty="0"/>
              <a:t>/ N = </a:t>
            </a:r>
            <a:r>
              <a:rPr lang="cs-CZ" sz="900" i="1" dirty="0"/>
              <a:t>1 028</a:t>
            </a:r>
            <a:endParaRPr lang="en-US" sz="900" i="1" dirty="0"/>
          </a:p>
        </p:txBody>
      </p:sp>
    </p:spTree>
    <p:extLst>
      <p:ext uri="{BB962C8B-B14F-4D97-AF65-F5344CB8AC3E}">
        <p14:creationId xmlns:p14="http://schemas.microsoft.com/office/powerpoint/2010/main" val="54592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ECD96D4-8877-A585-700D-1ED94554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Nadpis 3">
            <a:extLst>
              <a:ext uri="{FF2B5EF4-FFF2-40B4-BE49-F238E27FC236}">
                <a16:creationId xmlns:a16="http://schemas.microsoft.com/office/drawing/2014/main" id="{8EE33E8E-476C-451D-B00E-62178A907A8E}"/>
              </a:ext>
            </a:extLst>
          </p:cNvPr>
          <p:cNvSpPr>
            <a:spLocks noGrp="1"/>
          </p:cNvSpPr>
          <p:nvPr>
            <p:ph type="title"/>
          </p:nvPr>
        </p:nvSpPr>
        <p:spPr>
          <a:xfrm>
            <a:off x="27062" y="33498"/>
            <a:ext cx="10515600" cy="1015664"/>
          </a:xfrm>
          <a:noFill/>
        </p:spPr>
        <p:txBody>
          <a:bodyPr/>
          <a:lstStyle/>
          <a:p>
            <a:r>
              <a:rPr lang="cs-CZ" b="1" dirty="0">
                <a:solidFill>
                  <a:schemeClr val="bg1"/>
                </a:solidFill>
              </a:rPr>
              <a:t>Shrnutí – Kontext </a:t>
            </a:r>
          </a:p>
        </p:txBody>
      </p:sp>
      <p:grpSp>
        <p:nvGrpSpPr>
          <p:cNvPr id="7" name="Skupina 6">
            <a:extLst>
              <a:ext uri="{FF2B5EF4-FFF2-40B4-BE49-F238E27FC236}">
                <a16:creationId xmlns:a16="http://schemas.microsoft.com/office/drawing/2014/main" id="{2161A2AC-D8EA-93CE-11CE-C6750847419F}"/>
              </a:ext>
            </a:extLst>
          </p:cNvPr>
          <p:cNvGrpSpPr/>
          <p:nvPr/>
        </p:nvGrpSpPr>
        <p:grpSpPr>
          <a:xfrm>
            <a:off x="265619" y="1125588"/>
            <a:ext cx="2533733" cy="2474302"/>
            <a:chOff x="280729" y="1083563"/>
            <a:chExt cx="2497175" cy="3314912"/>
          </a:xfrm>
        </p:grpSpPr>
        <p:sp>
          <p:nvSpPr>
            <p:cNvPr id="6" name="Obdélník 5">
              <a:extLst>
                <a:ext uri="{FF2B5EF4-FFF2-40B4-BE49-F238E27FC236}">
                  <a16:creationId xmlns:a16="http://schemas.microsoft.com/office/drawing/2014/main" id="{910031E0-45EA-F0B7-AFB0-7569E9C081ED}"/>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31D0B99A-9B6B-4C36-AD1C-8D336629BCC7}"/>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0" name="TextovéPole 9">
            <a:extLst>
              <a:ext uri="{FF2B5EF4-FFF2-40B4-BE49-F238E27FC236}">
                <a16:creationId xmlns:a16="http://schemas.microsoft.com/office/drawing/2014/main" id="{E77318ED-9FEE-4FCA-916F-DDBA7ED90DF5}"/>
              </a:ext>
            </a:extLst>
          </p:cNvPr>
          <p:cNvSpPr txBox="1"/>
          <p:nvPr/>
        </p:nvSpPr>
        <p:spPr>
          <a:xfrm>
            <a:off x="280728" y="1082660"/>
            <a:ext cx="2388697"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6,2</a:t>
            </a:r>
          </a:p>
          <a:p>
            <a:pPr algn="ctr"/>
            <a:r>
              <a:rPr lang="cs-CZ" sz="1400" b="1" dirty="0">
                <a:solidFill>
                  <a:schemeClr val="bg1"/>
                </a:solidFill>
                <a:latin typeface="Century Gothic" panose="020B0502020202020204" pitchFamily="34" charset="0"/>
              </a:rPr>
              <a:t>důvěra v pojišťovny.</a:t>
            </a:r>
          </a:p>
          <a:p>
            <a:pPr algn="ctr"/>
            <a:r>
              <a:rPr lang="cs-CZ" sz="1400" b="1" dirty="0">
                <a:solidFill>
                  <a:schemeClr val="bg1"/>
                </a:solidFill>
                <a:latin typeface="Century Gothic" panose="020B0502020202020204" pitchFamily="34" charset="0"/>
              </a:rPr>
              <a:t>Stále si drží svou pozici.</a:t>
            </a:r>
          </a:p>
        </p:txBody>
      </p:sp>
      <p:pic>
        <p:nvPicPr>
          <p:cNvPr id="9" name="Obrázek 8">
            <a:extLst>
              <a:ext uri="{FF2B5EF4-FFF2-40B4-BE49-F238E27FC236}">
                <a16:creationId xmlns:a16="http://schemas.microsoft.com/office/drawing/2014/main" id="{334A8635-59C8-A3DB-3688-7E93B08717CB}"/>
              </a:ext>
            </a:extLst>
          </p:cNvPr>
          <p:cNvPicPr>
            <a:picLocks noChangeAspect="1"/>
          </p:cNvPicPr>
          <p:nvPr/>
        </p:nvPicPr>
        <p:blipFill rotWithShape="1">
          <a:blip r:embed="rId3">
            <a:extLst>
              <a:ext uri="{28A0092B-C50C-407E-A947-70E740481C1C}">
                <a14:useLocalDpi xmlns:a14="http://schemas.microsoft.com/office/drawing/2010/main" val="0"/>
              </a:ext>
            </a:extLst>
          </a:blip>
          <a:srcRect l="14694" r="17196"/>
          <a:stretch/>
        </p:blipFill>
        <p:spPr>
          <a:xfrm>
            <a:off x="10687699" y="93683"/>
            <a:ext cx="1389466" cy="1018944"/>
          </a:xfrm>
          <a:prstGeom prst="rect">
            <a:avLst/>
          </a:prstGeom>
        </p:spPr>
      </p:pic>
      <p:grpSp>
        <p:nvGrpSpPr>
          <p:cNvPr id="13" name="Skupina 12">
            <a:extLst>
              <a:ext uri="{FF2B5EF4-FFF2-40B4-BE49-F238E27FC236}">
                <a16:creationId xmlns:a16="http://schemas.microsoft.com/office/drawing/2014/main" id="{32D59C80-9506-E854-7955-4CBABDA26AFE}"/>
              </a:ext>
            </a:extLst>
          </p:cNvPr>
          <p:cNvGrpSpPr/>
          <p:nvPr/>
        </p:nvGrpSpPr>
        <p:grpSpPr>
          <a:xfrm>
            <a:off x="288506" y="4219071"/>
            <a:ext cx="3891087" cy="2081714"/>
            <a:chOff x="280729" y="1083563"/>
            <a:chExt cx="2497175" cy="3314912"/>
          </a:xfrm>
        </p:grpSpPr>
        <p:sp>
          <p:nvSpPr>
            <p:cNvPr id="14" name="Obdélník 13">
              <a:extLst>
                <a:ext uri="{FF2B5EF4-FFF2-40B4-BE49-F238E27FC236}">
                  <a16:creationId xmlns:a16="http://schemas.microsoft.com/office/drawing/2014/main" id="{067F68BE-EBC2-7FCE-E2EC-BB138E26CCA9}"/>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B553F55A-DC9F-A05D-60D5-6E25DC689ACA}"/>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TextovéPole 15">
            <a:extLst>
              <a:ext uri="{FF2B5EF4-FFF2-40B4-BE49-F238E27FC236}">
                <a16:creationId xmlns:a16="http://schemas.microsoft.com/office/drawing/2014/main" id="{5DBAA481-1B92-8FAA-BE1D-EF6BBD785885}"/>
              </a:ext>
            </a:extLst>
          </p:cNvPr>
          <p:cNvSpPr txBox="1"/>
          <p:nvPr/>
        </p:nvSpPr>
        <p:spPr>
          <a:xfrm>
            <a:off x="369618" y="4304733"/>
            <a:ext cx="3668353" cy="1754326"/>
          </a:xfrm>
          <a:prstGeom prst="rect">
            <a:avLst/>
          </a:prstGeom>
          <a:noFill/>
        </p:spPr>
        <p:txBody>
          <a:bodyPr wrap="square" rtlCol="0">
            <a:spAutoFit/>
          </a:bodyPr>
          <a:lstStyle/>
          <a:p>
            <a:r>
              <a:rPr lang="cs-CZ" sz="6000" b="1" dirty="0">
                <a:solidFill>
                  <a:schemeClr val="bg1"/>
                </a:solidFill>
                <a:latin typeface="Century Gothic" panose="020B0502020202020204" pitchFamily="34" charset="0"/>
              </a:rPr>
              <a:t>6,6 </a:t>
            </a:r>
            <a:r>
              <a:rPr lang="cs-CZ" sz="1600" b="1" dirty="0">
                <a:solidFill>
                  <a:schemeClr val="bg1"/>
                </a:solidFill>
                <a:latin typeface="Century Gothic" panose="020B0502020202020204" pitchFamily="34" charset="0"/>
              </a:rPr>
              <a:t>důvěra v produkty </a:t>
            </a:r>
          </a:p>
          <a:p>
            <a:endParaRPr lang="cs-CZ" sz="1600" b="1" dirty="0">
              <a:solidFill>
                <a:schemeClr val="bg1"/>
              </a:solidFill>
              <a:latin typeface="Century Gothic" panose="020B0502020202020204" pitchFamily="34" charset="0"/>
            </a:endParaRPr>
          </a:p>
          <a:p>
            <a:r>
              <a:rPr lang="cs-CZ" sz="1600" dirty="0">
                <a:solidFill>
                  <a:schemeClr val="bg1"/>
                </a:solidFill>
                <a:latin typeface="Century Gothic" panose="020B0502020202020204" pitchFamily="34" charset="0"/>
              </a:rPr>
              <a:t>Zůstává stále nejvyšší v rámci důvěryhodnosti v oblasti pojištění.</a:t>
            </a:r>
            <a:r>
              <a:rPr lang="cs-CZ" sz="1600" b="1" dirty="0">
                <a:solidFill>
                  <a:schemeClr val="bg1"/>
                </a:solidFill>
                <a:latin typeface="Century Gothic" panose="020B0502020202020204" pitchFamily="34" charset="0"/>
              </a:rPr>
              <a:t> </a:t>
            </a:r>
            <a:endParaRPr lang="cs-CZ" sz="1600" dirty="0">
              <a:solidFill>
                <a:schemeClr val="bg1"/>
              </a:solidFill>
              <a:latin typeface="Century Gothic" panose="020B0502020202020204" pitchFamily="34" charset="0"/>
            </a:endParaRPr>
          </a:p>
        </p:txBody>
      </p:sp>
      <p:pic>
        <p:nvPicPr>
          <p:cNvPr id="18" name="Grafický objekt 17" descr="Symbol zvednutého palce">
            <a:extLst>
              <a:ext uri="{FF2B5EF4-FFF2-40B4-BE49-F238E27FC236}">
                <a16:creationId xmlns:a16="http://schemas.microsoft.com/office/drawing/2014/main" id="{C3299D88-5CD6-C165-3ADA-55F439DF8C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063" y="2595695"/>
            <a:ext cx="698025" cy="698025"/>
          </a:xfrm>
          <a:prstGeom prst="rect">
            <a:avLst/>
          </a:prstGeom>
        </p:spPr>
      </p:pic>
      <p:grpSp>
        <p:nvGrpSpPr>
          <p:cNvPr id="19" name="Skupina 18">
            <a:extLst>
              <a:ext uri="{FF2B5EF4-FFF2-40B4-BE49-F238E27FC236}">
                <a16:creationId xmlns:a16="http://schemas.microsoft.com/office/drawing/2014/main" id="{CCC3CF3E-A710-36D6-77B7-A8537EF4D454}"/>
              </a:ext>
            </a:extLst>
          </p:cNvPr>
          <p:cNvGrpSpPr/>
          <p:nvPr/>
        </p:nvGrpSpPr>
        <p:grpSpPr>
          <a:xfrm>
            <a:off x="3089675" y="1125587"/>
            <a:ext cx="3668353" cy="2615685"/>
            <a:chOff x="280729" y="1083563"/>
            <a:chExt cx="2497175" cy="3314912"/>
          </a:xfrm>
          <a:solidFill>
            <a:srgbClr val="E72821"/>
          </a:solidFill>
        </p:grpSpPr>
        <p:sp>
          <p:nvSpPr>
            <p:cNvPr id="20" name="Obdélník 19">
              <a:extLst>
                <a:ext uri="{FF2B5EF4-FFF2-40B4-BE49-F238E27FC236}">
                  <a16:creationId xmlns:a16="http://schemas.microsoft.com/office/drawing/2014/main" id="{33BAAC77-C71E-8E01-AFF1-F718C84F0176}"/>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a:extLst>
                <a:ext uri="{FF2B5EF4-FFF2-40B4-BE49-F238E27FC236}">
                  <a16:creationId xmlns:a16="http://schemas.microsoft.com/office/drawing/2014/main" id="{F3CAF0FD-6D4D-6FC3-0DDB-96581685611E}"/>
                </a:ext>
              </a:extLst>
            </p:cNvPr>
            <p:cNvSpPr/>
            <p:nvPr/>
          </p:nvSpPr>
          <p:spPr>
            <a:xfrm>
              <a:off x="280729" y="1083563"/>
              <a:ext cx="2344775" cy="3162512"/>
            </a:xfrm>
            <a:prstGeom prst="rect">
              <a:avLst/>
            </a:prstGeom>
            <a:grp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2" name="TextovéPole 21">
            <a:extLst>
              <a:ext uri="{FF2B5EF4-FFF2-40B4-BE49-F238E27FC236}">
                <a16:creationId xmlns:a16="http://schemas.microsoft.com/office/drawing/2014/main" id="{CD87FCBD-447B-17AC-9A30-2C29185861C3}"/>
              </a:ext>
            </a:extLst>
          </p:cNvPr>
          <p:cNvSpPr txBox="1"/>
          <p:nvPr/>
        </p:nvSpPr>
        <p:spPr>
          <a:xfrm>
            <a:off x="3110800" y="1082660"/>
            <a:ext cx="3525403" cy="1862048"/>
          </a:xfrm>
          <a:prstGeom prst="rect">
            <a:avLst/>
          </a:prstGeom>
          <a:noFill/>
        </p:spPr>
        <p:txBody>
          <a:bodyPr wrap="square" rtlCol="0">
            <a:spAutoFit/>
          </a:bodyPr>
          <a:lstStyle/>
          <a:p>
            <a:r>
              <a:rPr lang="cs-CZ" sz="2300" dirty="0">
                <a:solidFill>
                  <a:schemeClr val="bg1"/>
                </a:solidFill>
                <a:latin typeface="Century Gothic" panose="020B0502020202020204" pitchFamily="34" charset="0"/>
              </a:rPr>
              <a:t>Důvěra ve všechny instituce klesla od roku 2023, přičemž nejvíce se snížila u ČSÚ, NKÚ a ÚOOÚ.</a:t>
            </a:r>
          </a:p>
        </p:txBody>
      </p:sp>
      <p:sp>
        <p:nvSpPr>
          <p:cNvPr id="12" name="TextovéPole 11">
            <a:extLst>
              <a:ext uri="{FF2B5EF4-FFF2-40B4-BE49-F238E27FC236}">
                <a16:creationId xmlns:a16="http://schemas.microsoft.com/office/drawing/2014/main" id="{D3BCC372-C283-42C8-8311-5ED6BB604237}"/>
              </a:ext>
            </a:extLst>
          </p:cNvPr>
          <p:cNvSpPr txBox="1"/>
          <p:nvPr/>
        </p:nvSpPr>
        <p:spPr>
          <a:xfrm>
            <a:off x="5094701" y="2373302"/>
            <a:ext cx="705245" cy="1323439"/>
          </a:xfrm>
          <a:prstGeom prst="rect">
            <a:avLst/>
          </a:prstGeom>
          <a:noFill/>
        </p:spPr>
        <p:txBody>
          <a:bodyPr wrap="square" rtlCol="0">
            <a:spAutoFit/>
          </a:bodyPr>
          <a:lstStyle/>
          <a:p>
            <a:r>
              <a:rPr lang="cs-CZ" sz="8000" dirty="0">
                <a:solidFill>
                  <a:schemeClr val="bg1"/>
                </a:solidFill>
                <a:sym typeface="Wingdings" panose="05000000000000000000" pitchFamily="2" charset="2"/>
              </a:rPr>
              <a:t></a:t>
            </a:r>
            <a:endParaRPr lang="cs-CZ" sz="8000" dirty="0">
              <a:solidFill>
                <a:schemeClr val="bg1"/>
              </a:solidFill>
            </a:endParaRPr>
          </a:p>
        </p:txBody>
      </p:sp>
      <p:grpSp>
        <p:nvGrpSpPr>
          <p:cNvPr id="23" name="Skupina 22">
            <a:extLst>
              <a:ext uri="{FF2B5EF4-FFF2-40B4-BE49-F238E27FC236}">
                <a16:creationId xmlns:a16="http://schemas.microsoft.com/office/drawing/2014/main" id="{FF81535A-6FD3-47B2-5060-C8A651B9D826}"/>
              </a:ext>
            </a:extLst>
          </p:cNvPr>
          <p:cNvGrpSpPr/>
          <p:nvPr/>
        </p:nvGrpSpPr>
        <p:grpSpPr>
          <a:xfrm>
            <a:off x="4659640" y="4072170"/>
            <a:ext cx="3668353" cy="2414160"/>
            <a:chOff x="280729" y="1083563"/>
            <a:chExt cx="2497175" cy="3314912"/>
          </a:xfrm>
          <a:solidFill>
            <a:srgbClr val="E72821"/>
          </a:solidFill>
        </p:grpSpPr>
        <p:sp>
          <p:nvSpPr>
            <p:cNvPr id="24" name="Obdélník 23">
              <a:extLst>
                <a:ext uri="{FF2B5EF4-FFF2-40B4-BE49-F238E27FC236}">
                  <a16:creationId xmlns:a16="http://schemas.microsoft.com/office/drawing/2014/main" id="{CF156999-33BB-B5AE-E31F-AAAAEFCA7C07}"/>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a:extLst>
                <a:ext uri="{FF2B5EF4-FFF2-40B4-BE49-F238E27FC236}">
                  <a16:creationId xmlns:a16="http://schemas.microsoft.com/office/drawing/2014/main" id="{EC80E645-E91C-0538-4CC1-E9643B670395}"/>
                </a:ext>
              </a:extLst>
            </p:cNvPr>
            <p:cNvSpPr/>
            <p:nvPr/>
          </p:nvSpPr>
          <p:spPr>
            <a:xfrm>
              <a:off x="280729" y="1083563"/>
              <a:ext cx="2344775" cy="3162512"/>
            </a:xfrm>
            <a:prstGeom prst="rect">
              <a:avLst/>
            </a:prstGeom>
            <a:grp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6" name="TextovéPole 25">
            <a:extLst>
              <a:ext uri="{FF2B5EF4-FFF2-40B4-BE49-F238E27FC236}">
                <a16:creationId xmlns:a16="http://schemas.microsoft.com/office/drawing/2014/main" id="{1A664331-3983-B338-C89C-3DA59A1BBDD7}"/>
              </a:ext>
            </a:extLst>
          </p:cNvPr>
          <p:cNvSpPr txBox="1"/>
          <p:nvPr/>
        </p:nvSpPr>
        <p:spPr>
          <a:xfrm>
            <a:off x="4700984" y="4100543"/>
            <a:ext cx="3413465" cy="2215991"/>
          </a:xfrm>
          <a:prstGeom prst="rect">
            <a:avLst/>
          </a:prstGeom>
          <a:noFill/>
        </p:spPr>
        <p:txBody>
          <a:bodyPr wrap="square" rtlCol="0">
            <a:spAutoFit/>
          </a:bodyPr>
          <a:lstStyle/>
          <a:p>
            <a:r>
              <a:rPr lang="cs-CZ" sz="2300" dirty="0">
                <a:solidFill>
                  <a:schemeClr val="bg1"/>
                </a:solidFill>
                <a:latin typeface="Century Gothic" panose="020B0502020202020204" pitchFamily="34" charset="0"/>
              </a:rPr>
              <a:t>Neschopnost sebeobsluhy ve stáří </a:t>
            </a:r>
            <a:br>
              <a:rPr lang="cs-CZ" sz="2300" dirty="0">
                <a:solidFill>
                  <a:schemeClr val="bg1"/>
                </a:solidFill>
                <a:latin typeface="Century Gothic" panose="020B0502020202020204" pitchFamily="34" charset="0"/>
              </a:rPr>
            </a:br>
            <a:r>
              <a:rPr lang="cs-CZ" sz="2300" dirty="0">
                <a:solidFill>
                  <a:schemeClr val="bg1"/>
                </a:solidFill>
                <a:latin typeface="Century Gothic" panose="020B0502020202020204" pitchFamily="34" charset="0"/>
              </a:rPr>
              <a:t>a dlouhodobý výpadek příjmu zůstávají nepokrytými riziky.</a:t>
            </a:r>
          </a:p>
        </p:txBody>
      </p:sp>
      <p:grpSp>
        <p:nvGrpSpPr>
          <p:cNvPr id="28" name="Skupina 27">
            <a:extLst>
              <a:ext uri="{FF2B5EF4-FFF2-40B4-BE49-F238E27FC236}">
                <a16:creationId xmlns:a16="http://schemas.microsoft.com/office/drawing/2014/main" id="{C469B9C5-2CDC-816A-A1C2-00C3F4D1D2AF}"/>
              </a:ext>
            </a:extLst>
          </p:cNvPr>
          <p:cNvGrpSpPr/>
          <p:nvPr/>
        </p:nvGrpSpPr>
        <p:grpSpPr>
          <a:xfrm>
            <a:off x="7077578" y="1206309"/>
            <a:ext cx="4848803" cy="2605179"/>
            <a:chOff x="280729" y="1083563"/>
            <a:chExt cx="2497175" cy="3314912"/>
          </a:xfrm>
        </p:grpSpPr>
        <p:sp>
          <p:nvSpPr>
            <p:cNvPr id="29" name="Obdélník 28">
              <a:extLst>
                <a:ext uri="{FF2B5EF4-FFF2-40B4-BE49-F238E27FC236}">
                  <a16:creationId xmlns:a16="http://schemas.microsoft.com/office/drawing/2014/main" id="{12D82D8D-3253-364E-B705-06B012045663}"/>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a:extLst>
                <a:ext uri="{FF2B5EF4-FFF2-40B4-BE49-F238E27FC236}">
                  <a16:creationId xmlns:a16="http://schemas.microsoft.com/office/drawing/2014/main" id="{D28E1645-08B7-F3CA-6D92-47FDD4AF2786}"/>
                </a:ext>
              </a:extLst>
            </p:cNvPr>
            <p:cNvSpPr/>
            <p:nvPr/>
          </p:nvSpPr>
          <p:spPr>
            <a:xfrm>
              <a:off x="280729" y="1083563"/>
              <a:ext cx="2417539"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2" name="Skupina 31">
            <a:extLst>
              <a:ext uri="{FF2B5EF4-FFF2-40B4-BE49-F238E27FC236}">
                <a16:creationId xmlns:a16="http://schemas.microsoft.com/office/drawing/2014/main" id="{035BB557-0BD0-EE4F-6656-5F55C32D762F}"/>
              </a:ext>
            </a:extLst>
          </p:cNvPr>
          <p:cNvGrpSpPr/>
          <p:nvPr/>
        </p:nvGrpSpPr>
        <p:grpSpPr>
          <a:xfrm>
            <a:off x="8607051" y="4066128"/>
            <a:ext cx="3293335" cy="2474302"/>
            <a:chOff x="280729" y="1083563"/>
            <a:chExt cx="2497175" cy="3314912"/>
          </a:xfrm>
        </p:grpSpPr>
        <p:sp>
          <p:nvSpPr>
            <p:cNvPr id="33" name="Obdélník 32">
              <a:extLst>
                <a:ext uri="{FF2B5EF4-FFF2-40B4-BE49-F238E27FC236}">
                  <a16:creationId xmlns:a16="http://schemas.microsoft.com/office/drawing/2014/main" id="{C7153024-29CE-4980-6EFE-CBB265C0DA02}"/>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a:extLst>
                <a:ext uri="{FF2B5EF4-FFF2-40B4-BE49-F238E27FC236}">
                  <a16:creationId xmlns:a16="http://schemas.microsoft.com/office/drawing/2014/main" id="{7DEBEF58-EB76-2564-F12E-58A217CDB92D}"/>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TextovéPole 34">
            <a:extLst>
              <a:ext uri="{FF2B5EF4-FFF2-40B4-BE49-F238E27FC236}">
                <a16:creationId xmlns:a16="http://schemas.microsoft.com/office/drawing/2014/main" id="{0D805E13-5512-58A7-E08F-CE16A131C227}"/>
              </a:ext>
            </a:extLst>
          </p:cNvPr>
          <p:cNvSpPr txBox="1"/>
          <p:nvPr/>
        </p:nvSpPr>
        <p:spPr>
          <a:xfrm>
            <a:off x="7149619" y="1239342"/>
            <a:ext cx="4633675" cy="2739211"/>
          </a:xfrm>
          <a:prstGeom prst="rect">
            <a:avLst/>
          </a:prstGeom>
          <a:noFill/>
        </p:spPr>
        <p:txBody>
          <a:bodyPr wrap="square" rtlCol="0">
            <a:spAutoFit/>
          </a:bodyPr>
          <a:lstStyle/>
          <a:p>
            <a:pPr lvl="0" algn="l">
              <a:lnSpc>
                <a:spcPct val="100000"/>
              </a:lnSpc>
            </a:pPr>
            <a:r>
              <a:rPr lang="cs-CZ" b="1" kern="1200" dirty="0">
                <a:solidFill>
                  <a:schemeClr val="bg1"/>
                </a:solidFill>
                <a:latin typeface="Century Gothic" panose="020B0502020202020204" pitchFamily="34" charset="0"/>
              </a:rPr>
              <a:t>3 segmenty klientů:</a:t>
            </a:r>
          </a:p>
          <a:p>
            <a:pPr lvl="0" algn="l">
              <a:lnSpc>
                <a:spcPct val="100000"/>
              </a:lnSpc>
            </a:pPr>
            <a:endParaRPr lang="cs-CZ" sz="1000" b="1" kern="1200" dirty="0">
              <a:solidFill>
                <a:schemeClr val="bg1">
                  <a:lumMod val="85000"/>
                </a:schemeClr>
              </a:solidFill>
              <a:latin typeface="Century Gothic" panose="020B0502020202020204" pitchFamily="34" charset="0"/>
            </a:endParaRPr>
          </a:p>
          <a:p>
            <a:pPr lvl="0" algn="l">
              <a:lnSpc>
                <a:spcPct val="100000"/>
              </a:lnSpc>
            </a:pPr>
            <a:r>
              <a:rPr lang="cs-CZ" sz="1400" b="1" kern="1200" dirty="0">
                <a:solidFill>
                  <a:schemeClr val="bg1"/>
                </a:solidFill>
                <a:latin typeface="Century Gothic" panose="020B0502020202020204" pitchFamily="34" charset="0"/>
              </a:rPr>
              <a:t>Sebevědomý - </a:t>
            </a:r>
            <a:r>
              <a:rPr lang="cs-CZ" sz="1400" kern="1200" dirty="0">
                <a:solidFill>
                  <a:schemeClr val="bg1"/>
                </a:solidFill>
                <a:latin typeface="Century Gothic" panose="020B0502020202020204" pitchFamily="34" charset="0"/>
              </a:rPr>
              <a:t>sám si dokáže vyhodnotit, které pojištění potřebuje.</a:t>
            </a:r>
          </a:p>
          <a:p>
            <a:pPr lvl="0" algn="l">
              <a:lnSpc>
                <a:spcPct val="100000"/>
              </a:lnSpc>
            </a:pPr>
            <a:endParaRPr lang="cs-CZ" sz="1400" b="1" kern="1200" dirty="0">
              <a:solidFill>
                <a:schemeClr val="bg1"/>
              </a:solidFill>
              <a:latin typeface="Century Gothic" panose="020B0502020202020204" pitchFamily="34" charset="0"/>
            </a:endParaRPr>
          </a:p>
          <a:p>
            <a:pPr lvl="0" algn="l">
              <a:lnSpc>
                <a:spcPct val="100000"/>
              </a:lnSpc>
            </a:pPr>
            <a:r>
              <a:rPr lang="cs-CZ" sz="1400" b="1" kern="1200" dirty="0">
                <a:solidFill>
                  <a:schemeClr val="bg1"/>
                </a:solidFill>
                <a:latin typeface="Century Gothic" panose="020B0502020202020204" pitchFamily="34" charset="0"/>
              </a:rPr>
              <a:t>Důkladný, pečlivý - </a:t>
            </a:r>
            <a:r>
              <a:rPr lang="cs-CZ" sz="1400" kern="1200" dirty="0">
                <a:solidFill>
                  <a:schemeClr val="bg1"/>
                </a:solidFill>
                <a:latin typeface="Century Gothic" panose="020B0502020202020204" pitchFamily="34" charset="0"/>
              </a:rPr>
              <a:t>snaží se orientovat v různých typech pojištění, dbá na doporučení poradců, využívá aplikace a snaží se mít věci pod kontrolou.</a:t>
            </a:r>
          </a:p>
          <a:p>
            <a:pPr lvl="0" algn="l">
              <a:lnSpc>
                <a:spcPct val="100000"/>
              </a:lnSpc>
            </a:pPr>
            <a:endParaRPr lang="cs-CZ" sz="1400" b="1" kern="1200" dirty="0">
              <a:solidFill>
                <a:schemeClr val="bg1"/>
              </a:solidFill>
              <a:latin typeface="Century Gothic" panose="020B0502020202020204" pitchFamily="34" charset="0"/>
            </a:endParaRPr>
          </a:p>
          <a:p>
            <a:pPr lvl="0" algn="l">
              <a:lnSpc>
                <a:spcPct val="100000"/>
              </a:lnSpc>
            </a:pPr>
            <a:r>
              <a:rPr lang="cs-CZ" sz="1400" b="1" kern="1200" dirty="0">
                <a:solidFill>
                  <a:schemeClr val="bg1"/>
                </a:solidFill>
                <a:latin typeface="Century Gothic" panose="020B0502020202020204" pitchFamily="34" charset="0"/>
              </a:rPr>
              <a:t>Nevyhraněný - </a:t>
            </a:r>
            <a:r>
              <a:rPr lang="cs-CZ" sz="1400" kern="1200" dirty="0">
                <a:solidFill>
                  <a:schemeClr val="bg1"/>
                </a:solidFill>
                <a:latin typeface="Century Gothic" panose="020B0502020202020204" pitchFamily="34" charset="0"/>
              </a:rPr>
              <a:t>spíše důvěřuje poradcům, ale jinak nemá žádné typické chování</a:t>
            </a:r>
            <a:r>
              <a:rPr lang="cs-CZ" sz="1200" kern="1200" dirty="0">
                <a:solidFill>
                  <a:schemeClr val="bg1">
                    <a:lumMod val="85000"/>
                  </a:schemeClr>
                </a:solidFill>
                <a:latin typeface="Century Gothic" panose="020B0502020202020204" pitchFamily="34" charset="0"/>
              </a:rPr>
              <a:t>.</a:t>
            </a:r>
          </a:p>
          <a:p>
            <a:pPr lvl="0" algn="l">
              <a:lnSpc>
                <a:spcPct val="100000"/>
              </a:lnSpc>
            </a:pPr>
            <a:endParaRPr lang="cs-CZ" sz="1200" b="1" kern="1200" dirty="0">
              <a:solidFill>
                <a:schemeClr val="bg1">
                  <a:lumMod val="85000"/>
                </a:schemeClr>
              </a:solidFill>
              <a:latin typeface="Century Gothic" panose="020B0502020202020204" pitchFamily="34" charset="0"/>
            </a:endParaRPr>
          </a:p>
        </p:txBody>
      </p:sp>
      <p:sp>
        <p:nvSpPr>
          <p:cNvPr id="31" name="TextovéPole 30">
            <a:extLst>
              <a:ext uri="{FF2B5EF4-FFF2-40B4-BE49-F238E27FC236}">
                <a16:creationId xmlns:a16="http://schemas.microsoft.com/office/drawing/2014/main" id="{42286DAB-0412-8BC9-48D9-F961D701ED64}"/>
              </a:ext>
            </a:extLst>
          </p:cNvPr>
          <p:cNvSpPr txBox="1"/>
          <p:nvPr/>
        </p:nvSpPr>
        <p:spPr>
          <a:xfrm>
            <a:off x="8642382" y="3988035"/>
            <a:ext cx="3057016" cy="2431435"/>
          </a:xfrm>
          <a:prstGeom prst="rect">
            <a:avLst/>
          </a:prstGeom>
          <a:noFill/>
        </p:spPr>
        <p:txBody>
          <a:bodyPr wrap="square" rtlCol="0">
            <a:spAutoFit/>
          </a:bodyPr>
          <a:lstStyle/>
          <a:p>
            <a:r>
              <a:rPr lang="cs-CZ" sz="5400" b="1" dirty="0">
                <a:solidFill>
                  <a:schemeClr val="bg1"/>
                </a:solidFill>
                <a:latin typeface="Century Gothic" panose="020B0502020202020204" pitchFamily="34" charset="0"/>
              </a:rPr>
              <a:t>61%</a:t>
            </a:r>
            <a:r>
              <a:rPr lang="cs-CZ" sz="5400" dirty="0">
                <a:solidFill>
                  <a:schemeClr val="bg1"/>
                </a:solidFill>
                <a:latin typeface="Century Gothic" panose="020B0502020202020204" pitchFamily="34" charset="0"/>
              </a:rPr>
              <a:t> </a:t>
            </a:r>
          </a:p>
          <a:p>
            <a:pPr marL="342900" indent="-342900">
              <a:buFontTx/>
              <a:buChar char="-"/>
            </a:pPr>
            <a:r>
              <a:rPr lang="cs-CZ" sz="2000" dirty="0">
                <a:solidFill>
                  <a:schemeClr val="bg1"/>
                </a:solidFill>
                <a:latin typeface="Century Gothic" panose="020B0502020202020204" pitchFamily="34" charset="0"/>
              </a:rPr>
              <a:t>povědomí o ČAP</a:t>
            </a:r>
          </a:p>
          <a:p>
            <a:r>
              <a:rPr lang="cs-CZ" sz="1300" dirty="0">
                <a:solidFill>
                  <a:schemeClr val="bg1"/>
                </a:solidFill>
                <a:latin typeface="Century Gothic" panose="020B0502020202020204" pitchFamily="34" charset="0"/>
              </a:rPr>
              <a:t>Podle respondentů zůstává zásadním úkolem ČAP dozor nad pojišťovnami, přičemž na druhém a třetím místě jsou řešení sporů mezi klienty a pojišťovnami a dodržování etických pravidel.</a:t>
            </a:r>
          </a:p>
        </p:txBody>
      </p:sp>
      <p:pic>
        <p:nvPicPr>
          <p:cNvPr id="2" name="Grafický objekt 1" descr="Symbol zvednutého palce">
            <a:extLst>
              <a:ext uri="{FF2B5EF4-FFF2-40B4-BE49-F238E27FC236}">
                <a16:creationId xmlns:a16="http://schemas.microsoft.com/office/drawing/2014/main" id="{0AA2E433-6E9C-D3A5-D9C6-42167FEDDD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5526" y="4186177"/>
            <a:ext cx="698025" cy="698025"/>
          </a:xfrm>
          <a:prstGeom prst="rect">
            <a:avLst/>
          </a:prstGeom>
        </p:spPr>
      </p:pic>
    </p:spTree>
    <p:extLst>
      <p:ext uri="{BB962C8B-B14F-4D97-AF65-F5344CB8AC3E}">
        <p14:creationId xmlns:p14="http://schemas.microsoft.com/office/powerpoint/2010/main" val="417712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85C205C-7F82-001A-F348-49DFD9C0D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ázek 2">
            <a:extLst>
              <a:ext uri="{FF2B5EF4-FFF2-40B4-BE49-F238E27FC236}">
                <a16:creationId xmlns:a16="http://schemas.microsoft.com/office/drawing/2014/main" id="{E32DDED3-1347-FB58-89B2-48EB12612877}"/>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
        <p:nvSpPr>
          <p:cNvPr id="4" name="Nadpis 3">
            <a:extLst>
              <a:ext uri="{FF2B5EF4-FFF2-40B4-BE49-F238E27FC236}">
                <a16:creationId xmlns:a16="http://schemas.microsoft.com/office/drawing/2014/main" id="{5BF50CF8-1D1B-84E5-4B91-09540934709F}"/>
              </a:ext>
            </a:extLst>
          </p:cNvPr>
          <p:cNvSpPr>
            <a:spLocks noGrp="1"/>
          </p:cNvSpPr>
          <p:nvPr>
            <p:ph type="title"/>
          </p:nvPr>
        </p:nvSpPr>
        <p:spPr/>
        <p:txBody>
          <a:bodyPr/>
          <a:lstStyle/>
          <a:p>
            <a:r>
              <a:rPr lang="cs-CZ" b="1" dirty="0">
                <a:solidFill>
                  <a:schemeClr val="bg1"/>
                </a:solidFill>
              </a:rPr>
              <a:t>Spokojenost, NPS, důvěra</a:t>
            </a:r>
          </a:p>
        </p:txBody>
      </p:sp>
      <p:sp>
        <p:nvSpPr>
          <p:cNvPr id="5" name="Zástupný text 4">
            <a:extLst>
              <a:ext uri="{FF2B5EF4-FFF2-40B4-BE49-F238E27FC236}">
                <a16:creationId xmlns:a16="http://schemas.microsoft.com/office/drawing/2014/main" id="{9EC7D786-8298-5E9A-ED8C-828EC637F68D}"/>
              </a:ext>
            </a:extLst>
          </p:cNvPr>
          <p:cNvSpPr>
            <a:spLocks noGrp="1"/>
          </p:cNvSpPr>
          <p:nvPr>
            <p:ph type="body" idx="1"/>
          </p:nvPr>
        </p:nvSpPr>
        <p:spPr/>
        <p:txBody>
          <a:bodyPr>
            <a:normAutofit fontScale="92500" lnSpcReduction="20000"/>
          </a:bodyPr>
          <a:lstStyle/>
          <a:p>
            <a:r>
              <a:rPr lang="cs-CZ" dirty="0">
                <a:solidFill>
                  <a:schemeClr val="bg1"/>
                </a:solidFill>
              </a:rPr>
              <a:t>Zdroje informací klientů</a:t>
            </a:r>
          </a:p>
          <a:p>
            <a:r>
              <a:rPr lang="cs-CZ" dirty="0">
                <a:solidFill>
                  <a:schemeClr val="bg1"/>
                </a:solidFill>
              </a:rPr>
              <a:t>Spokojenost klientů s hlavní pojišťovnou</a:t>
            </a:r>
          </a:p>
          <a:p>
            <a:r>
              <a:rPr lang="cs-CZ" dirty="0">
                <a:solidFill>
                  <a:schemeClr val="bg1"/>
                </a:solidFill>
              </a:rPr>
              <a:t>NPS pojišťoven</a:t>
            </a:r>
          </a:p>
          <a:p>
            <a:r>
              <a:rPr lang="cs-CZ" dirty="0">
                <a:solidFill>
                  <a:schemeClr val="bg1"/>
                </a:solidFill>
              </a:rPr>
              <a:t>Důvěra klientů</a:t>
            </a:r>
          </a:p>
        </p:txBody>
      </p:sp>
    </p:spTree>
    <p:extLst>
      <p:ext uri="{BB962C8B-B14F-4D97-AF65-F5344CB8AC3E}">
        <p14:creationId xmlns:p14="http://schemas.microsoft.com/office/powerpoint/2010/main" val="102447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AFE01342-30DD-BA4E-FDBF-B195FD38E4DA}"/>
              </a:ext>
            </a:extLst>
          </p:cNvPr>
          <p:cNvSpPr/>
          <p:nvPr/>
        </p:nvSpPr>
        <p:spPr>
          <a:xfrm>
            <a:off x="271619" y="2541501"/>
            <a:ext cx="11636846" cy="412237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7F585408-CE55-7836-11E3-672D6FD0ADCA}"/>
              </a:ext>
            </a:extLst>
          </p:cNvPr>
          <p:cNvSpPr/>
          <p:nvPr/>
        </p:nvSpPr>
        <p:spPr>
          <a:xfrm>
            <a:off x="182779" y="225325"/>
            <a:ext cx="10527089" cy="20110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7" name="Zástupný obsah 9">
            <a:extLst>
              <a:ext uri="{FF2B5EF4-FFF2-40B4-BE49-F238E27FC236}">
                <a16:creationId xmlns:a16="http://schemas.microsoft.com/office/drawing/2014/main" id="{F53438DF-E854-FD9C-F54B-2AC3FD99A2EC}"/>
              </a:ext>
            </a:extLst>
          </p:cNvPr>
          <p:cNvGraphicFramePr>
            <a:graphicFrameLocks noGrp="1"/>
          </p:cNvGraphicFramePr>
          <p:nvPr>
            <p:ph idx="1"/>
            <p:extLst>
              <p:ext uri="{D42A27DB-BD31-4B8C-83A1-F6EECF244321}">
                <p14:modId xmlns:p14="http://schemas.microsoft.com/office/powerpoint/2010/main" val="1324116251"/>
              </p:ext>
            </p:extLst>
          </p:nvPr>
        </p:nvGraphicFramePr>
        <p:xfrm>
          <a:off x="95694" y="2411604"/>
          <a:ext cx="11636846" cy="4077062"/>
        </p:xfrm>
        <a:graphic>
          <a:graphicData uri="http://schemas.openxmlformats.org/drawingml/2006/chart">
            <c:chart xmlns:c="http://schemas.openxmlformats.org/drawingml/2006/chart" xmlns:r="http://schemas.openxmlformats.org/officeDocument/2006/relationships" r:id="rId3"/>
          </a:graphicData>
        </a:graphic>
      </p:graphicFrame>
      <p:sp>
        <p:nvSpPr>
          <p:cNvPr id="4" name="Nadpis 3">
            <a:extLst>
              <a:ext uri="{FF2B5EF4-FFF2-40B4-BE49-F238E27FC236}">
                <a16:creationId xmlns:a16="http://schemas.microsoft.com/office/drawing/2014/main" id="{8616EA0F-66A3-4B31-A023-C8E5C325A762}"/>
              </a:ext>
            </a:extLst>
          </p:cNvPr>
          <p:cNvSpPr>
            <a:spLocks noGrp="1"/>
          </p:cNvSpPr>
          <p:nvPr>
            <p:ph type="title"/>
          </p:nvPr>
        </p:nvSpPr>
        <p:spPr>
          <a:xfrm>
            <a:off x="95694" y="115179"/>
            <a:ext cx="10515600" cy="1982366"/>
          </a:xfrm>
          <a:solidFill>
            <a:srgbClr val="004077"/>
          </a:solidFill>
        </p:spPr>
        <p:txBody>
          <a:bodyPr anchor="t">
            <a:noAutofit/>
          </a:bodyPr>
          <a:lstStyle/>
          <a:p>
            <a:r>
              <a:rPr lang="cs-CZ" sz="3200" b="1" dirty="0">
                <a:solidFill>
                  <a:schemeClr val="bg1"/>
                </a:solidFill>
              </a:rPr>
              <a:t>Od roku 2022 dochází k postupnému poklesu spokojenosti s hlavní pojišťovnou</a:t>
            </a:r>
            <a:r>
              <a:rPr lang="cs-CZ" sz="3200" dirty="0">
                <a:solidFill>
                  <a:schemeClr val="bg1"/>
                </a:solidFill>
              </a:rPr>
              <a:t>. </a:t>
            </a:r>
            <a:br>
              <a:rPr lang="cs-CZ" sz="3200" dirty="0">
                <a:solidFill>
                  <a:schemeClr val="bg1"/>
                </a:solidFill>
              </a:rPr>
            </a:br>
            <a:r>
              <a:rPr lang="cs-CZ" sz="2800" b="0" dirty="0">
                <a:solidFill>
                  <a:schemeClr val="bg1"/>
                </a:solidFill>
              </a:rPr>
              <a:t>Důvodem může být inflace, ekonomická krize a celková nejistota ve společnosti.</a:t>
            </a:r>
          </a:p>
        </p:txBody>
      </p:sp>
      <p:sp>
        <p:nvSpPr>
          <p:cNvPr id="6" name="Zástupný symbol pro zápatí 4">
            <a:extLst>
              <a:ext uri="{FF2B5EF4-FFF2-40B4-BE49-F238E27FC236}">
                <a16:creationId xmlns:a16="http://schemas.microsoft.com/office/drawing/2014/main" id="{830AF2BD-ECA6-42BB-BF4C-A49C32542551}"/>
              </a:ext>
            </a:extLst>
          </p:cNvPr>
          <p:cNvSpPr>
            <a:spLocks noGrp="1"/>
          </p:cNvSpPr>
          <p:nvPr>
            <p:ph type="ftr" sz="quarter" idx="11"/>
          </p:nvPr>
        </p:nvSpPr>
        <p:spPr>
          <a:xfrm>
            <a:off x="189168" y="6047538"/>
            <a:ext cx="10678601" cy="369333"/>
          </a:xfrm>
        </p:spPr>
        <p:txBody>
          <a:bodyPr/>
          <a:lstStyle/>
          <a:p>
            <a:pPr algn="l"/>
            <a:r>
              <a:rPr lang="en-US" sz="900" i="1" dirty="0">
                <a:latin typeface="Century Gothic" panose="020B0502020202020204" pitchFamily="34" charset="0"/>
              </a:rPr>
              <a:t>H2. Jak </a:t>
            </a:r>
            <a:r>
              <a:rPr lang="en-US" sz="900" i="1" dirty="0" err="1">
                <a:latin typeface="Century Gothic" panose="020B0502020202020204" pitchFamily="34" charset="0"/>
              </a:rPr>
              <a:t>jste</a:t>
            </a:r>
            <a:r>
              <a:rPr lang="en-US" sz="900" i="1" dirty="0">
                <a:latin typeface="Century Gothic" panose="020B0502020202020204" pitchFamily="34" charset="0"/>
              </a:rPr>
              <a:t> </a:t>
            </a:r>
            <a:r>
              <a:rPr lang="en-US" sz="900" i="1" dirty="0" err="1">
                <a:latin typeface="Century Gothic" panose="020B0502020202020204" pitchFamily="34" charset="0"/>
              </a:rPr>
              <a:t>celkově</a:t>
            </a:r>
            <a:r>
              <a:rPr lang="en-US" sz="900" i="1" dirty="0">
                <a:latin typeface="Century Gothic" panose="020B0502020202020204" pitchFamily="34" charset="0"/>
              </a:rPr>
              <a:t> </a:t>
            </a:r>
            <a:r>
              <a:rPr lang="en-US" sz="900" i="1" dirty="0" err="1">
                <a:latin typeface="Century Gothic" panose="020B0502020202020204" pitchFamily="34" charset="0"/>
              </a:rPr>
              <a:t>spokojen</a:t>
            </a:r>
            <a:r>
              <a:rPr lang="en-US" sz="900" i="1" dirty="0">
                <a:latin typeface="Century Gothic" panose="020B0502020202020204" pitchFamily="34" charset="0"/>
              </a:rPr>
              <a:t>/a se </a:t>
            </a:r>
            <a:r>
              <a:rPr lang="en-US" sz="900" i="1" dirty="0" err="1">
                <a:latin typeface="Century Gothic" panose="020B0502020202020204" pitchFamily="34" charset="0"/>
              </a:rPr>
              <a:t>svou</a:t>
            </a:r>
            <a:r>
              <a:rPr lang="en-US" sz="900" i="1" dirty="0">
                <a:latin typeface="Century Gothic" panose="020B0502020202020204" pitchFamily="34" charset="0"/>
              </a:rPr>
              <a:t> </a:t>
            </a:r>
            <a:r>
              <a:rPr lang="en-US" sz="900" i="1" dirty="0" err="1">
                <a:latin typeface="Century Gothic" panose="020B0502020202020204" pitchFamily="34" charset="0"/>
              </a:rPr>
              <a:t>hlavní</a:t>
            </a:r>
            <a:r>
              <a:rPr lang="en-US" sz="900" i="1" dirty="0">
                <a:latin typeface="Century Gothic" panose="020B0502020202020204" pitchFamily="34" charset="0"/>
              </a:rPr>
              <a:t> </a:t>
            </a:r>
            <a:r>
              <a:rPr lang="en-US" sz="900" i="1" dirty="0" err="1">
                <a:latin typeface="Century Gothic" panose="020B0502020202020204" pitchFamily="34" charset="0"/>
              </a:rPr>
              <a:t>pojišťovnou</a:t>
            </a:r>
            <a:r>
              <a:rPr lang="en-US" sz="900" i="1" dirty="0">
                <a:latin typeface="Century Gothic" panose="020B0502020202020204" pitchFamily="34" charset="0"/>
              </a:rPr>
              <a:t>? / N = </a:t>
            </a:r>
            <a:r>
              <a:rPr lang="cs-CZ" sz="900" i="1" dirty="0">
                <a:latin typeface="Century Gothic" panose="020B0502020202020204" pitchFamily="34" charset="0"/>
              </a:rPr>
              <a:t>1028</a:t>
            </a:r>
          </a:p>
        </p:txBody>
      </p:sp>
      <p:sp>
        <p:nvSpPr>
          <p:cNvPr id="15" name="TextovéPole 14">
            <a:extLst>
              <a:ext uri="{FF2B5EF4-FFF2-40B4-BE49-F238E27FC236}">
                <a16:creationId xmlns:a16="http://schemas.microsoft.com/office/drawing/2014/main" id="{C692C493-65F1-4ABA-AFED-6A53DA41F81B}"/>
              </a:ext>
            </a:extLst>
          </p:cNvPr>
          <p:cNvSpPr txBox="1"/>
          <p:nvPr/>
        </p:nvSpPr>
        <p:spPr>
          <a:xfrm rot="16200000">
            <a:off x="-1668652" y="4129670"/>
            <a:ext cx="3715642" cy="261610"/>
          </a:xfrm>
          <a:prstGeom prst="rect">
            <a:avLst/>
          </a:prstGeom>
          <a:noFill/>
        </p:spPr>
        <p:txBody>
          <a:bodyPr wrap="square" rtlCol="0">
            <a:spAutoFit/>
          </a:bodyPr>
          <a:lstStyle/>
          <a:p>
            <a:r>
              <a:rPr lang="cs-CZ" sz="900" b="1" dirty="0">
                <a:solidFill>
                  <a:schemeClr val="bg1">
                    <a:lumMod val="50000"/>
                  </a:schemeClr>
                </a:solidFill>
                <a:latin typeface="Century Gothic" panose="020B0502020202020204" pitchFamily="34" charset="0"/>
                <a:sym typeface="Wingdings" panose="05000000000000000000" pitchFamily="2" charset="2"/>
              </a:rPr>
              <a:t>0 = naprosto nespokojen </a:t>
            </a:r>
            <a:r>
              <a:rPr lang="cs-CZ" sz="1100" b="1" dirty="0">
                <a:solidFill>
                  <a:schemeClr val="bg1">
                    <a:lumMod val="50000"/>
                  </a:schemeClr>
                </a:solidFill>
                <a:latin typeface="Century Gothic" panose="020B0502020202020204" pitchFamily="34" charset="0"/>
                <a:sym typeface="Wingdings" panose="05000000000000000000" pitchFamily="2" charset="2"/>
              </a:rPr>
              <a:t></a:t>
            </a:r>
            <a:r>
              <a:rPr lang="cs-CZ" sz="900" b="1" dirty="0">
                <a:solidFill>
                  <a:schemeClr val="bg1">
                    <a:lumMod val="50000"/>
                  </a:schemeClr>
                </a:solidFill>
                <a:latin typeface="Century Gothic" panose="020B0502020202020204" pitchFamily="34" charset="0"/>
                <a:sym typeface="Wingdings" panose="05000000000000000000" pitchFamily="2" charset="2"/>
              </a:rPr>
              <a:t> ----------10=naprosto spokojen  </a:t>
            </a:r>
            <a:r>
              <a:rPr lang="cs-CZ" sz="1100" b="1" dirty="0">
                <a:solidFill>
                  <a:schemeClr val="bg1">
                    <a:lumMod val="50000"/>
                  </a:schemeClr>
                </a:solidFill>
                <a:latin typeface="Century Gothic" panose="020B0502020202020204" pitchFamily="34" charset="0"/>
                <a:sym typeface="Wingdings" panose="05000000000000000000" pitchFamily="2" charset="2"/>
              </a:rPr>
              <a:t></a:t>
            </a:r>
            <a:endParaRPr lang="cs-CZ" sz="900" b="1" dirty="0">
              <a:solidFill>
                <a:schemeClr val="bg1">
                  <a:lumMod val="50000"/>
                </a:schemeClr>
              </a:solidFill>
              <a:latin typeface="Century Gothic" panose="020B0502020202020204" pitchFamily="34" charset="0"/>
            </a:endParaRPr>
          </a:p>
        </p:txBody>
      </p:sp>
      <p:graphicFrame>
        <p:nvGraphicFramePr>
          <p:cNvPr id="3" name="Tabulka 2">
            <a:extLst>
              <a:ext uri="{FF2B5EF4-FFF2-40B4-BE49-F238E27FC236}">
                <a16:creationId xmlns:a16="http://schemas.microsoft.com/office/drawing/2014/main" id="{97ABDFE7-2123-4D8F-A52E-AD10C430BA62}"/>
              </a:ext>
            </a:extLst>
          </p:cNvPr>
          <p:cNvGraphicFramePr>
            <a:graphicFrameLocks noGrp="1"/>
          </p:cNvGraphicFramePr>
          <p:nvPr>
            <p:extLst>
              <p:ext uri="{D42A27DB-BD31-4B8C-83A1-F6EECF244321}">
                <p14:modId xmlns:p14="http://schemas.microsoft.com/office/powerpoint/2010/main" val="367607311"/>
              </p:ext>
            </p:extLst>
          </p:nvPr>
        </p:nvGraphicFramePr>
        <p:xfrm>
          <a:off x="692023" y="4437470"/>
          <a:ext cx="3432360" cy="648000"/>
        </p:xfrm>
        <a:graphic>
          <a:graphicData uri="http://schemas.openxmlformats.org/drawingml/2006/table">
            <a:tbl>
              <a:tblPr>
                <a:tableStyleId>{BC89EF96-8CEA-46FF-86C4-4CE0E7609802}</a:tableStyleId>
              </a:tblPr>
              <a:tblGrid>
                <a:gridCol w="858090">
                  <a:extLst>
                    <a:ext uri="{9D8B030D-6E8A-4147-A177-3AD203B41FA5}">
                      <a16:colId xmlns:a16="http://schemas.microsoft.com/office/drawing/2014/main" val="3966594014"/>
                    </a:ext>
                  </a:extLst>
                </a:gridCol>
                <a:gridCol w="858090">
                  <a:extLst>
                    <a:ext uri="{9D8B030D-6E8A-4147-A177-3AD203B41FA5}">
                      <a16:colId xmlns:a16="http://schemas.microsoft.com/office/drawing/2014/main" val="976283901"/>
                    </a:ext>
                  </a:extLst>
                </a:gridCol>
                <a:gridCol w="858090">
                  <a:extLst>
                    <a:ext uri="{9D8B030D-6E8A-4147-A177-3AD203B41FA5}">
                      <a16:colId xmlns:a16="http://schemas.microsoft.com/office/drawing/2014/main" val="1940485428"/>
                    </a:ext>
                  </a:extLst>
                </a:gridCol>
                <a:gridCol w="858090">
                  <a:extLst>
                    <a:ext uri="{9D8B030D-6E8A-4147-A177-3AD203B41FA5}">
                      <a16:colId xmlns:a16="http://schemas.microsoft.com/office/drawing/2014/main" val="3387183754"/>
                    </a:ext>
                  </a:extLst>
                </a:gridCol>
              </a:tblGrid>
              <a:tr h="324000">
                <a:tc>
                  <a:txBody>
                    <a:bodyPr/>
                    <a:lstStyle/>
                    <a:p>
                      <a:pPr algn="ctr" fontAlgn="b"/>
                      <a:r>
                        <a:rPr lang="cs-CZ" sz="1400" b="1" u="none" strike="noStrike" dirty="0">
                          <a:effectLst/>
                          <a:latin typeface="Century Gothic" panose="020B0502020202020204" pitchFamily="34" charset="0"/>
                        </a:rPr>
                        <a:t>18-34 let</a:t>
                      </a:r>
                      <a:endParaRPr lang="cs-CZ" sz="14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cs-CZ" sz="1400" b="1" u="none" strike="noStrike" dirty="0">
                          <a:effectLst/>
                          <a:latin typeface="Century Gothic" panose="020B0502020202020204" pitchFamily="34" charset="0"/>
                        </a:rPr>
                        <a:t>35-49 let</a:t>
                      </a:r>
                      <a:endParaRPr lang="cs-CZ" sz="14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cs-CZ" sz="1400" b="1" u="none" strike="noStrike" dirty="0">
                          <a:effectLst/>
                          <a:latin typeface="Century Gothic" panose="020B0502020202020204" pitchFamily="34" charset="0"/>
                        </a:rPr>
                        <a:t>50-64 let</a:t>
                      </a:r>
                      <a:endParaRPr lang="cs-CZ" sz="14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cs-CZ" sz="1400" b="1" u="none" strike="noStrike" dirty="0">
                          <a:effectLst/>
                          <a:latin typeface="Century Gothic" panose="020B0502020202020204" pitchFamily="34" charset="0"/>
                        </a:rPr>
                        <a:t>65 +</a:t>
                      </a:r>
                      <a:endParaRPr lang="cs-CZ" sz="1400" b="1"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val="2760488297"/>
                  </a:ext>
                </a:extLst>
              </a:tr>
              <a:tr h="324000">
                <a:tc>
                  <a:txBody>
                    <a:bodyPr/>
                    <a:lstStyle/>
                    <a:p>
                      <a:pPr algn="ctr" fontAlgn="ctr"/>
                      <a:r>
                        <a:rPr lang="cs-CZ" sz="1400" b="1" u="none" strike="noStrike" kern="1200" dirty="0">
                          <a:solidFill>
                            <a:schemeClr val="tx1"/>
                          </a:solidFill>
                          <a:effectLst/>
                          <a:latin typeface="Century Gothic" panose="020B0502020202020204" pitchFamily="34" charset="0"/>
                          <a:ea typeface="+mn-ea"/>
                          <a:cs typeface="+mn-cs"/>
                        </a:rPr>
                        <a:t>7,4</a:t>
                      </a:r>
                    </a:p>
                  </a:txBody>
                  <a:tcPr marL="9525" marR="9525" marT="9525" marB="0" anchor="ctr"/>
                </a:tc>
                <a:tc>
                  <a:txBody>
                    <a:bodyPr/>
                    <a:lstStyle/>
                    <a:p>
                      <a:pPr algn="ctr" fontAlgn="ctr"/>
                      <a:r>
                        <a:rPr lang="cs-CZ" sz="1400" b="1" u="none" strike="noStrike" kern="1200" dirty="0">
                          <a:solidFill>
                            <a:schemeClr val="tx1"/>
                          </a:solidFill>
                          <a:effectLst/>
                          <a:latin typeface="Century Gothic" panose="020B0502020202020204" pitchFamily="34" charset="0"/>
                          <a:ea typeface="+mn-ea"/>
                          <a:cs typeface="+mn-cs"/>
                        </a:rPr>
                        <a:t>7,6</a:t>
                      </a:r>
                    </a:p>
                  </a:txBody>
                  <a:tcPr marL="9525" marR="9525" marT="9525" marB="0" anchor="ctr"/>
                </a:tc>
                <a:tc>
                  <a:txBody>
                    <a:bodyPr/>
                    <a:lstStyle/>
                    <a:p>
                      <a:pPr algn="ctr" fontAlgn="ctr"/>
                      <a:r>
                        <a:rPr lang="cs-CZ" sz="1400" b="1" u="none" strike="noStrike" kern="1200" dirty="0">
                          <a:solidFill>
                            <a:schemeClr val="tx1"/>
                          </a:solidFill>
                          <a:effectLst/>
                          <a:latin typeface="Century Gothic" panose="020B0502020202020204" pitchFamily="34" charset="0"/>
                          <a:ea typeface="+mn-ea"/>
                          <a:cs typeface="+mn-cs"/>
                        </a:rPr>
                        <a:t>7,7</a:t>
                      </a:r>
                    </a:p>
                  </a:txBody>
                  <a:tcPr marL="9525" marR="9525" marT="9525" marB="0" anchor="ctr"/>
                </a:tc>
                <a:tc>
                  <a:txBody>
                    <a:bodyPr/>
                    <a:lstStyle/>
                    <a:p>
                      <a:pPr algn="ctr" fontAlgn="ctr"/>
                      <a:r>
                        <a:rPr lang="cs-CZ" sz="1400" b="1" u="none" strike="noStrike" kern="1200" dirty="0">
                          <a:solidFill>
                            <a:schemeClr val="tx1"/>
                          </a:solidFill>
                          <a:effectLst/>
                          <a:latin typeface="Century Gothic" panose="020B0502020202020204" pitchFamily="34" charset="0"/>
                          <a:ea typeface="+mn-ea"/>
                          <a:cs typeface="+mn-cs"/>
                        </a:rPr>
                        <a:t>7,8</a:t>
                      </a:r>
                    </a:p>
                  </a:txBody>
                  <a:tcPr marL="9525" marR="9525" marT="9525" marB="0" anchor="ctr"/>
                </a:tc>
                <a:extLst>
                  <a:ext uri="{0D108BD9-81ED-4DB2-BD59-A6C34878D82A}">
                    <a16:rowId xmlns:a16="http://schemas.microsoft.com/office/drawing/2014/main" val="2262859681"/>
                  </a:ext>
                </a:extLst>
              </a:tr>
            </a:tbl>
          </a:graphicData>
        </a:graphic>
      </p:graphicFrame>
      <p:sp>
        <p:nvSpPr>
          <p:cNvPr id="8" name="Šipka: nahoru 7">
            <a:extLst>
              <a:ext uri="{FF2B5EF4-FFF2-40B4-BE49-F238E27FC236}">
                <a16:creationId xmlns:a16="http://schemas.microsoft.com/office/drawing/2014/main" id="{3C94FB56-A598-13B4-74D6-F97E6D002429}"/>
              </a:ext>
            </a:extLst>
          </p:cNvPr>
          <p:cNvSpPr/>
          <p:nvPr/>
        </p:nvSpPr>
        <p:spPr>
          <a:xfrm rot="10800000">
            <a:off x="1205503" y="3798364"/>
            <a:ext cx="400805" cy="541546"/>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aphicFrame>
        <p:nvGraphicFramePr>
          <p:cNvPr id="9" name="Tabulka 8">
            <a:extLst>
              <a:ext uri="{FF2B5EF4-FFF2-40B4-BE49-F238E27FC236}">
                <a16:creationId xmlns:a16="http://schemas.microsoft.com/office/drawing/2014/main" id="{EA059A17-FD28-245C-1C40-D5C1199FEFC8}"/>
              </a:ext>
            </a:extLst>
          </p:cNvPr>
          <p:cNvGraphicFramePr>
            <a:graphicFrameLocks noGrp="1"/>
          </p:cNvGraphicFramePr>
          <p:nvPr>
            <p:extLst>
              <p:ext uri="{D42A27DB-BD31-4B8C-83A1-F6EECF244321}">
                <p14:modId xmlns:p14="http://schemas.microsoft.com/office/powerpoint/2010/main" val="768972827"/>
              </p:ext>
            </p:extLst>
          </p:nvPr>
        </p:nvGraphicFramePr>
        <p:xfrm>
          <a:off x="692023" y="5089417"/>
          <a:ext cx="2558151" cy="732669"/>
        </p:xfrm>
        <a:graphic>
          <a:graphicData uri="http://schemas.openxmlformats.org/drawingml/2006/table">
            <a:tbl>
              <a:tblPr>
                <a:tableStyleId>{BC89EF96-8CEA-46FF-86C4-4CE0E7609802}</a:tableStyleId>
              </a:tblPr>
              <a:tblGrid>
                <a:gridCol w="852717">
                  <a:extLst>
                    <a:ext uri="{9D8B030D-6E8A-4147-A177-3AD203B41FA5}">
                      <a16:colId xmlns:a16="http://schemas.microsoft.com/office/drawing/2014/main" val="3966594014"/>
                    </a:ext>
                  </a:extLst>
                </a:gridCol>
                <a:gridCol w="852717">
                  <a:extLst>
                    <a:ext uri="{9D8B030D-6E8A-4147-A177-3AD203B41FA5}">
                      <a16:colId xmlns:a16="http://schemas.microsoft.com/office/drawing/2014/main" val="976283901"/>
                    </a:ext>
                  </a:extLst>
                </a:gridCol>
                <a:gridCol w="852717">
                  <a:extLst>
                    <a:ext uri="{9D8B030D-6E8A-4147-A177-3AD203B41FA5}">
                      <a16:colId xmlns:a16="http://schemas.microsoft.com/office/drawing/2014/main" val="1940485428"/>
                    </a:ext>
                  </a:extLst>
                </a:gridCol>
              </a:tblGrid>
              <a:tr h="405673">
                <a:tc>
                  <a:txBody>
                    <a:bodyPr/>
                    <a:lstStyle/>
                    <a:p>
                      <a:pPr algn="ctr" fontAlgn="b"/>
                      <a:r>
                        <a:rPr lang="cs-CZ" sz="1400" b="1" i="0" u="none" strike="noStrike" dirty="0">
                          <a:solidFill>
                            <a:srgbClr val="000000"/>
                          </a:solidFill>
                          <a:effectLst/>
                          <a:latin typeface="Century Gothic" panose="020B0502020202020204" pitchFamily="34" charset="0"/>
                        </a:rPr>
                        <a:t>ZŠ, Vyuč</a:t>
                      </a:r>
                    </a:p>
                  </a:txBody>
                  <a:tcPr marL="9525" marR="9525" marT="9525" marB="0" anchor="b"/>
                </a:tc>
                <a:tc>
                  <a:txBody>
                    <a:bodyPr/>
                    <a:lstStyle/>
                    <a:p>
                      <a:pPr algn="ctr" fontAlgn="b"/>
                      <a:r>
                        <a:rPr lang="cs-CZ" sz="1400" b="1" i="0" u="none" strike="noStrike">
                          <a:solidFill>
                            <a:srgbClr val="000000"/>
                          </a:solidFill>
                          <a:effectLst/>
                          <a:latin typeface="Century Gothic" panose="020B0502020202020204" pitchFamily="34" charset="0"/>
                        </a:rPr>
                        <a:t>Maturita</a:t>
                      </a:r>
                    </a:p>
                  </a:txBody>
                  <a:tcPr marL="9525" marR="9525" marT="9525" marB="0" anchor="b"/>
                </a:tc>
                <a:tc>
                  <a:txBody>
                    <a:bodyPr/>
                    <a:lstStyle/>
                    <a:p>
                      <a:pPr algn="ctr" fontAlgn="b"/>
                      <a:r>
                        <a:rPr lang="cs-CZ" sz="1400" b="1" i="0" u="none" strike="noStrike" dirty="0">
                          <a:solidFill>
                            <a:srgbClr val="000000"/>
                          </a:solidFill>
                          <a:effectLst/>
                          <a:latin typeface="Century Gothic" panose="020B0502020202020204" pitchFamily="34" charset="0"/>
                        </a:rPr>
                        <a:t>VOŠ, VŠ</a:t>
                      </a:r>
                    </a:p>
                  </a:txBody>
                  <a:tcPr marL="9525" marR="9525" marT="9525" marB="0" anchor="b"/>
                </a:tc>
                <a:extLst>
                  <a:ext uri="{0D108BD9-81ED-4DB2-BD59-A6C34878D82A}">
                    <a16:rowId xmlns:a16="http://schemas.microsoft.com/office/drawing/2014/main" val="2760488297"/>
                  </a:ext>
                </a:extLst>
              </a:tr>
              <a:tr h="326996">
                <a:tc>
                  <a:txBody>
                    <a:bodyPr/>
                    <a:lstStyle/>
                    <a:p>
                      <a:pPr algn="ctr" fontAlgn="ctr"/>
                      <a:r>
                        <a:rPr lang="cs-CZ" sz="1600" b="1" i="0" u="none" strike="noStrike" dirty="0">
                          <a:solidFill>
                            <a:srgbClr val="000000"/>
                          </a:solidFill>
                          <a:effectLst/>
                          <a:latin typeface="Century Gothic" panose="020B0502020202020204" pitchFamily="34" charset="0"/>
                        </a:rPr>
                        <a:t>7,9</a:t>
                      </a:r>
                    </a:p>
                  </a:txBody>
                  <a:tcPr marL="9525" marR="9525" marT="9525" marB="0" anchor="ctr"/>
                </a:tc>
                <a:tc>
                  <a:txBody>
                    <a:bodyPr/>
                    <a:lstStyle/>
                    <a:p>
                      <a:pPr algn="ctr" fontAlgn="ctr"/>
                      <a:r>
                        <a:rPr lang="cs-CZ" sz="1600" b="1" i="0" u="none" strike="noStrike" dirty="0">
                          <a:solidFill>
                            <a:srgbClr val="000000"/>
                          </a:solidFill>
                          <a:effectLst/>
                          <a:latin typeface="Century Gothic" panose="020B0502020202020204" pitchFamily="34" charset="0"/>
                        </a:rPr>
                        <a:t>7,4</a:t>
                      </a:r>
                    </a:p>
                  </a:txBody>
                  <a:tcPr marL="9525" marR="9525" marT="9525" marB="0" anchor="ctr"/>
                </a:tc>
                <a:tc>
                  <a:txBody>
                    <a:bodyPr/>
                    <a:lstStyle/>
                    <a:p>
                      <a:pPr algn="ctr" fontAlgn="ctr"/>
                      <a:r>
                        <a:rPr lang="cs-CZ" sz="1600" b="1" i="0" u="none" strike="noStrike" dirty="0">
                          <a:solidFill>
                            <a:srgbClr val="000000"/>
                          </a:solidFill>
                          <a:effectLst/>
                          <a:latin typeface="Century Gothic" panose="020B0502020202020204" pitchFamily="34" charset="0"/>
                        </a:rPr>
                        <a:t>7,3</a:t>
                      </a:r>
                    </a:p>
                  </a:txBody>
                  <a:tcPr marL="9525" marR="9525" marT="9525" marB="0" anchor="ctr"/>
                </a:tc>
                <a:extLst>
                  <a:ext uri="{0D108BD9-81ED-4DB2-BD59-A6C34878D82A}">
                    <a16:rowId xmlns:a16="http://schemas.microsoft.com/office/drawing/2014/main" val="2262859681"/>
                  </a:ext>
                </a:extLst>
              </a:tr>
            </a:tbl>
          </a:graphicData>
        </a:graphic>
      </p:graphicFrame>
    </p:spTree>
    <p:extLst>
      <p:ext uri="{BB962C8B-B14F-4D97-AF65-F5344CB8AC3E}">
        <p14:creationId xmlns:p14="http://schemas.microsoft.com/office/powerpoint/2010/main" val="233742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F7ED39BC-A523-5B7C-9EAC-D2ECE3619706}"/>
              </a:ext>
            </a:extLst>
          </p:cNvPr>
          <p:cNvSpPr/>
          <p:nvPr/>
        </p:nvSpPr>
        <p:spPr>
          <a:xfrm>
            <a:off x="241002" y="186574"/>
            <a:ext cx="10515600" cy="12225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C81E5520-5088-42A9-5335-AFED1D03A522}"/>
              </a:ext>
            </a:extLst>
          </p:cNvPr>
          <p:cNvSpPr/>
          <p:nvPr/>
        </p:nvSpPr>
        <p:spPr>
          <a:xfrm>
            <a:off x="6238850" y="1590535"/>
            <a:ext cx="5911516" cy="512725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EBA80EAC-F3F2-A46F-089F-2FD768667D6A}"/>
              </a:ext>
            </a:extLst>
          </p:cNvPr>
          <p:cNvSpPr/>
          <p:nvPr/>
        </p:nvSpPr>
        <p:spPr>
          <a:xfrm>
            <a:off x="326906" y="1590535"/>
            <a:ext cx="5591626" cy="512725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C2273F67-0CA4-09D1-9B54-17D224C14755}"/>
              </a:ext>
            </a:extLst>
          </p:cNvPr>
          <p:cNvSpPr/>
          <p:nvPr/>
        </p:nvSpPr>
        <p:spPr>
          <a:xfrm>
            <a:off x="136892" y="1486746"/>
            <a:ext cx="5583028" cy="5081638"/>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4" name="Zástupný obsah 23">
            <a:extLst>
              <a:ext uri="{FF2B5EF4-FFF2-40B4-BE49-F238E27FC236}">
                <a16:creationId xmlns:a16="http://schemas.microsoft.com/office/drawing/2014/main" id="{75DED539-A3AB-40F7-9C09-293C4A647A13}"/>
              </a:ext>
            </a:extLst>
          </p:cNvPr>
          <p:cNvGraphicFramePr>
            <a:graphicFrameLocks noGrp="1"/>
          </p:cNvGraphicFramePr>
          <p:nvPr>
            <p:ph sz="half" idx="2"/>
            <p:extLst>
              <p:ext uri="{D42A27DB-BD31-4B8C-83A1-F6EECF244321}">
                <p14:modId xmlns:p14="http://schemas.microsoft.com/office/powerpoint/2010/main" val="1272665955"/>
              </p:ext>
            </p:extLst>
          </p:nvPr>
        </p:nvGraphicFramePr>
        <p:xfrm>
          <a:off x="6172199" y="1486746"/>
          <a:ext cx="5778795" cy="5031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af 17">
            <a:extLst>
              <a:ext uri="{FF2B5EF4-FFF2-40B4-BE49-F238E27FC236}">
                <a16:creationId xmlns:a16="http://schemas.microsoft.com/office/drawing/2014/main" id="{E2870C04-D73C-B1F1-53ED-C3DA229B6ED2}"/>
              </a:ext>
            </a:extLst>
          </p:cNvPr>
          <p:cNvGraphicFramePr/>
          <p:nvPr>
            <p:extLst>
              <p:ext uri="{D42A27DB-BD31-4B8C-83A1-F6EECF244321}">
                <p14:modId xmlns:p14="http://schemas.microsoft.com/office/powerpoint/2010/main" val="4020849066"/>
              </p:ext>
            </p:extLst>
          </p:nvPr>
        </p:nvGraphicFramePr>
        <p:xfrm>
          <a:off x="6679533" y="2504553"/>
          <a:ext cx="4597891" cy="3860617"/>
        </p:xfrm>
        <a:graphic>
          <a:graphicData uri="http://schemas.openxmlformats.org/drawingml/2006/chart">
            <c:chart xmlns:c="http://schemas.openxmlformats.org/drawingml/2006/chart" xmlns:r="http://schemas.openxmlformats.org/officeDocument/2006/relationships" r:id="rId4"/>
          </a:graphicData>
        </a:graphic>
      </p:graphicFrame>
      <p:sp>
        <p:nvSpPr>
          <p:cNvPr id="11" name="Obdélník 10">
            <a:extLst>
              <a:ext uri="{FF2B5EF4-FFF2-40B4-BE49-F238E27FC236}">
                <a16:creationId xmlns:a16="http://schemas.microsoft.com/office/drawing/2014/main" id="{56E3FA1B-D0F7-46F6-BDB6-5EE62CC6D96D}"/>
              </a:ext>
            </a:extLst>
          </p:cNvPr>
          <p:cNvSpPr/>
          <p:nvPr/>
        </p:nvSpPr>
        <p:spPr>
          <a:xfrm>
            <a:off x="294058" y="2562999"/>
            <a:ext cx="5204571" cy="681038"/>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C5CE839D-52BD-4920-B70B-93AED9310AFC}"/>
              </a:ext>
            </a:extLst>
          </p:cNvPr>
          <p:cNvSpPr/>
          <p:nvPr/>
        </p:nvSpPr>
        <p:spPr>
          <a:xfrm>
            <a:off x="294058" y="3267692"/>
            <a:ext cx="5204571" cy="681037"/>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E36D0C51-0548-4CB1-959B-B4290CDF5958}"/>
              </a:ext>
            </a:extLst>
          </p:cNvPr>
          <p:cNvSpPr/>
          <p:nvPr/>
        </p:nvSpPr>
        <p:spPr>
          <a:xfrm>
            <a:off x="294058" y="3964815"/>
            <a:ext cx="5204571" cy="23374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B2ED4447-AC25-449F-B1DE-0C40B1B4D531}"/>
              </a:ext>
            </a:extLst>
          </p:cNvPr>
          <p:cNvSpPr/>
          <p:nvPr/>
        </p:nvSpPr>
        <p:spPr>
          <a:xfrm>
            <a:off x="6256629" y="2660599"/>
            <a:ext cx="5573847" cy="1017098"/>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sz="2400" b="1" dirty="0">
                <a:solidFill>
                  <a:schemeClr val="tx1"/>
                </a:solidFill>
                <a:latin typeface="Verdana" panose="020B0604030504040204" pitchFamily="34" charset="0"/>
                <a:ea typeface="Verdana" panose="020B0604030504040204" pitchFamily="34" charset="0"/>
              </a:rPr>
              <a:t>60%</a:t>
            </a:r>
          </a:p>
          <a:p>
            <a:pPr algn="r"/>
            <a:r>
              <a:rPr lang="cs-CZ" sz="1400" dirty="0">
                <a:solidFill>
                  <a:srgbClr val="E41B13"/>
                </a:solidFill>
                <a:latin typeface="Verdana" panose="020B0604030504040204" pitchFamily="34" charset="0"/>
                <a:ea typeface="Verdana" panose="020B0604030504040204" pitchFamily="34" charset="0"/>
              </a:rPr>
              <a:t>(- 11 %)</a:t>
            </a:r>
            <a:endParaRPr lang="cs-CZ" sz="1100" dirty="0">
              <a:solidFill>
                <a:srgbClr val="E41B13"/>
              </a:solidFill>
              <a:latin typeface="Verdana" panose="020B0604030504040204" pitchFamily="34" charset="0"/>
              <a:ea typeface="Verdana" panose="020B0604030504040204" pitchFamily="34" charset="0"/>
            </a:endParaRPr>
          </a:p>
        </p:txBody>
      </p:sp>
      <p:sp>
        <p:nvSpPr>
          <p:cNvPr id="4" name="Nadpis 3">
            <a:extLst>
              <a:ext uri="{FF2B5EF4-FFF2-40B4-BE49-F238E27FC236}">
                <a16:creationId xmlns:a16="http://schemas.microsoft.com/office/drawing/2014/main" id="{08A29BBF-F717-47B3-A5EB-96AE701ED62E}"/>
              </a:ext>
            </a:extLst>
          </p:cNvPr>
          <p:cNvSpPr>
            <a:spLocks noGrp="1"/>
          </p:cNvSpPr>
          <p:nvPr>
            <p:ph type="title"/>
          </p:nvPr>
        </p:nvSpPr>
        <p:spPr>
          <a:xfrm>
            <a:off x="136892" y="114820"/>
            <a:ext cx="10515600" cy="1222516"/>
          </a:xfrm>
          <a:solidFill>
            <a:srgbClr val="004077"/>
          </a:solidFill>
        </p:spPr>
        <p:txBody>
          <a:bodyPr>
            <a:noAutofit/>
          </a:bodyPr>
          <a:lstStyle/>
          <a:p>
            <a:r>
              <a:rPr lang="cs-CZ" sz="2800" b="1" dirty="0">
                <a:solidFill>
                  <a:schemeClr val="bg1"/>
                </a:solidFill>
              </a:rPr>
              <a:t>NPS a celková spokojenost s hlavní pojišťovnou se vrac</a:t>
            </a:r>
            <a:r>
              <a:rPr lang="cs-CZ" sz="2800" dirty="0">
                <a:solidFill>
                  <a:schemeClr val="bg1"/>
                </a:solidFill>
              </a:rPr>
              <a:t>í </a:t>
            </a:r>
            <a:br>
              <a:rPr lang="cs-CZ" sz="2800" dirty="0">
                <a:solidFill>
                  <a:schemeClr val="bg1"/>
                </a:solidFill>
              </a:rPr>
            </a:br>
            <a:r>
              <a:rPr lang="cs-CZ" sz="2800" dirty="0">
                <a:solidFill>
                  <a:schemeClr val="bg1"/>
                </a:solidFill>
              </a:rPr>
              <a:t>k úrovni roku 2020</a:t>
            </a:r>
            <a:r>
              <a:rPr lang="cs-CZ" sz="2800" b="1" dirty="0">
                <a:solidFill>
                  <a:schemeClr val="bg1"/>
                </a:solidFill>
              </a:rPr>
              <a:t>. </a:t>
            </a:r>
            <a:r>
              <a:rPr lang="cs-CZ" sz="2400" b="0" dirty="0">
                <a:solidFill>
                  <a:schemeClr val="bg1"/>
                </a:solidFill>
              </a:rPr>
              <a:t>Nižší spokojenost častěji vykazují muži ve věku 18-34 a nad 50 let.</a:t>
            </a:r>
            <a:endParaRPr lang="cs-CZ" sz="2800" b="0" dirty="0">
              <a:solidFill>
                <a:schemeClr val="bg1"/>
              </a:solidFill>
            </a:endParaRPr>
          </a:p>
        </p:txBody>
      </p:sp>
      <p:sp>
        <p:nvSpPr>
          <p:cNvPr id="14" name="TextovéPole 13">
            <a:extLst>
              <a:ext uri="{FF2B5EF4-FFF2-40B4-BE49-F238E27FC236}">
                <a16:creationId xmlns:a16="http://schemas.microsoft.com/office/drawing/2014/main" id="{D6954B6B-0600-4507-B443-9DEAA6D9FF24}"/>
              </a:ext>
            </a:extLst>
          </p:cNvPr>
          <p:cNvSpPr txBox="1"/>
          <p:nvPr/>
        </p:nvSpPr>
        <p:spPr>
          <a:xfrm rot="16200000">
            <a:off x="-1827358" y="3873174"/>
            <a:ext cx="4493305" cy="276999"/>
          </a:xfrm>
          <a:prstGeom prst="rect">
            <a:avLst/>
          </a:prstGeom>
          <a:noFill/>
        </p:spPr>
        <p:txBody>
          <a:bodyPr wrap="square" rtlCol="0">
            <a:spAutoFit/>
          </a:bodyPr>
          <a:lstStyle/>
          <a:p>
            <a:r>
              <a:rPr lang="cs-CZ" sz="1200" b="1" dirty="0"/>
              <a:t>                  </a:t>
            </a:r>
            <a:r>
              <a:rPr lang="cs-CZ" sz="1200" b="1" dirty="0" err="1"/>
              <a:t>Detractor</a:t>
            </a:r>
            <a:r>
              <a:rPr lang="cs-CZ" sz="1200" b="1" dirty="0"/>
              <a:t>                            </a:t>
            </a:r>
            <a:r>
              <a:rPr lang="cs-CZ" sz="1200" b="1" dirty="0" err="1"/>
              <a:t>Passive</a:t>
            </a:r>
            <a:r>
              <a:rPr lang="cs-CZ" sz="1200" b="1" dirty="0"/>
              <a:t>        </a:t>
            </a:r>
            <a:r>
              <a:rPr lang="cs-CZ" sz="1200" b="1" dirty="0" err="1"/>
              <a:t>Promoter</a:t>
            </a:r>
            <a:endParaRPr lang="cs-CZ" sz="1200" b="1" dirty="0"/>
          </a:p>
        </p:txBody>
      </p:sp>
      <p:sp>
        <p:nvSpPr>
          <p:cNvPr id="15" name="Zástupný symbol pro text 6">
            <a:extLst>
              <a:ext uri="{FF2B5EF4-FFF2-40B4-BE49-F238E27FC236}">
                <a16:creationId xmlns:a16="http://schemas.microsoft.com/office/drawing/2014/main" id="{961F8F19-A1EC-4417-81A5-FFBB8A0578F4}"/>
              </a:ext>
            </a:extLst>
          </p:cNvPr>
          <p:cNvSpPr txBox="1">
            <a:spLocks/>
          </p:cNvSpPr>
          <p:nvPr/>
        </p:nvSpPr>
        <p:spPr>
          <a:xfrm>
            <a:off x="557795" y="1590535"/>
            <a:ext cx="4871223" cy="766585"/>
          </a:xfrm>
          <a:prstGeom prst="rect">
            <a:avLst/>
          </a:prstGeom>
        </p:spPr>
        <p:txBody>
          <a:bodyPr>
            <a:noAutofit/>
          </a:bodyPr>
          <a:lstStyle>
            <a:defPPr>
              <a:defRPr lang="cs-CZ"/>
            </a:defPPr>
            <a:lvl1pPr indent="0" algn="ctr">
              <a:lnSpc>
                <a:spcPct val="90000"/>
              </a:lnSpc>
              <a:spcBef>
                <a:spcPts val="1000"/>
              </a:spcBef>
              <a:buFont typeface="Arial" panose="020B0604020202020204" pitchFamily="34" charset="0"/>
              <a:buNone/>
              <a:defRPr sz="3200" b="1">
                <a:solidFill>
                  <a:srgbClr val="002060"/>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dirty="0"/>
              <a:t>NPS = +12</a:t>
            </a:r>
            <a:br>
              <a:rPr lang="cs-CZ" dirty="0"/>
            </a:br>
            <a:r>
              <a:rPr lang="cs-CZ" sz="1600" dirty="0"/>
              <a:t>(+18 v roce 2023</a:t>
            </a:r>
            <a:r>
              <a:rPr lang="cs-CZ" sz="1600" b="0" dirty="0"/>
              <a:t>, + 28 v roce 2022, + 28 v roce 2021, +13 v roce 2020)</a:t>
            </a:r>
          </a:p>
        </p:txBody>
      </p:sp>
      <p:sp>
        <p:nvSpPr>
          <p:cNvPr id="16" name="Zástupný symbol pro zápatí 4">
            <a:extLst>
              <a:ext uri="{FF2B5EF4-FFF2-40B4-BE49-F238E27FC236}">
                <a16:creationId xmlns:a16="http://schemas.microsoft.com/office/drawing/2014/main" id="{BA515E3C-27E2-4574-B08A-051376A91F26}"/>
              </a:ext>
            </a:extLst>
          </p:cNvPr>
          <p:cNvSpPr>
            <a:spLocks noGrp="1"/>
          </p:cNvSpPr>
          <p:nvPr>
            <p:ph type="ftr" sz="quarter" idx="11"/>
          </p:nvPr>
        </p:nvSpPr>
        <p:spPr>
          <a:xfrm>
            <a:off x="315318" y="6238413"/>
            <a:ext cx="5911517" cy="365125"/>
          </a:xfrm>
        </p:spPr>
        <p:txBody>
          <a:bodyPr/>
          <a:lstStyle/>
          <a:p>
            <a:pPr algn="l"/>
            <a:r>
              <a:rPr lang="cs-CZ" sz="800" i="1" dirty="0"/>
              <a:t>H1. Doporučil/a byste svou </a:t>
            </a:r>
            <a:r>
              <a:rPr lang="cs-CZ" sz="800" i="1" u="sng" dirty="0"/>
              <a:t>hlavní pojišťovnu</a:t>
            </a:r>
            <a:r>
              <a:rPr lang="cs-CZ" sz="800" i="1" dirty="0"/>
              <a:t> svým přátelům a známým? </a:t>
            </a:r>
            <a:r>
              <a:rPr lang="en-US" sz="800" i="1" dirty="0"/>
              <a:t>/ N = </a:t>
            </a:r>
            <a:r>
              <a:rPr lang="cs-CZ" sz="800" i="1" dirty="0"/>
              <a:t>1028</a:t>
            </a:r>
          </a:p>
          <a:p>
            <a:pPr algn="l"/>
            <a:r>
              <a:rPr lang="en-US" sz="800" i="1" dirty="0"/>
              <a:t>H2. </a:t>
            </a:r>
            <a:r>
              <a:rPr lang="en-US" sz="800" i="1" dirty="0" err="1"/>
              <a:t>Jak</a:t>
            </a:r>
            <a:r>
              <a:rPr lang="en-US" sz="800" i="1" dirty="0"/>
              <a:t> </a:t>
            </a:r>
            <a:r>
              <a:rPr lang="en-US" sz="800" i="1" dirty="0" err="1"/>
              <a:t>jste</a:t>
            </a:r>
            <a:r>
              <a:rPr lang="en-US" sz="800" i="1" dirty="0"/>
              <a:t> </a:t>
            </a:r>
            <a:r>
              <a:rPr lang="en-US" sz="800" i="1" dirty="0" err="1"/>
              <a:t>celkově</a:t>
            </a:r>
            <a:r>
              <a:rPr lang="en-US" sz="800" i="1" dirty="0"/>
              <a:t> </a:t>
            </a:r>
            <a:r>
              <a:rPr lang="en-US" sz="800" i="1" dirty="0" err="1"/>
              <a:t>spokojen</a:t>
            </a:r>
            <a:r>
              <a:rPr lang="en-US" sz="800" i="1" dirty="0"/>
              <a:t>/a se </a:t>
            </a:r>
            <a:r>
              <a:rPr lang="en-US" sz="800" i="1" dirty="0" err="1"/>
              <a:t>svou</a:t>
            </a:r>
            <a:r>
              <a:rPr lang="en-US" sz="800" i="1" dirty="0"/>
              <a:t> </a:t>
            </a:r>
            <a:r>
              <a:rPr lang="en-US" sz="800" i="1" dirty="0" err="1"/>
              <a:t>hlavní</a:t>
            </a:r>
            <a:r>
              <a:rPr lang="en-US" sz="800" i="1" dirty="0"/>
              <a:t> </a:t>
            </a:r>
            <a:r>
              <a:rPr lang="en-US" sz="800" i="1" dirty="0" err="1"/>
              <a:t>pojišťovnou</a:t>
            </a:r>
            <a:r>
              <a:rPr lang="en-US" sz="800" i="1" dirty="0"/>
              <a:t>? / N = </a:t>
            </a:r>
            <a:r>
              <a:rPr lang="cs-CZ" sz="800" i="1" dirty="0"/>
              <a:t>1028</a:t>
            </a:r>
          </a:p>
        </p:txBody>
      </p:sp>
      <p:sp>
        <p:nvSpPr>
          <p:cNvPr id="17" name="Zástupný symbol pro text 8">
            <a:extLst>
              <a:ext uri="{FF2B5EF4-FFF2-40B4-BE49-F238E27FC236}">
                <a16:creationId xmlns:a16="http://schemas.microsoft.com/office/drawing/2014/main" id="{0BF63244-D6E4-4001-9955-96A325096504}"/>
              </a:ext>
            </a:extLst>
          </p:cNvPr>
          <p:cNvSpPr txBox="1">
            <a:spLocks/>
          </p:cNvSpPr>
          <p:nvPr/>
        </p:nvSpPr>
        <p:spPr>
          <a:xfrm>
            <a:off x="6416297" y="1574403"/>
            <a:ext cx="5123279" cy="6789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3200" b="1" dirty="0">
                <a:solidFill>
                  <a:srgbClr val="002060"/>
                </a:solidFill>
                <a:latin typeface="Century Gothic" panose="020B0502020202020204" pitchFamily="34" charset="0"/>
              </a:rPr>
              <a:t>SPOKOJENOST = 7,6</a:t>
            </a:r>
            <a:br>
              <a:rPr lang="cs-CZ" dirty="0">
                <a:solidFill>
                  <a:srgbClr val="002060"/>
                </a:solidFill>
              </a:rPr>
            </a:br>
            <a:r>
              <a:rPr lang="cs-CZ" sz="1600" dirty="0">
                <a:solidFill>
                  <a:srgbClr val="002060"/>
                </a:solidFill>
              </a:rPr>
              <a:t>(</a:t>
            </a:r>
            <a:r>
              <a:rPr lang="cs-CZ" sz="1600" b="1" dirty="0">
                <a:solidFill>
                  <a:srgbClr val="002060"/>
                </a:solidFill>
                <a:latin typeface="Century Gothic" panose="020B0502020202020204" pitchFamily="34" charset="0"/>
              </a:rPr>
              <a:t>7,9 v roce 2023</a:t>
            </a:r>
            <a:r>
              <a:rPr lang="cs-CZ" sz="1600" dirty="0">
                <a:solidFill>
                  <a:srgbClr val="002060"/>
                </a:solidFill>
                <a:latin typeface="Century Gothic" panose="020B0502020202020204" pitchFamily="34" charset="0"/>
              </a:rPr>
              <a:t>, 8,3 v roce 2022, 8,3 v roce 2021, 7,9 v roce 2020)</a:t>
            </a:r>
            <a:endParaRPr lang="cs-CZ" sz="1800" dirty="0">
              <a:solidFill>
                <a:srgbClr val="002060"/>
              </a:solidFill>
              <a:latin typeface="Century Gothic" panose="020B0502020202020204" pitchFamily="34" charset="0"/>
            </a:endParaRPr>
          </a:p>
        </p:txBody>
      </p:sp>
      <p:sp>
        <p:nvSpPr>
          <p:cNvPr id="20" name="Obdélník 19">
            <a:extLst>
              <a:ext uri="{FF2B5EF4-FFF2-40B4-BE49-F238E27FC236}">
                <a16:creationId xmlns:a16="http://schemas.microsoft.com/office/drawing/2014/main" id="{B2417A31-60FF-4184-B095-66BB584A6EB4}"/>
              </a:ext>
            </a:extLst>
          </p:cNvPr>
          <p:cNvSpPr/>
          <p:nvPr/>
        </p:nvSpPr>
        <p:spPr>
          <a:xfrm>
            <a:off x="6272972" y="4622242"/>
            <a:ext cx="5557504" cy="1639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cs-CZ" sz="1400" b="1" i="1" dirty="0">
                <a:solidFill>
                  <a:schemeClr val="tx1"/>
                </a:solidFill>
              </a:rPr>
              <a:t>Určitou nespokojenost </a:t>
            </a:r>
            <a:br>
              <a:rPr lang="cs-CZ" sz="1400" b="1" i="1" dirty="0">
                <a:solidFill>
                  <a:schemeClr val="tx1"/>
                </a:solidFill>
              </a:rPr>
            </a:br>
            <a:r>
              <a:rPr lang="cs-CZ" sz="1400" b="1" i="1" dirty="0">
                <a:solidFill>
                  <a:schemeClr val="tx1"/>
                </a:solidFill>
              </a:rPr>
              <a:t>vyjadřují 8 % klientů </a:t>
            </a:r>
            <a:br>
              <a:rPr lang="cs-CZ" sz="1400" b="1" i="1" dirty="0">
                <a:solidFill>
                  <a:schemeClr val="tx1"/>
                </a:solidFill>
              </a:rPr>
            </a:br>
            <a:r>
              <a:rPr lang="cs-CZ" sz="1400" i="1" dirty="0">
                <a:solidFill>
                  <a:schemeClr val="tx1"/>
                </a:solidFill>
              </a:rPr>
              <a:t>(častěji muži ve věku 18-34 let a 50+ let)</a:t>
            </a:r>
          </a:p>
        </p:txBody>
      </p:sp>
      <p:graphicFrame>
        <p:nvGraphicFramePr>
          <p:cNvPr id="7" name="Graf 6">
            <a:extLst>
              <a:ext uri="{FF2B5EF4-FFF2-40B4-BE49-F238E27FC236}">
                <a16:creationId xmlns:a16="http://schemas.microsoft.com/office/drawing/2014/main" id="{BBA97535-D65C-0523-BDFD-4704336699F4}"/>
              </a:ext>
            </a:extLst>
          </p:cNvPr>
          <p:cNvGraphicFramePr/>
          <p:nvPr>
            <p:extLst>
              <p:ext uri="{D42A27DB-BD31-4B8C-83A1-F6EECF244321}">
                <p14:modId xmlns:p14="http://schemas.microsoft.com/office/powerpoint/2010/main" val="272486454"/>
              </p:ext>
            </p:extLst>
          </p:nvPr>
        </p:nvGraphicFramePr>
        <p:xfrm>
          <a:off x="1058480" y="2473867"/>
          <a:ext cx="4597891" cy="3999229"/>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ovéPole 8">
            <a:extLst>
              <a:ext uri="{FF2B5EF4-FFF2-40B4-BE49-F238E27FC236}">
                <a16:creationId xmlns:a16="http://schemas.microsoft.com/office/drawing/2014/main" id="{4C36F603-6F7C-8D1C-C197-D46805E2991A}"/>
              </a:ext>
            </a:extLst>
          </p:cNvPr>
          <p:cNvSpPr txBox="1"/>
          <p:nvPr/>
        </p:nvSpPr>
        <p:spPr>
          <a:xfrm>
            <a:off x="557795" y="6010322"/>
            <a:ext cx="1896533" cy="261610"/>
          </a:xfrm>
          <a:prstGeom prst="rect">
            <a:avLst/>
          </a:prstGeom>
          <a:noFill/>
        </p:spPr>
        <p:txBody>
          <a:bodyPr wrap="square">
            <a:spAutoFit/>
          </a:bodyPr>
          <a:lstStyle/>
          <a:p>
            <a:r>
              <a:rPr lang="cs-CZ" sz="1100" b="1" dirty="0"/>
              <a:t>určitě nedoporučil/a</a:t>
            </a:r>
          </a:p>
        </p:txBody>
      </p:sp>
      <p:sp>
        <p:nvSpPr>
          <p:cNvPr id="10" name="TextovéPole 9">
            <a:extLst>
              <a:ext uri="{FF2B5EF4-FFF2-40B4-BE49-F238E27FC236}">
                <a16:creationId xmlns:a16="http://schemas.microsoft.com/office/drawing/2014/main" id="{B305147E-15F8-7394-9CF6-96D39E796B55}"/>
              </a:ext>
            </a:extLst>
          </p:cNvPr>
          <p:cNvSpPr txBox="1"/>
          <p:nvPr/>
        </p:nvSpPr>
        <p:spPr>
          <a:xfrm>
            <a:off x="557795" y="2620185"/>
            <a:ext cx="1896533" cy="261610"/>
          </a:xfrm>
          <a:prstGeom prst="rect">
            <a:avLst/>
          </a:prstGeom>
          <a:noFill/>
        </p:spPr>
        <p:txBody>
          <a:bodyPr wrap="square">
            <a:spAutoFit/>
          </a:bodyPr>
          <a:lstStyle/>
          <a:p>
            <a:r>
              <a:rPr lang="cs-CZ" sz="1100" b="1" dirty="0"/>
              <a:t>určitě doporučil/a</a:t>
            </a:r>
          </a:p>
        </p:txBody>
      </p:sp>
      <p:sp>
        <p:nvSpPr>
          <p:cNvPr id="23" name="TextovéPole 22">
            <a:extLst>
              <a:ext uri="{FF2B5EF4-FFF2-40B4-BE49-F238E27FC236}">
                <a16:creationId xmlns:a16="http://schemas.microsoft.com/office/drawing/2014/main" id="{B01241D2-E3AF-073C-C0F5-F0EDD73922B5}"/>
              </a:ext>
            </a:extLst>
          </p:cNvPr>
          <p:cNvSpPr txBox="1"/>
          <p:nvPr/>
        </p:nvSpPr>
        <p:spPr>
          <a:xfrm>
            <a:off x="6416297" y="5735867"/>
            <a:ext cx="1363962" cy="461665"/>
          </a:xfrm>
          <a:prstGeom prst="rect">
            <a:avLst/>
          </a:prstGeom>
          <a:noFill/>
        </p:spPr>
        <p:txBody>
          <a:bodyPr wrap="square">
            <a:spAutoFit/>
          </a:bodyPr>
          <a:lstStyle/>
          <a:p>
            <a:r>
              <a:rPr lang="cs-CZ" sz="1200" b="1" dirty="0"/>
              <a:t>velmi nespokojen/a</a:t>
            </a:r>
          </a:p>
        </p:txBody>
      </p:sp>
      <p:sp>
        <p:nvSpPr>
          <p:cNvPr id="26" name="TextovéPole 25">
            <a:extLst>
              <a:ext uri="{FF2B5EF4-FFF2-40B4-BE49-F238E27FC236}">
                <a16:creationId xmlns:a16="http://schemas.microsoft.com/office/drawing/2014/main" id="{EFCBED1D-1913-5EFA-81D4-50551F0162F7}"/>
              </a:ext>
            </a:extLst>
          </p:cNvPr>
          <p:cNvSpPr txBox="1"/>
          <p:nvPr/>
        </p:nvSpPr>
        <p:spPr>
          <a:xfrm>
            <a:off x="6226835" y="2640030"/>
            <a:ext cx="1368889" cy="276999"/>
          </a:xfrm>
          <a:prstGeom prst="rect">
            <a:avLst/>
          </a:prstGeom>
          <a:noFill/>
        </p:spPr>
        <p:txBody>
          <a:bodyPr wrap="square">
            <a:spAutoFit/>
          </a:bodyPr>
          <a:lstStyle/>
          <a:p>
            <a:r>
              <a:rPr lang="cs-CZ" sz="1200" b="1" dirty="0"/>
              <a:t>velmi spokojen/a</a:t>
            </a:r>
          </a:p>
        </p:txBody>
      </p:sp>
      <p:pic>
        <p:nvPicPr>
          <p:cNvPr id="25" name="Grafický objekt 24" descr="Pruhový graf se sestupným trendem (zprava doleva)">
            <a:extLst>
              <a:ext uri="{FF2B5EF4-FFF2-40B4-BE49-F238E27FC236}">
                <a16:creationId xmlns:a16="http://schemas.microsoft.com/office/drawing/2014/main" id="{ACADC674-CB5F-683A-A520-34D6D5677C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2881" y="1544168"/>
            <a:ext cx="573431" cy="573431"/>
          </a:xfrm>
          <a:prstGeom prst="rect">
            <a:avLst/>
          </a:prstGeom>
        </p:spPr>
      </p:pic>
      <p:pic>
        <p:nvPicPr>
          <p:cNvPr id="27" name="Grafický objekt 26" descr="Pruhový graf se sestupným trendem (zprava doleva)">
            <a:extLst>
              <a:ext uri="{FF2B5EF4-FFF2-40B4-BE49-F238E27FC236}">
                <a16:creationId xmlns:a16="http://schemas.microsoft.com/office/drawing/2014/main" id="{8D937877-F60E-42D2-99D5-5B8DA38CC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5974" y="1489487"/>
            <a:ext cx="573431" cy="573431"/>
          </a:xfrm>
          <a:prstGeom prst="rect">
            <a:avLst/>
          </a:prstGeom>
        </p:spPr>
      </p:pic>
      <p:sp>
        <p:nvSpPr>
          <p:cNvPr id="28" name="TextovéPole 27">
            <a:extLst>
              <a:ext uri="{FF2B5EF4-FFF2-40B4-BE49-F238E27FC236}">
                <a16:creationId xmlns:a16="http://schemas.microsoft.com/office/drawing/2014/main" id="{0CB12779-54A8-8AE8-9B40-0F8E287B20ED}"/>
              </a:ext>
            </a:extLst>
          </p:cNvPr>
          <p:cNvSpPr txBox="1"/>
          <p:nvPr/>
        </p:nvSpPr>
        <p:spPr>
          <a:xfrm>
            <a:off x="2997834" y="2524421"/>
            <a:ext cx="707009" cy="338554"/>
          </a:xfrm>
          <a:prstGeom prst="rect">
            <a:avLst/>
          </a:prstGeom>
          <a:solidFill>
            <a:schemeClr val="bg1"/>
          </a:solidFill>
        </p:spPr>
        <p:txBody>
          <a:bodyPr wrap="square" rtlCol="0">
            <a:spAutoFit/>
          </a:bodyPr>
          <a:lstStyle/>
          <a:p>
            <a:r>
              <a:rPr lang="cs-CZ" sz="1600" b="1" dirty="0">
                <a:solidFill>
                  <a:srgbClr val="E41B13"/>
                </a:solidFill>
              </a:rPr>
              <a:t>- 3 %</a:t>
            </a:r>
          </a:p>
        </p:txBody>
      </p:sp>
    </p:spTree>
    <p:extLst>
      <p:ext uri="{BB962C8B-B14F-4D97-AF65-F5344CB8AC3E}">
        <p14:creationId xmlns:p14="http://schemas.microsoft.com/office/powerpoint/2010/main" val="147311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47ED576-AE47-533A-EA14-A05592A87420}"/>
              </a:ext>
            </a:extLst>
          </p:cNvPr>
          <p:cNvSpPr/>
          <p:nvPr/>
        </p:nvSpPr>
        <p:spPr>
          <a:xfrm>
            <a:off x="346355" y="266636"/>
            <a:ext cx="10319133" cy="144491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EB017795-C3D4-99D7-8662-6554BE502092}"/>
              </a:ext>
            </a:extLst>
          </p:cNvPr>
          <p:cNvSpPr/>
          <p:nvPr/>
        </p:nvSpPr>
        <p:spPr>
          <a:xfrm>
            <a:off x="656515" y="3220098"/>
            <a:ext cx="9308541" cy="32318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lů 3">
            <a:extLst>
              <a:ext uri="{FF2B5EF4-FFF2-40B4-BE49-F238E27FC236}">
                <a16:creationId xmlns:a16="http://schemas.microsoft.com/office/drawing/2014/main" id="{3F79E677-32BC-CFD6-3483-1C67F32E09A3}"/>
              </a:ext>
            </a:extLst>
          </p:cNvPr>
          <p:cNvSpPr/>
          <p:nvPr/>
        </p:nvSpPr>
        <p:spPr>
          <a:xfrm>
            <a:off x="10665488" y="3654462"/>
            <a:ext cx="1304925" cy="2033439"/>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96DDA67D-DD24-B699-C9D5-51DA8BCAD295}"/>
              </a:ext>
            </a:extLst>
          </p:cNvPr>
          <p:cNvSpPr>
            <a:spLocks noGrp="1"/>
          </p:cNvSpPr>
          <p:nvPr>
            <p:ph type="title"/>
          </p:nvPr>
        </p:nvSpPr>
        <p:spPr>
          <a:xfrm>
            <a:off x="158366" y="196326"/>
            <a:ext cx="10319134" cy="1325563"/>
          </a:xfrm>
          <a:solidFill>
            <a:srgbClr val="004077"/>
          </a:solidFill>
        </p:spPr>
        <p:txBody>
          <a:bodyPr>
            <a:normAutofit fontScale="90000"/>
          </a:bodyPr>
          <a:lstStyle/>
          <a:p>
            <a:r>
              <a:rPr lang="cs-CZ" sz="4000" b="1" dirty="0">
                <a:solidFill>
                  <a:schemeClr val="bg1"/>
                </a:solidFill>
              </a:rPr>
              <a:t>NPS a celková spokojenost s hlavní pojišťovnou </a:t>
            </a:r>
            <a:r>
              <a:rPr lang="cs-CZ" sz="4000" dirty="0">
                <a:solidFill>
                  <a:schemeClr val="bg1"/>
                </a:solidFill>
              </a:rPr>
              <a:t>(5 hlavních pojišťoven) </a:t>
            </a:r>
            <a:br>
              <a:rPr lang="cs-CZ" dirty="0">
                <a:solidFill>
                  <a:schemeClr val="bg1"/>
                </a:solidFill>
              </a:rPr>
            </a:br>
            <a:r>
              <a:rPr lang="cs-CZ" sz="2700" b="0" dirty="0">
                <a:solidFill>
                  <a:schemeClr val="bg1"/>
                </a:solidFill>
              </a:rPr>
              <a:t>V rámci jednotlivých pojišťoven lídrem stále Kooperativa </a:t>
            </a:r>
            <a:endParaRPr lang="cs-CZ" b="0" dirty="0">
              <a:solidFill>
                <a:schemeClr val="bg1"/>
              </a:solidFill>
            </a:endParaRPr>
          </a:p>
        </p:txBody>
      </p:sp>
      <p:graphicFrame>
        <p:nvGraphicFramePr>
          <p:cNvPr id="6" name="Zástupný obsah 5">
            <a:extLst>
              <a:ext uri="{FF2B5EF4-FFF2-40B4-BE49-F238E27FC236}">
                <a16:creationId xmlns:a16="http://schemas.microsoft.com/office/drawing/2014/main" id="{EBB03A3B-05C0-B959-D4A3-F469C5F8F5A9}"/>
              </a:ext>
            </a:extLst>
          </p:cNvPr>
          <p:cNvGraphicFramePr>
            <a:graphicFrameLocks noGrp="1"/>
          </p:cNvGraphicFramePr>
          <p:nvPr>
            <p:ph idx="1"/>
            <p:extLst>
              <p:ext uri="{D42A27DB-BD31-4B8C-83A1-F6EECF244321}">
                <p14:modId xmlns:p14="http://schemas.microsoft.com/office/powerpoint/2010/main" val="3247127851"/>
              </p:ext>
            </p:extLst>
          </p:nvPr>
        </p:nvGraphicFramePr>
        <p:xfrm>
          <a:off x="409575" y="2977268"/>
          <a:ext cx="9308542" cy="3231882"/>
        </p:xfrm>
        <a:graphic>
          <a:graphicData uri="http://schemas.openxmlformats.org/drawingml/2006/table">
            <a:tbl>
              <a:tblPr>
                <a:tableStyleId>{BC89EF96-8CEA-46FF-86C4-4CE0E7609802}</a:tableStyleId>
              </a:tblPr>
              <a:tblGrid>
                <a:gridCol w="5231545">
                  <a:extLst>
                    <a:ext uri="{9D8B030D-6E8A-4147-A177-3AD203B41FA5}">
                      <a16:colId xmlns:a16="http://schemas.microsoft.com/office/drawing/2014/main" val="3782931300"/>
                    </a:ext>
                  </a:extLst>
                </a:gridCol>
                <a:gridCol w="1731822">
                  <a:extLst>
                    <a:ext uri="{9D8B030D-6E8A-4147-A177-3AD203B41FA5}">
                      <a16:colId xmlns:a16="http://schemas.microsoft.com/office/drawing/2014/main" val="4152159056"/>
                    </a:ext>
                  </a:extLst>
                </a:gridCol>
                <a:gridCol w="2345175">
                  <a:extLst>
                    <a:ext uri="{9D8B030D-6E8A-4147-A177-3AD203B41FA5}">
                      <a16:colId xmlns:a16="http://schemas.microsoft.com/office/drawing/2014/main" val="1519653058"/>
                    </a:ext>
                  </a:extLst>
                </a:gridCol>
              </a:tblGrid>
              <a:tr h="538647">
                <a:tc>
                  <a:txBody>
                    <a:bodyPr/>
                    <a:lstStyle/>
                    <a:p>
                      <a:pPr algn="l" fontAlgn="b"/>
                      <a:endParaRPr lang="cs-CZ" sz="3200" b="0" i="0" u="none" strike="noStrike" dirty="0">
                        <a:solidFill>
                          <a:schemeClr val="bg1"/>
                        </a:solidFill>
                        <a:effectLst/>
                        <a:latin typeface="+mn-lt"/>
                      </a:endParaRPr>
                    </a:p>
                  </a:txBody>
                  <a:tcPr marL="7620" marR="7620" marT="7620" marB="0" anchor="b">
                    <a:solidFill>
                      <a:srgbClr val="004077"/>
                    </a:solidFill>
                  </a:tcPr>
                </a:tc>
                <a:tc>
                  <a:txBody>
                    <a:bodyPr/>
                    <a:lstStyle/>
                    <a:p>
                      <a:pPr algn="ctr" fontAlgn="b"/>
                      <a:r>
                        <a:rPr lang="cs-CZ" sz="3200" b="1" u="none" strike="noStrike" dirty="0">
                          <a:solidFill>
                            <a:schemeClr val="bg1"/>
                          </a:solidFill>
                          <a:effectLst/>
                        </a:rPr>
                        <a:t>NPS</a:t>
                      </a:r>
                      <a:endParaRPr lang="cs-CZ" sz="3200" b="1" i="0" u="none" strike="noStrike" dirty="0">
                        <a:solidFill>
                          <a:schemeClr val="bg1"/>
                        </a:solidFill>
                        <a:effectLst/>
                        <a:latin typeface="+mn-lt"/>
                      </a:endParaRPr>
                    </a:p>
                  </a:txBody>
                  <a:tcPr marL="7620" marR="7620" marT="7620" marB="0" anchor="b">
                    <a:solidFill>
                      <a:srgbClr val="004077"/>
                    </a:solidFill>
                  </a:tcPr>
                </a:tc>
                <a:tc>
                  <a:txBody>
                    <a:bodyPr/>
                    <a:lstStyle/>
                    <a:p>
                      <a:pPr algn="ctr" fontAlgn="b"/>
                      <a:r>
                        <a:rPr lang="cs-CZ" sz="3200" b="1" u="none" strike="noStrike" dirty="0">
                          <a:solidFill>
                            <a:schemeClr val="bg1"/>
                          </a:solidFill>
                          <a:effectLst/>
                        </a:rPr>
                        <a:t>Spokojenost</a:t>
                      </a:r>
                      <a:endParaRPr lang="cs-CZ" sz="3200" b="1" i="0" u="none" strike="noStrike" dirty="0">
                        <a:solidFill>
                          <a:schemeClr val="bg1"/>
                        </a:solidFill>
                        <a:effectLst/>
                        <a:latin typeface="+mn-lt"/>
                      </a:endParaRPr>
                    </a:p>
                  </a:txBody>
                  <a:tcPr marL="7620" marR="7620" marT="7620" marB="0" anchor="b">
                    <a:solidFill>
                      <a:srgbClr val="004077"/>
                    </a:solidFill>
                  </a:tcPr>
                </a:tc>
                <a:extLst>
                  <a:ext uri="{0D108BD9-81ED-4DB2-BD59-A6C34878D82A}">
                    <a16:rowId xmlns:a16="http://schemas.microsoft.com/office/drawing/2014/main" val="619464450"/>
                  </a:ext>
                </a:extLst>
              </a:tr>
              <a:tr h="538647">
                <a:tc>
                  <a:txBody>
                    <a:bodyPr/>
                    <a:lstStyle/>
                    <a:p>
                      <a:pPr algn="l" fontAlgn="t"/>
                      <a:r>
                        <a:rPr lang="cs-CZ" sz="2800" b="1" i="0" u="none" strike="noStrike" dirty="0">
                          <a:solidFill>
                            <a:schemeClr val="bg1"/>
                          </a:solidFill>
                          <a:effectLst/>
                          <a:latin typeface="Century Gothic" panose="020B0502020202020204" pitchFamily="34" charset="0"/>
                        </a:rPr>
                        <a:t>Kooperativa</a:t>
                      </a:r>
                    </a:p>
                  </a:txBody>
                  <a:tcPr marL="9525" marR="9525" marT="9525" marB="0" anchor="ctr">
                    <a:solidFill>
                      <a:srgbClr val="004077"/>
                    </a:solidFill>
                  </a:tcPr>
                </a:tc>
                <a:tc>
                  <a:txBody>
                    <a:bodyPr/>
                    <a:lstStyle/>
                    <a:p>
                      <a:pPr algn="ctr" fontAlgn="b"/>
                      <a:r>
                        <a:rPr lang="cs-CZ" sz="3200" b="1" u="none" strike="noStrike" dirty="0">
                          <a:solidFill>
                            <a:schemeClr val="bg1"/>
                          </a:solidFill>
                          <a:effectLst/>
                        </a:rPr>
                        <a:t>+30</a:t>
                      </a:r>
                      <a:endParaRPr lang="cs-CZ" sz="3200" b="1" i="0" u="none" strike="noStrike" dirty="0">
                        <a:solidFill>
                          <a:schemeClr val="bg1"/>
                        </a:solidFill>
                        <a:effectLst/>
                        <a:latin typeface="+mn-lt"/>
                      </a:endParaRPr>
                    </a:p>
                  </a:txBody>
                  <a:tcPr marL="7620" marR="7620" marT="7620" marB="0" anchor="b">
                    <a:solidFill>
                      <a:srgbClr val="004077"/>
                    </a:solidFill>
                  </a:tcPr>
                </a:tc>
                <a:tc>
                  <a:txBody>
                    <a:bodyPr/>
                    <a:lstStyle/>
                    <a:p>
                      <a:pPr algn="ctr" fontAlgn="ctr"/>
                      <a:r>
                        <a:rPr lang="cs-CZ" sz="2800" b="1" i="0" u="none" strike="noStrike" dirty="0">
                          <a:solidFill>
                            <a:schemeClr val="bg1"/>
                          </a:solidFill>
                          <a:effectLst/>
                          <a:latin typeface="Century Gothic" panose="020B0502020202020204" pitchFamily="34" charset="0"/>
                        </a:rPr>
                        <a:t>8,1</a:t>
                      </a:r>
                    </a:p>
                  </a:txBody>
                  <a:tcPr marL="9525" marR="9525" marT="9525" marB="0" anchor="ctr">
                    <a:solidFill>
                      <a:srgbClr val="004077"/>
                    </a:solidFill>
                  </a:tcPr>
                </a:tc>
                <a:extLst>
                  <a:ext uri="{0D108BD9-81ED-4DB2-BD59-A6C34878D82A}">
                    <a16:rowId xmlns:a16="http://schemas.microsoft.com/office/drawing/2014/main" val="1426217847"/>
                  </a:ext>
                </a:extLst>
              </a:tr>
              <a:tr h="538647">
                <a:tc>
                  <a:txBody>
                    <a:bodyPr/>
                    <a:lstStyle/>
                    <a:p>
                      <a:pPr algn="l" fontAlgn="t"/>
                      <a:r>
                        <a:rPr lang="cs-CZ" sz="2800" b="1" i="0" u="none" strike="noStrike">
                          <a:solidFill>
                            <a:schemeClr val="bg1"/>
                          </a:solidFill>
                          <a:effectLst/>
                          <a:latin typeface="Century Gothic" panose="020B0502020202020204" pitchFamily="34" charset="0"/>
                        </a:rPr>
                        <a:t>ČSOB Pojišťovna</a:t>
                      </a:r>
                    </a:p>
                  </a:txBody>
                  <a:tcPr marL="9525" marR="9525" marT="9525" marB="0" anchor="ctr">
                    <a:solidFill>
                      <a:srgbClr val="004077"/>
                    </a:solidFill>
                  </a:tcPr>
                </a:tc>
                <a:tc>
                  <a:txBody>
                    <a:bodyPr/>
                    <a:lstStyle/>
                    <a:p>
                      <a:pPr algn="ctr" fontAlgn="b"/>
                      <a:r>
                        <a:rPr lang="cs-CZ" sz="3200" b="0" i="0" u="none" strike="noStrike" dirty="0">
                          <a:solidFill>
                            <a:schemeClr val="bg1"/>
                          </a:solidFill>
                          <a:effectLst/>
                          <a:latin typeface="+mn-lt"/>
                        </a:rPr>
                        <a:t>+27</a:t>
                      </a:r>
                    </a:p>
                  </a:txBody>
                  <a:tcPr marL="7620" marR="7620" marT="7620" marB="0" anchor="b">
                    <a:solidFill>
                      <a:srgbClr val="004077"/>
                    </a:solidFill>
                  </a:tcPr>
                </a:tc>
                <a:tc>
                  <a:txBody>
                    <a:bodyPr/>
                    <a:lstStyle/>
                    <a:p>
                      <a:pPr algn="ctr" fontAlgn="ctr"/>
                      <a:r>
                        <a:rPr lang="cs-CZ" sz="2800" b="1" i="0" u="none" strike="noStrike" dirty="0">
                          <a:solidFill>
                            <a:schemeClr val="bg1"/>
                          </a:solidFill>
                          <a:effectLst/>
                          <a:latin typeface="Century Gothic" panose="020B0502020202020204" pitchFamily="34" charset="0"/>
                        </a:rPr>
                        <a:t>7,7</a:t>
                      </a:r>
                    </a:p>
                  </a:txBody>
                  <a:tcPr marL="9525" marR="9525" marT="9525" marB="0" anchor="ctr">
                    <a:solidFill>
                      <a:srgbClr val="004077"/>
                    </a:solidFill>
                  </a:tcPr>
                </a:tc>
                <a:extLst>
                  <a:ext uri="{0D108BD9-81ED-4DB2-BD59-A6C34878D82A}">
                    <a16:rowId xmlns:a16="http://schemas.microsoft.com/office/drawing/2014/main" val="1603319556"/>
                  </a:ext>
                </a:extLst>
              </a:tr>
              <a:tr h="538647">
                <a:tc>
                  <a:txBody>
                    <a:bodyPr/>
                    <a:lstStyle/>
                    <a:p>
                      <a:pPr algn="l" fontAlgn="t"/>
                      <a:r>
                        <a:rPr lang="cs-CZ" sz="2800" b="1" i="0" u="none" strike="noStrike" dirty="0" err="1">
                          <a:solidFill>
                            <a:schemeClr val="bg1"/>
                          </a:solidFill>
                          <a:effectLst/>
                          <a:latin typeface="Century Gothic" panose="020B0502020202020204" pitchFamily="34" charset="0"/>
                        </a:rPr>
                        <a:t>Generali</a:t>
                      </a:r>
                      <a:r>
                        <a:rPr lang="cs-CZ" sz="2800" b="1" i="0" u="none" strike="noStrike" dirty="0">
                          <a:solidFill>
                            <a:schemeClr val="bg1"/>
                          </a:solidFill>
                          <a:effectLst/>
                          <a:latin typeface="Century Gothic" panose="020B0502020202020204" pitchFamily="34" charset="0"/>
                        </a:rPr>
                        <a:t> Česká pojišťovna</a:t>
                      </a:r>
                    </a:p>
                  </a:txBody>
                  <a:tcPr marL="9525" marR="9525" marT="9525" marB="0" anchor="ctr">
                    <a:solidFill>
                      <a:srgbClr val="004077"/>
                    </a:solidFill>
                  </a:tcPr>
                </a:tc>
                <a:tc>
                  <a:txBody>
                    <a:bodyPr/>
                    <a:lstStyle/>
                    <a:p>
                      <a:pPr algn="ctr" fontAlgn="b"/>
                      <a:r>
                        <a:rPr lang="cs-CZ" sz="3200" b="0" i="0" u="none" strike="noStrike" dirty="0">
                          <a:solidFill>
                            <a:schemeClr val="bg1"/>
                          </a:solidFill>
                          <a:effectLst/>
                          <a:latin typeface="+mn-lt"/>
                        </a:rPr>
                        <a:t>+10</a:t>
                      </a:r>
                    </a:p>
                  </a:txBody>
                  <a:tcPr marL="7620" marR="7620" marT="7620" marB="0" anchor="b">
                    <a:solidFill>
                      <a:srgbClr val="004077"/>
                    </a:solidFill>
                  </a:tcPr>
                </a:tc>
                <a:tc>
                  <a:txBody>
                    <a:bodyPr/>
                    <a:lstStyle/>
                    <a:p>
                      <a:pPr algn="ctr" fontAlgn="ctr"/>
                      <a:r>
                        <a:rPr lang="cs-CZ" sz="2800" b="1" i="0" u="none" strike="noStrike" dirty="0">
                          <a:solidFill>
                            <a:schemeClr val="bg1"/>
                          </a:solidFill>
                          <a:effectLst/>
                          <a:latin typeface="Century Gothic" panose="020B0502020202020204" pitchFamily="34" charset="0"/>
                        </a:rPr>
                        <a:t>7,7</a:t>
                      </a:r>
                    </a:p>
                  </a:txBody>
                  <a:tcPr marL="9525" marR="9525" marT="9525" marB="0" anchor="ctr">
                    <a:solidFill>
                      <a:srgbClr val="004077"/>
                    </a:solidFill>
                  </a:tcPr>
                </a:tc>
                <a:extLst>
                  <a:ext uri="{0D108BD9-81ED-4DB2-BD59-A6C34878D82A}">
                    <a16:rowId xmlns:a16="http://schemas.microsoft.com/office/drawing/2014/main" val="3219777324"/>
                  </a:ext>
                </a:extLst>
              </a:tr>
              <a:tr h="538647">
                <a:tc>
                  <a:txBody>
                    <a:bodyPr/>
                    <a:lstStyle/>
                    <a:p>
                      <a:pPr algn="l" fontAlgn="t"/>
                      <a:r>
                        <a:rPr lang="cs-CZ" sz="2800" b="1" i="0" u="none" strike="noStrike" dirty="0">
                          <a:solidFill>
                            <a:schemeClr val="bg1"/>
                          </a:solidFill>
                          <a:effectLst/>
                          <a:latin typeface="Century Gothic" panose="020B0502020202020204" pitchFamily="34" charset="0"/>
                        </a:rPr>
                        <a:t>NN pojišťovna </a:t>
                      </a:r>
                    </a:p>
                  </a:txBody>
                  <a:tcPr marL="9525" marR="9525" marT="9525" marB="0" anchor="ctr">
                    <a:solidFill>
                      <a:srgbClr val="004077"/>
                    </a:solidFill>
                  </a:tcPr>
                </a:tc>
                <a:tc>
                  <a:txBody>
                    <a:bodyPr/>
                    <a:lstStyle/>
                    <a:p>
                      <a:pPr algn="ctr" fontAlgn="b"/>
                      <a:r>
                        <a:rPr lang="cs-CZ" sz="3200" b="0" i="0" u="none" strike="noStrike" dirty="0">
                          <a:solidFill>
                            <a:schemeClr val="bg1"/>
                          </a:solidFill>
                          <a:effectLst/>
                          <a:latin typeface="+mn-lt"/>
                        </a:rPr>
                        <a:t>+13</a:t>
                      </a:r>
                    </a:p>
                  </a:txBody>
                  <a:tcPr marL="7620" marR="7620" marT="7620" marB="0" anchor="b">
                    <a:solidFill>
                      <a:srgbClr val="004077"/>
                    </a:solidFill>
                  </a:tcPr>
                </a:tc>
                <a:tc>
                  <a:txBody>
                    <a:bodyPr/>
                    <a:lstStyle/>
                    <a:p>
                      <a:pPr algn="ctr" fontAlgn="ctr"/>
                      <a:r>
                        <a:rPr lang="cs-CZ" sz="2800" b="1" i="0" u="none" strike="noStrike" dirty="0">
                          <a:solidFill>
                            <a:schemeClr val="bg1"/>
                          </a:solidFill>
                          <a:effectLst/>
                          <a:latin typeface="Century Gothic" panose="020B0502020202020204" pitchFamily="34" charset="0"/>
                        </a:rPr>
                        <a:t>7,7</a:t>
                      </a:r>
                    </a:p>
                  </a:txBody>
                  <a:tcPr marL="9525" marR="9525" marT="9525" marB="0" anchor="ctr">
                    <a:solidFill>
                      <a:srgbClr val="004077"/>
                    </a:solidFill>
                  </a:tcPr>
                </a:tc>
                <a:extLst>
                  <a:ext uri="{0D108BD9-81ED-4DB2-BD59-A6C34878D82A}">
                    <a16:rowId xmlns:a16="http://schemas.microsoft.com/office/drawing/2014/main" val="2059127454"/>
                  </a:ext>
                </a:extLst>
              </a:tr>
              <a:tr h="538647">
                <a:tc>
                  <a:txBody>
                    <a:bodyPr/>
                    <a:lstStyle/>
                    <a:p>
                      <a:pPr algn="l" fontAlgn="t"/>
                      <a:r>
                        <a:rPr lang="cs-CZ" sz="2800" b="1" i="0" u="none" strike="noStrike" dirty="0">
                          <a:solidFill>
                            <a:schemeClr val="bg1"/>
                          </a:solidFill>
                          <a:effectLst/>
                          <a:latin typeface="Century Gothic" panose="020B0502020202020204" pitchFamily="34" charset="0"/>
                        </a:rPr>
                        <a:t>KB pojišťovna</a:t>
                      </a:r>
                    </a:p>
                  </a:txBody>
                  <a:tcPr marL="9525" marR="9525" marT="9525" marB="0" anchor="ctr">
                    <a:solidFill>
                      <a:srgbClr val="004077"/>
                    </a:solidFill>
                  </a:tcPr>
                </a:tc>
                <a:tc>
                  <a:txBody>
                    <a:bodyPr/>
                    <a:lstStyle/>
                    <a:p>
                      <a:pPr algn="ctr" fontAlgn="b"/>
                      <a:r>
                        <a:rPr lang="cs-CZ" sz="3200" b="0" i="0" u="none" strike="noStrike" dirty="0">
                          <a:solidFill>
                            <a:schemeClr val="bg1"/>
                          </a:solidFill>
                          <a:effectLst/>
                          <a:latin typeface="+mn-lt"/>
                        </a:rPr>
                        <a:t>+18</a:t>
                      </a:r>
                    </a:p>
                  </a:txBody>
                  <a:tcPr marL="7620" marR="7620" marT="7620" marB="0" anchor="b">
                    <a:solidFill>
                      <a:srgbClr val="004077"/>
                    </a:solidFill>
                  </a:tcPr>
                </a:tc>
                <a:tc>
                  <a:txBody>
                    <a:bodyPr/>
                    <a:lstStyle/>
                    <a:p>
                      <a:pPr algn="ctr" fontAlgn="ctr"/>
                      <a:r>
                        <a:rPr lang="cs-CZ" sz="2800" b="1" i="0" u="none" strike="noStrike" dirty="0">
                          <a:solidFill>
                            <a:schemeClr val="bg1"/>
                          </a:solidFill>
                          <a:effectLst/>
                          <a:latin typeface="Century Gothic" panose="020B0502020202020204" pitchFamily="34" charset="0"/>
                        </a:rPr>
                        <a:t>7,6</a:t>
                      </a:r>
                    </a:p>
                  </a:txBody>
                  <a:tcPr marL="9525" marR="9525" marT="9525" marB="0" anchor="ctr">
                    <a:solidFill>
                      <a:srgbClr val="004077"/>
                    </a:solidFill>
                  </a:tcPr>
                </a:tc>
                <a:extLst>
                  <a:ext uri="{0D108BD9-81ED-4DB2-BD59-A6C34878D82A}">
                    <a16:rowId xmlns:a16="http://schemas.microsoft.com/office/drawing/2014/main" val="55014291"/>
                  </a:ext>
                </a:extLst>
              </a:tr>
            </a:tbl>
          </a:graphicData>
        </a:graphic>
      </p:graphicFrame>
      <p:sp>
        <p:nvSpPr>
          <p:cNvPr id="3" name="Šipka: dolů 2">
            <a:extLst>
              <a:ext uri="{FF2B5EF4-FFF2-40B4-BE49-F238E27FC236}">
                <a16:creationId xmlns:a16="http://schemas.microsoft.com/office/drawing/2014/main" id="{60CEC8C3-667E-F073-43F9-81291421213A}"/>
              </a:ext>
            </a:extLst>
          </p:cNvPr>
          <p:cNvSpPr/>
          <p:nvPr/>
        </p:nvSpPr>
        <p:spPr>
          <a:xfrm>
            <a:off x="10477500" y="3576490"/>
            <a:ext cx="1304925" cy="2033439"/>
          </a:xfrm>
          <a:prstGeom prst="downArrow">
            <a:avLst/>
          </a:prstGeom>
          <a:solidFill>
            <a:srgbClr val="E72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9120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47ED576-AE47-533A-EA14-A05592A87420}"/>
              </a:ext>
            </a:extLst>
          </p:cNvPr>
          <p:cNvSpPr/>
          <p:nvPr/>
        </p:nvSpPr>
        <p:spPr>
          <a:xfrm>
            <a:off x="346354" y="118154"/>
            <a:ext cx="10319133" cy="9814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EB017795-C3D4-99D7-8662-6554BE502092}"/>
              </a:ext>
            </a:extLst>
          </p:cNvPr>
          <p:cNvSpPr/>
          <p:nvPr/>
        </p:nvSpPr>
        <p:spPr>
          <a:xfrm>
            <a:off x="346354" y="1787703"/>
            <a:ext cx="11766506" cy="4171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96DDA67D-DD24-B699-C9D5-51DA8BCAD295}"/>
              </a:ext>
            </a:extLst>
          </p:cNvPr>
          <p:cNvSpPr>
            <a:spLocks noGrp="1"/>
          </p:cNvSpPr>
          <p:nvPr>
            <p:ph type="title"/>
          </p:nvPr>
        </p:nvSpPr>
        <p:spPr>
          <a:xfrm>
            <a:off x="158365" y="47844"/>
            <a:ext cx="10319134" cy="882461"/>
          </a:xfrm>
          <a:solidFill>
            <a:srgbClr val="004077"/>
          </a:solidFill>
        </p:spPr>
        <p:txBody>
          <a:bodyPr>
            <a:normAutofit/>
          </a:bodyPr>
          <a:lstStyle/>
          <a:p>
            <a:r>
              <a:rPr lang="cs-CZ" sz="4000" b="1" dirty="0">
                <a:solidFill>
                  <a:schemeClr val="bg1"/>
                </a:solidFill>
              </a:rPr>
              <a:t>Spokojenost s jednotlivými pojišťovnami</a:t>
            </a:r>
            <a:endParaRPr lang="cs-CZ" b="0" dirty="0">
              <a:solidFill>
                <a:schemeClr val="bg1"/>
              </a:solidFill>
            </a:endParaRPr>
          </a:p>
        </p:txBody>
      </p:sp>
      <p:graphicFrame>
        <p:nvGraphicFramePr>
          <p:cNvPr id="6" name="Zástupný obsah 5">
            <a:extLst>
              <a:ext uri="{FF2B5EF4-FFF2-40B4-BE49-F238E27FC236}">
                <a16:creationId xmlns:a16="http://schemas.microsoft.com/office/drawing/2014/main" id="{EBB03A3B-05C0-B959-D4A3-F469C5F8F5A9}"/>
              </a:ext>
            </a:extLst>
          </p:cNvPr>
          <p:cNvGraphicFramePr>
            <a:graphicFrameLocks noGrp="1"/>
          </p:cNvGraphicFramePr>
          <p:nvPr>
            <p:ph idx="1"/>
            <p:extLst>
              <p:ext uri="{D42A27DB-BD31-4B8C-83A1-F6EECF244321}">
                <p14:modId xmlns:p14="http://schemas.microsoft.com/office/powerpoint/2010/main" val="3052763612"/>
              </p:ext>
            </p:extLst>
          </p:nvPr>
        </p:nvGraphicFramePr>
        <p:xfrm>
          <a:off x="158365" y="1591138"/>
          <a:ext cx="11875270" cy="4493895"/>
        </p:xfrm>
        <a:graphic>
          <a:graphicData uri="http://schemas.openxmlformats.org/drawingml/2006/table">
            <a:tbl>
              <a:tblPr>
                <a:tableStyleId>{BC89EF96-8CEA-46FF-86C4-4CE0E7609802}</a:tableStyleId>
              </a:tblPr>
              <a:tblGrid>
                <a:gridCol w="4140130">
                  <a:extLst>
                    <a:ext uri="{9D8B030D-6E8A-4147-A177-3AD203B41FA5}">
                      <a16:colId xmlns:a16="http://schemas.microsoft.com/office/drawing/2014/main" val="3782931300"/>
                    </a:ext>
                  </a:extLst>
                </a:gridCol>
                <a:gridCol w="1105020">
                  <a:extLst>
                    <a:ext uri="{9D8B030D-6E8A-4147-A177-3AD203B41FA5}">
                      <a16:colId xmlns:a16="http://schemas.microsoft.com/office/drawing/2014/main" val="605929494"/>
                    </a:ext>
                  </a:extLst>
                </a:gridCol>
                <a:gridCol w="1105020">
                  <a:extLst>
                    <a:ext uri="{9D8B030D-6E8A-4147-A177-3AD203B41FA5}">
                      <a16:colId xmlns:a16="http://schemas.microsoft.com/office/drawing/2014/main" val="4191003285"/>
                    </a:ext>
                  </a:extLst>
                </a:gridCol>
                <a:gridCol w="1105020">
                  <a:extLst>
                    <a:ext uri="{9D8B030D-6E8A-4147-A177-3AD203B41FA5}">
                      <a16:colId xmlns:a16="http://schemas.microsoft.com/office/drawing/2014/main" val="2829449904"/>
                    </a:ext>
                  </a:extLst>
                </a:gridCol>
                <a:gridCol w="1105020">
                  <a:extLst>
                    <a:ext uri="{9D8B030D-6E8A-4147-A177-3AD203B41FA5}">
                      <a16:colId xmlns:a16="http://schemas.microsoft.com/office/drawing/2014/main" val="315884970"/>
                    </a:ext>
                  </a:extLst>
                </a:gridCol>
                <a:gridCol w="1105020">
                  <a:extLst>
                    <a:ext uri="{9D8B030D-6E8A-4147-A177-3AD203B41FA5}">
                      <a16:colId xmlns:a16="http://schemas.microsoft.com/office/drawing/2014/main" val="4033937690"/>
                    </a:ext>
                  </a:extLst>
                </a:gridCol>
                <a:gridCol w="1105020">
                  <a:extLst>
                    <a:ext uri="{9D8B030D-6E8A-4147-A177-3AD203B41FA5}">
                      <a16:colId xmlns:a16="http://schemas.microsoft.com/office/drawing/2014/main" val="4152159056"/>
                    </a:ext>
                  </a:extLst>
                </a:gridCol>
                <a:gridCol w="1105020">
                  <a:extLst>
                    <a:ext uri="{9D8B030D-6E8A-4147-A177-3AD203B41FA5}">
                      <a16:colId xmlns:a16="http://schemas.microsoft.com/office/drawing/2014/main" val="1519653058"/>
                    </a:ext>
                  </a:extLst>
                </a:gridCol>
              </a:tblGrid>
              <a:tr h="277856">
                <a:tc>
                  <a:txBody>
                    <a:bodyPr/>
                    <a:lstStyle/>
                    <a:p>
                      <a:pPr algn="l" fontAlgn="b"/>
                      <a:r>
                        <a:rPr lang="cs-CZ" sz="2400" b="1" i="0" u="none" strike="noStrike" dirty="0">
                          <a:solidFill>
                            <a:schemeClr val="bg1"/>
                          </a:solidFill>
                          <a:effectLst/>
                          <a:latin typeface="Century Gothic" panose="020B0502020202020204" pitchFamily="34" charset="0"/>
                        </a:rPr>
                        <a:t> </a:t>
                      </a:r>
                    </a:p>
                  </a:txBody>
                  <a:tcPr marL="9525" marR="9525" marT="9525" marB="0" anchor="b">
                    <a:solidFill>
                      <a:srgbClr val="004077"/>
                    </a:solidFill>
                  </a:tcPr>
                </a:tc>
                <a:tc>
                  <a:txBody>
                    <a:bodyPr/>
                    <a:lstStyle/>
                    <a:p>
                      <a:pPr algn="ctr" fontAlgn="b"/>
                      <a:r>
                        <a:rPr lang="cs-CZ" sz="2400" b="1" i="0" u="none" strike="noStrike" dirty="0">
                          <a:solidFill>
                            <a:schemeClr val="bg1"/>
                          </a:solidFill>
                          <a:effectLst/>
                          <a:latin typeface="Century Gothic" panose="020B0502020202020204" pitchFamily="34" charset="0"/>
                        </a:rPr>
                        <a:t>2018</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2019</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2020</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2021</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2022</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2023</a:t>
                      </a:r>
                    </a:p>
                  </a:txBody>
                  <a:tcPr marL="9525" marR="9525" marT="9525" marB="0" anchor="b">
                    <a:solidFill>
                      <a:srgbClr val="004077"/>
                    </a:solidFill>
                  </a:tcPr>
                </a:tc>
                <a:tc>
                  <a:txBody>
                    <a:bodyPr/>
                    <a:lstStyle/>
                    <a:p>
                      <a:pPr algn="ctr" fontAlgn="b"/>
                      <a:r>
                        <a:rPr lang="cs-CZ" sz="2400" b="1" i="0" u="none" strike="noStrike" dirty="0">
                          <a:solidFill>
                            <a:schemeClr val="bg1"/>
                          </a:solidFill>
                          <a:effectLst/>
                          <a:latin typeface="Century Gothic" panose="020B0502020202020204" pitchFamily="34" charset="0"/>
                        </a:rPr>
                        <a:t>2024</a:t>
                      </a:r>
                    </a:p>
                  </a:txBody>
                  <a:tcPr marL="9525" marR="9525" marT="9525" marB="0" anchor="b">
                    <a:solidFill>
                      <a:srgbClr val="004077"/>
                    </a:solidFill>
                  </a:tcPr>
                </a:tc>
                <a:extLst>
                  <a:ext uri="{0D108BD9-81ED-4DB2-BD59-A6C34878D82A}">
                    <a16:rowId xmlns:a16="http://schemas.microsoft.com/office/drawing/2014/main" val="619464450"/>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Kooperativa</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8,6</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8,3</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8,1</a:t>
                      </a:r>
                    </a:p>
                  </a:txBody>
                  <a:tcPr marL="9525" marR="9525" marT="9525" marB="0" anchor="b">
                    <a:solidFill>
                      <a:srgbClr val="004077"/>
                    </a:solidFill>
                  </a:tcPr>
                </a:tc>
                <a:extLst>
                  <a:ext uri="{0D108BD9-81ED-4DB2-BD59-A6C34878D82A}">
                    <a16:rowId xmlns:a16="http://schemas.microsoft.com/office/drawing/2014/main" val="766272906"/>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ČSOB Pojišťovna</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7,7</a:t>
                      </a:r>
                    </a:p>
                  </a:txBody>
                  <a:tcPr marL="9525" marR="9525" marT="9525" marB="0" anchor="b">
                    <a:solidFill>
                      <a:srgbClr val="004077"/>
                    </a:solidFill>
                  </a:tcPr>
                </a:tc>
                <a:extLst>
                  <a:ext uri="{0D108BD9-81ED-4DB2-BD59-A6C34878D82A}">
                    <a16:rowId xmlns:a16="http://schemas.microsoft.com/office/drawing/2014/main" val="383513277"/>
                  </a:ext>
                </a:extLst>
              </a:tr>
              <a:tr h="219642">
                <a:tc>
                  <a:txBody>
                    <a:bodyPr/>
                    <a:lstStyle/>
                    <a:p>
                      <a:pPr algn="l" fontAlgn="b"/>
                      <a:r>
                        <a:rPr lang="cs-CZ" sz="2400" b="0" i="1" u="none" strike="noStrike" dirty="0">
                          <a:solidFill>
                            <a:schemeClr val="bg1"/>
                          </a:solidFill>
                          <a:effectLst/>
                          <a:latin typeface="Century Gothic" panose="020B0502020202020204" pitchFamily="34" charset="0"/>
                        </a:rPr>
                        <a:t>NN Pojišťovna*</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8,3</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7,7</a:t>
                      </a:r>
                    </a:p>
                  </a:txBody>
                  <a:tcPr marL="9525" marR="9525" marT="9525" marB="0" anchor="b">
                    <a:solidFill>
                      <a:srgbClr val="004077"/>
                    </a:solidFill>
                  </a:tcPr>
                </a:tc>
                <a:extLst>
                  <a:ext uri="{0D108BD9-81ED-4DB2-BD59-A6C34878D82A}">
                    <a16:rowId xmlns:a16="http://schemas.microsoft.com/office/drawing/2014/main" val="1818851823"/>
                  </a:ext>
                </a:extLst>
              </a:tr>
              <a:tr h="219642">
                <a:tc>
                  <a:txBody>
                    <a:bodyPr/>
                    <a:lstStyle/>
                    <a:p>
                      <a:pPr algn="l" fontAlgn="b"/>
                      <a:r>
                        <a:rPr lang="cs-CZ" sz="2400" b="1" i="0" u="none" strike="noStrike" dirty="0" err="1">
                          <a:solidFill>
                            <a:schemeClr val="bg1"/>
                          </a:solidFill>
                          <a:effectLst/>
                          <a:latin typeface="Century Gothic" panose="020B0502020202020204" pitchFamily="34" charset="0"/>
                        </a:rPr>
                        <a:t>Generali</a:t>
                      </a:r>
                      <a:r>
                        <a:rPr lang="cs-CZ" sz="2400" b="1" i="0" u="none" strike="noStrike" dirty="0">
                          <a:solidFill>
                            <a:schemeClr val="bg1"/>
                          </a:solidFill>
                          <a:effectLst/>
                          <a:latin typeface="Century Gothic" panose="020B0502020202020204" pitchFamily="34" charset="0"/>
                        </a:rPr>
                        <a:t> Česká pojišťovna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7,7</a:t>
                      </a:r>
                    </a:p>
                  </a:txBody>
                  <a:tcPr marL="9525" marR="9525" marT="9525" marB="0" anchor="b">
                    <a:solidFill>
                      <a:srgbClr val="004077"/>
                    </a:solidFill>
                  </a:tcPr>
                </a:tc>
                <a:extLst>
                  <a:ext uri="{0D108BD9-81ED-4DB2-BD59-A6C34878D82A}">
                    <a16:rowId xmlns:a16="http://schemas.microsoft.com/office/drawing/2014/main" val="3742936178"/>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KB pojišťovna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7,4</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6,2</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7,3</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7,6</a:t>
                      </a:r>
                    </a:p>
                  </a:txBody>
                  <a:tcPr marL="9525" marR="9525" marT="9525" marB="0" anchor="b">
                    <a:solidFill>
                      <a:srgbClr val="004077"/>
                    </a:solidFill>
                  </a:tcPr>
                </a:tc>
                <a:extLst>
                  <a:ext uri="{0D108BD9-81ED-4DB2-BD59-A6C34878D82A}">
                    <a16:rowId xmlns:a16="http://schemas.microsoft.com/office/drawing/2014/main" val="3145327689"/>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UNIQA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7,4</a:t>
                      </a:r>
                    </a:p>
                  </a:txBody>
                  <a:tcPr marL="9525" marR="9525" marT="9525" marB="0" anchor="b">
                    <a:solidFill>
                      <a:srgbClr val="004077"/>
                    </a:solidFill>
                  </a:tcPr>
                </a:tc>
                <a:extLst>
                  <a:ext uri="{0D108BD9-81ED-4DB2-BD59-A6C34878D82A}">
                    <a16:rowId xmlns:a16="http://schemas.microsoft.com/office/drawing/2014/main" val="4002477786"/>
                  </a:ext>
                </a:extLst>
              </a:tr>
              <a:tr h="219642">
                <a:tc>
                  <a:txBody>
                    <a:bodyPr/>
                    <a:lstStyle/>
                    <a:p>
                      <a:pPr algn="l" fontAlgn="b"/>
                      <a:r>
                        <a:rPr lang="cs-CZ" sz="2400" b="0" i="1" u="none" strike="noStrike" dirty="0">
                          <a:solidFill>
                            <a:schemeClr val="bg1"/>
                          </a:solidFill>
                          <a:effectLst/>
                          <a:latin typeface="Century Gothic" panose="020B0502020202020204" pitchFamily="34" charset="0"/>
                        </a:rPr>
                        <a:t>Direct pojišťovna*</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8,6</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8,7</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7,4</a:t>
                      </a:r>
                    </a:p>
                  </a:txBody>
                  <a:tcPr marL="9525" marR="9525" marT="9525" marB="0" anchor="b">
                    <a:solidFill>
                      <a:srgbClr val="004077"/>
                    </a:solidFill>
                  </a:tcPr>
                </a:tc>
                <a:extLst>
                  <a:ext uri="{0D108BD9-81ED-4DB2-BD59-A6C34878D82A}">
                    <a16:rowId xmlns:a16="http://schemas.microsoft.com/office/drawing/2014/main" val="2686066080"/>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Allianz</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7,8</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8,3</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8,2</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7,3</a:t>
                      </a:r>
                    </a:p>
                  </a:txBody>
                  <a:tcPr marL="9525" marR="9525" marT="9525" marB="0" anchor="b">
                    <a:solidFill>
                      <a:srgbClr val="004077"/>
                    </a:solidFill>
                  </a:tcPr>
                </a:tc>
                <a:extLst>
                  <a:ext uri="{0D108BD9-81ED-4DB2-BD59-A6C34878D82A}">
                    <a16:rowId xmlns:a16="http://schemas.microsoft.com/office/drawing/2014/main" val="3749028723"/>
                  </a:ext>
                </a:extLst>
              </a:tr>
              <a:tr h="219642">
                <a:tc>
                  <a:txBody>
                    <a:bodyPr/>
                    <a:lstStyle/>
                    <a:p>
                      <a:pPr algn="l" fontAlgn="b"/>
                      <a:r>
                        <a:rPr lang="cs-CZ" sz="2400" b="0" i="1" u="none" strike="noStrike" dirty="0">
                          <a:solidFill>
                            <a:schemeClr val="bg1"/>
                          </a:solidFill>
                          <a:effectLst/>
                          <a:latin typeface="Century Gothic" panose="020B0502020202020204" pitchFamily="34" charset="0"/>
                        </a:rPr>
                        <a:t>ČPP*</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8,6</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8,3</a:t>
                      </a:r>
                    </a:p>
                  </a:txBody>
                  <a:tcPr marL="9525" marR="9525" marT="9525" marB="0" anchor="b">
                    <a:solidFill>
                      <a:srgbClr val="004077"/>
                    </a:solidFill>
                  </a:tcPr>
                </a:tc>
                <a:tc>
                  <a:txBody>
                    <a:bodyPr/>
                    <a:lstStyle/>
                    <a:p>
                      <a:pPr algn="ctr" fontAlgn="b"/>
                      <a:r>
                        <a:rPr lang="cs-CZ" sz="2400" b="0" i="1" u="none" strike="noStrike" dirty="0">
                          <a:solidFill>
                            <a:schemeClr val="bg1"/>
                          </a:solidFill>
                          <a:effectLst/>
                          <a:latin typeface="Century Gothic" panose="020B0502020202020204" pitchFamily="34" charset="0"/>
                        </a:rPr>
                        <a:t>7,1</a:t>
                      </a:r>
                    </a:p>
                  </a:txBody>
                  <a:tcPr marL="9525" marR="9525" marT="9525" marB="0" anchor="b">
                    <a:solidFill>
                      <a:srgbClr val="004077"/>
                    </a:solidFill>
                  </a:tcPr>
                </a:tc>
                <a:extLst>
                  <a:ext uri="{0D108BD9-81ED-4DB2-BD59-A6C34878D82A}">
                    <a16:rowId xmlns:a16="http://schemas.microsoft.com/office/drawing/2014/main" val="1642482769"/>
                  </a:ext>
                </a:extLst>
              </a:tr>
              <a:tr h="219642">
                <a:tc>
                  <a:txBody>
                    <a:bodyPr/>
                    <a:lstStyle/>
                    <a:p>
                      <a:pPr algn="l" fontAlgn="b"/>
                      <a:r>
                        <a:rPr lang="cs-CZ" sz="2400" b="1" i="1" u="none" strike="noStrike" dirty="0">
                          <a:solidFill>
                            <a:srgbClr val="EC5652"/>
                          </a:solidFill>
                          <a:effectLst/>
                          <a:latin typeface="Century Gothic" panose="020B0502020202020204" pitchFamily="34" charset="0"/>
                        </a:rPr>
                        <a:t>CELKEM spokojenost </a:t>
                      </a:r>
                      <a:br>
                        <a:rPr lang="cs-CZ" sz="2400" b="1" i="1" u="none" strike="noStrike" dirty="0">
                          <a:solidFill>
                            <a:srgbClr val="EC5652"/>
                          </a:solidFill>
                          <a:effectLst/>
                          <a:latin typeface="Century Gothic" panose="020B0502020202020204" pitchFamily="34" charset="0"/>
                        </a:rPr>
                      </a:br>
                      <a:r>
                        <a:rPr lang="cs-CZ" sz="2400" b="1" i="1" u="none" strike="noStrike" dirty="0">
                          <a:solidFill>
                            <a:srgbClr val="EC5652"/>
                          </a:solidFill>
                          <a:effectLst/>
                          <a:latin typeface="Century Gothic" panose="020B0502020202020204" pitchFamily="34" charset="0"/>
                        </a:rPr>
                        <a:t>v daném roce</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8,0</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8,3</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8,3</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7,9</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7,6</a:t>
                      </a:r>
                    </a:p>
                  </a:txBody>
                  <a:tcPr marL="9525" marR="9525" marT="9525" marB="0" anchor="b">
                    <a:solidFill>
                      <a:srgbClr val="004077"/>
                    </a:solidFill>
                  </a:tcPr>
                </a:tc>
                <a:extLst>
                  <a:ext uri="{0D108BD9-81ED-4DB2-BD59-A6C34878D82A}">
                    <a16:rowId xmlns:a16="http://schemas.microsoft.com/office/drawing/2014/main" val="55014291"/>
                  </a:ext>
                </a:extLst>
              </a:tr>
            </a:tbl>
          </a:graphicData>
        </a:graphic>
      </p:graphicFrame>
      <p:sp>
        <p:nvSpPr>
          <p:cNvPr id="3" name="TextovéPole 2">
            <a:extLst>
              <a:ext uri="{FF2B5EF4-FFF2-40B4-BE49-F238E27FC236}">
                <a16:creationId xmlns:a16="http://schemas.microsoft.com/office/drawing/2014/main" id="{74FDDA90-3BD2-2BCA-1A2A-2B2F35888FDD}"/>
              </a:ext>
            </a:extLst>
          </p:cNvPr>
          <p:cNvSpPr txBox="1"/>
          <p:nvPr/>
        </p:nvSpPr>
        <p:spPr>
          <a:xfrm>
            <a:off x="346354" y="6244389"/>
            <a:ext cx="9916583" cy="369332"/>
          </a:xfrm>
          <a:prstGeom prst="rect">
            <a:avLst/>
          </a:prstGeom>
          <a:noFill/>
        </p:spPr>
        <p:txBody>
          <a:bodyPr wrap="square" rtlCol="0">
            <a:spAutoFit/>
          </a:bodyPr>
          <a:lstStyle/>
          <a:p>
            <a:r>
              <a:rPr lang="cs-CZ" i="1" dirty="0">
                <a:solidFill>
                  <a:schemeClr val="bg1"/>
                </a:solidFill>
              </a:rPr>
              <a:t>*pojišťovny, které hodnotilo 30 – 50 respondentů (pouze orientační čísla)</a:t>
            </a:r>
          </a:p>
        </p:txBody>
      </p:sp>
    </p:spTree>
    <p:extLst>
      <p:ext uri="{BB962C8B-B14F-4D97-AF65-F5344CB8AC3E}">
        <p14:creationId xmlns:p14="http://schemas.microsoft.com/office/powerpoint/2010/main" val="1297748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47ED576-AE47-533A-EA14-A05592A87420}"/>
              </a:ext>
            </a:extLst>
          </p:cNvPr>
          <p:cNvSpPr/>
          <p:nvPr/>
        </p:nvSpPr>
        <p:spPr>
          <a:xfrm>
            <a:off x="346354" y="118154"/>
            <a:ext cx="10319133" cy="9814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EB017795-C3D4-99D7-8662-6554BE502092}"/>
              </a:ext>
            </a:extLst>
          </p:cNvPr>
          <p:cNvSpPr/>
          <p:nvPr/>
        </p:nvSpPr>
        <p:spPr>
          <a:xfrm>
            <a:off x="212748" y="1726059"/>
            <a:ext cx="11766504" cy="41281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96DDA67D-DD24-B699-C9D5-51DA8BCAD295}"/>
              </a:ext>
            </a:extLst>
          </p:cNvPr>
          <p:cNvSpPr>
            <a:spLocks noGrp="1"/>
          </p:cNvSpPr>
          <p:nvPr>
            <p:ph type="title"/>
          </p:nvPr>
        </p:nvSpPr>
        <p:spPr>
          <a:xfrm>
            <a:off x="158365" y="47844"/>
            <a:ext cx="10319134" cy="882461"/>
          </a:xfrm>
          <a:solidFill>
            <a:srgbClr val="004077"/>
          </a:solidFill>
        </p:spPr>
        <p:txBody>
          <a:bodyPr>
            <a:normAutofit/>
          </a:bodyPr>
          <a:lstStyle/>
          <a:p>
            <a:r>
              <a:rPr lang="cs-CZ" sz="4000" b="1" dirty="0">
                <a:solidFill>
                  <a:schemeClr val="bg1"/>
                </a:solidFill>
              </a:rPr>
              <a:t>NPS jednotlivých pojišťoven</a:t>
            </a:r>
            <a:endParaRPr lang="cs-CZ" b="0" dirty="0">
              <a:solidFill>
                <a:schemeClr val="bg1"/>
              </a:solidFill>
            </a:endParaRPr>
          </a:p>
        </p:txBody>
      </p:sp>
      <p:graphicFrame>
        <p:nvGraphicFramePr>
          <p:cNvPr id="6" name="Zástupný obsah 5">
            <a:extLst>
              <a:ext uri="{FF2B5EF4-FFF2-40B4-BE49-F238E27FC236}">
                <a16:creationId xmlns:a16="http://schemas.microsoft.com/office/drawing/2014/main" id="{EBB03A3B-05C0-B959-D4A3-F469C5F8F5A9}"/>
              </a:ext>
            </a:extLst>
          </p:cNvPr>
          <p:cNvGraphicFramePr>
            <a:graphicFrameLocks noGrp="1"/>
          </p:cNvGraphicFramePr>
          <p:nvPr>
            <p:ph idx="1"/>
            <p:extLst>
              <p:ext uri="{D42A27DB-BD31-4B8C-83A1-F6EECF244321}">
                <p14:modId xmlns:p14="http://schemas.microsoft.com/office/powerpoint/2010/main" val="2698632107"/>
              </p:ext>
            </p:extLst>
          </p:nvPr>
        </p:nvGraphicFramePr>
        <p:xfrm>
          <a:off x="103984" y="1529494"/>
          <a:ext cx="11766504" cy="4128135"/>
        </p:xfrm>
        <a:graphic>
          <a:graphicData uri="http://schemas.openxmlformats.org/drawingml/2006/table">
            <a:tbl>
              <a:tblPr>
                <a:tableStyleId>{BC89EF96-8CEA-46FF-86C4-4CE0E7609802}</a:tableStyleId>
              </a:tblPr>
              <a:tblGrid>
                <a:gridCol w="3998772">
                  <a:extLst>
                    <a:ext uri="{9D8B030D-6E8A-4147-A177-3AD203B41FA5}">
                      <a16:colId xmlns:a16="http://schemas.microsoft.com/office/drawing/2014/main" val="3782931300"/>
                    </a:ext>
                  </a:extLst>
                </a:gridCol>
                <a:gridCol w="1109676">
                  <a:extLst>
                    <a:ext uri="{9D8B030D-6E8A-4147-A177-3AD203B41FA5}">
                      <a16:colId xmlns:a16="http://schemas.microsoft.com/office/drawing/2014/main" val="605929494"/>
                    </a:ext>
                  </a:extLst>
                </a:gridCol>
                <a:gridCol w="1109676">
                  <a:extLst>
                    <a:ext uri="{9D8B030D-6E8A-4147-A177-3AD203B41FA5}">
                      <a16:colId xmlns:a16="http://schemas.microsoft.com/office/drawing/2014/main" val="4191003285"/>
                    </a:ext>
                  </a:extLst>
                </a:gridCol>
                <a:gridCol w="1109676">
                  <a:extLst>
                    <a:ext uri="{9D8B030D-6E8A-4147-A177-3AD203B41FA5}">
                      <a16:colId xmlns:a16="http://schemas.microsoft.com/office/drawing/2014/main" val="2829449904"/>
                    </a:ext>
                  </a:extLst>
                </a:gridCol>
                <a:gridCol w="1109676">
                  <a:extLst>
                    <a:ext uri="{9D8B030D-6E8A-4147-A177-3AD203B41FA5}">
                      <a16:colId xmlns:a16="http://schemas.microsoft.com/office/drawing/2014/main" val="315884970"/>
                    </a:ext>
                  </a:extLst>
                </a:gridCol>
                <a:gridCol w="1109676">
                  <a:extLst>
                    <a:ext uri="{9D8B030D-6E8A-4147-A177-3AD203B41FA5}">
                      <a16:colId xmlns:a16="http://schemas.microsoft.com/office/drawing/2014/main" val="4033937690"/>
                    </a:ext>
                  </a:extLst>
                </a:gridCol>
                <a:gridCol w="1109676">
                  <a:extLst>
                    <a:ext uri="{9D8B030D-6E8A-4147-A177-3AD203B41FA5}">
                      <a16:colId xmlns:a16="http://schemas.microsoft.com/office/drawing/2014/main" val="4152159056"/>
                    </a:ext>
                  </a:extLst>
                </a:gridCol>
                <a:gridCol w="1109676">
                  <a:extLst>
                    <a:ext uri="{9D8B030D-6E8A-4147-A177-3AD203B41FA5}">
                      <a16:colId xmlns:a16="http://schemas.microsoft.com/office/drawing/2014/main" val="1519653058"/>
                    </a:ext>
                  </a:extLst>
                </a:gridCol>
              </a:tblGrid>
              <a:tr h="277856">
                <a:tc>
                  <a:txBody>
                    <a:bodyPr/>
                    <a:lstStyle/>
                    <a:p>
                      <a:pPr algn="l" fontAlgn="b"/>
                      <a:r>
                        <a:rPr lang="cs-CZ" sz="2400" b="1" i="0" u="none" strike="noStrike">
                          <a:solidFill>
                            <a:schemeClr val="bg1"/>
                          </a:solidFill>
                          <a:effectLst/>
                          <a:latin typeface="Century Gothic" panose="020B0502020202020204" pitchFamily="34" charset="0"/>
                        </a:rPr>
                        <a:t> </a:t>
                      </a:r>
                    </a:p>
                  </a:txBody>
                  <a:tcPr marL="9525" marR="9525" marT="9525" marB="0" anchor="b">
                    <a:solidFill>
                      <a:srgbClr val="004077"/>
                    </a:solidFill>
                  </a:tcPr>
                </a:tc>
                <a:tc>
                  <a:txBody>
                    <a:bodyPr/>
                    <a:lstStyle/>
                    <a:p>
                      <a:pPr algn="ctr" fontAlgn="b"/>
                      <a:r>
                        <a:rPr lang="cs-CZ" sz="2400" b="1" i="0" u="none" strike="noStrike" dirty="0">
                          <a:solidFill>
                            <a:schemeClr val="bg1"/>
                          </a:solidFill>
                          <a:effectLst/>
                          <a:latin typeface="Century Gothic" panose="020B0502020202020204" pitchFamily="34" charset="0"/>
                        </a:rPr>
                        <a:t>2018</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2019</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2020</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2021</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2022</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2023</a:t>
                      </a:r>
                    </a:p>
                  </a:txBody>
                  <a:tcPr marL="9525" marR="9525" marT="9525" marB="0" anchor="b">
                    <a:solidFill>
                      <a:srgbClr val="004077"/>
                    </a:solidFill>
                  </a:tcPr>
                </a:tc>
                <a:tc>
                  <a:txBody>
                    <a:bodyPr/>
                    <a:lstStyle/>
                    <a:p>
                      <a:pPr algn="ctr" fontAlgn="b"/>
                      <a:r>
                        <a:rPr lang="cs-CZ" sz="2400" b="1" i="0" u="none" strike="noStrike">
                          <a:solidFill>
                            <a:schemeClr val="bg1"/>
                          </a:solidFill>
                          <a:effectLst/>
                          <a:latin typeface="Century Gothic" panose="020B0502020202020204" pitchFamily="34" charset="0"/>
                        </a:rPr>
                        <a:t>2024</a:t>
                      </a:r>
                    </a:p>
                  </a:txBody>
                  <a:tcPr marL="9525" marR="9525" marT="9525" marB="0" anchor="b">
                    <a:solidFill>
                      <a:srgbClr val="004077"/>
                    </a:solidFill>
                  </a:tcPr>
                </a:tc>
                <a:extLst>
                  <a:ext uri="{0D108BD9-81ED-4DB2-BD59-A6C34878D82A}">
                    <a16:rowId xmlns:a16="http://schemas.microsoft.com/office/drawing/2014/main" val="619464450"/>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Kooperativa</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20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24</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40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33</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30</a:t>
                      </a:r>
                    </a:p>
                  </a:txBody>
                  <a:tcPr marL="9525" marR="9525" marT="9525" marB="0" anchor="b">
                    <a:solidFill>
                      <a:srgbClr val="004077"/>
                    </a:solidFill>
                  </a:tcPr>
                </a:tc>
                <a:extLst>
                  <a:ext uri="{0D108BD9-81ED-4DB2-BD59-A6C34878D82A}">
                    <a16:rowId xmlns:a16="http://schemas.microsoft.com/office/drawing/2014/main" val="2297366954"/>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ČSOB Pojišťovna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21</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28</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33</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23</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27</a:t>
                      </a:r>
                    </a:p>
                  </a:txBody>
                  <a:tcPr marL="9525" marR="9525" marT="9525" marB="0" anchor="b">
                    <a:solidFill>
                      <a:srgbClr val="004077"/>
                    </a:solidFill>
                  </a:tcPr>
                </a:tc>
                <a:extLst>
                  <a:ext uri="{0D108BD9-81ED-4DB2-BD59-A6C34878D82A}">
                    <a16:rowId xmlns:a16="http://schemas.microsoft.com/office/drawing/2014/main" val="766272906"/>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KB pojišťovna</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-32</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-32</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-11</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18</a:t>
                      </a:r>
                    </a:p>
                  </a:txBody>
                  <a:tcPr marL="9525" marR="9525" marT="9525" marB="0" anchor="b">
                    <a:solidFill>
                      <a:srgbClr val="004077"/>
                    </a:solidFill>
                  </a:tcPr>
                </a:tc>
                <a:extLst>
                  <a:ext uri="{0D108BD9-81ED-4DB2-BD59-A6C34878D82A}">
                    <a16:rowId xmlns:a16="http://schemas.microsoft.com/office/drawing/2014/main" val="1818851823"/>
                  </a:ext>
                </a:extLst>
              </a:tr>
              <a:tr h="219642">
                <a:tc>
                  <a:txBody>
                    <a:bodyPr/>
                    <a:lstStyle/>
                    <a:p>
                      <a:pPr algn="l" fontAlgn="b"/>
                      <a:r>
                        <a:rPr lang="cs-CZ" sz="2400" b="0" i="1" u="none" strike="noStrike" dirty="0">
                          <a:solidFill>
                            <a:schemeClr val="bg1"/>
                          </a:solidFill>
                          <a:effectLst/>
                          <a:latin typeface="Century Gothic" panose="020B0502020202020204" pitchFamily="34" charset="0"/>
                        </a:rPr>
                        <a:t>NN Pojišťovna*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15</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9</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33</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19</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13</a:t>
                      </a:r>
                    </a:p>
                  </a:txBody>
                  <a:tcPr marL="9525" marR="9525" marT="9525" marB="0" anchor="b">
                    <a:solidFill>
                      <a:srgbClr val="004077"/>
                    </a:solidFill>
                  </a:tcPr>
                </a:tc>
                <a:extLst>
                  <a:ext uri="{0D108BD9-81ED-4DB2-BD59-A6C34878D82A}">
                    <a16:rowId xmlns:a16="http://schemas.microsoft.com/office/drawing/2014/main" val="3742936178"/>
                  </a:ext>
                </a:extLst>
              </a:tr>
              <a:tr h="219642">
                <a:tc>
                  <a:txBody>
                    <a:bodyPr/>
                    <a:lstStyle/>
                    <a:p>
                      <a:pPr algn="l" fontAlgn="b"/>
                      <a:r>
                        <a:rPr lang="cs-CZ" sz="2400" b="1" i="0" u="none" strike="noStrike" dirty="0" err="1">
                          <a:solidFill>
                            <a:schemeClr val="bg1"/>
                          </a:solidFill>
                          <a:effectLst/>
                          <a:latin typeface="Century Gothic" panose="020B0502020202020204" pitchFamily="34" charset="0"/>
                        </a:rPr>
                        <a:t>Generali</a:t>
                      </a:r>
                      <a:r>
                        <a:rPr lang="cs-CZ" sz="2400" b="1" i="0" u="none" strike="noStrike" dirty="0">
                          <a:solidFill>
                            <a:schemeClr val="bg1"/>
                          </a:solidFill>
                          <a:effectLst/>
                          <a:latin typeface="Century Gothic" panose="020B0502020202020204" pitchFamily="34" charset="0"/>
                        </a:rPr>
                        <a:t> Česká pojišťovna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3</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6</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23</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15</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10</a:t>
                      </a:r>
                    </a:p>
                  </a:txBody>
                  <a:tcPr marL="9525" marR="9525" marT="9525" marB="0" anchor="b">
                    <a:solidFill>
                      <a:srgbClr val="004077"/>
                    </a:solidFill>
                  </a:tcPr>
                </a:tc>
                <a:extLst>
                  <a:ext uri="{0D108BD9-81ED-4DB2-BD59-A6C34878D82A}">
                    <a16:rowId xmlns:a16="http://schemas.microsoft.com/office/drawing/2014/main" val="3145327689"/>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Allianz</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26</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20</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36</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38</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a:t>
                      </a:r>
                    </a:p>
                  </a:txBody>
                  <a:tcPr marL="9525" marR="9525" marT="9525" marB="0" anchor="b">
                    <a:solidFill>
                      <a:srgbClr val="004077"/>
                    </a:solidFill>
                  </a:tcPr>
                </a:tc>
                <a:extLst>
                  <a:ext uri="{0D108BD9-81ED-4DB2-BD59-A6C34878D82A}">
                    <a16:rowId xmlns:a16="http://schemas.microsoft.com/office/drawing/2014/main" val="4002477786"/>
                  </a:ext>
                </a:extLst>
              </a:tr>
              <a:tr h="219642">
                <a:tc>
                  <a:txBody>
                    <a:bodyPr/>
                    <a:lstStyle/>
                    <a:p>
                      <a:pPr algn="l" fontAlgn="b"/>
                      <a:r>
                        <a:rPr lang="cs-CZ" sz="2400" b="0" i="1" u="none" strike="noStrike" dirty="0">
                          <a:solidFill>
                            <a:schemeClr val="bg1"/>
                          </a:solidFill>
                          <a:effectLst/>
                          <a:latin typeface="Century Gothic" panose="020B0502020202020204" pitchFamily="34" charset="0"/>
                        </a:rPr>
                        <a:t>Direct pojišťovna*</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44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47</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31</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61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38</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-3</a:t>
                      </a:r>
                    </a:p>
                  </a:txBody>
                  <a:tcPr marL="9525" marR="9525" marT="9525" marB="0" anchor="b">
                    <a:solidFill>
                      <a:srgbClr val="004077"/>
                    </a:solidFill>
                  </a:tcPr>
                </a:tc>
                <a:extLst>
                  <a:ext uri="{0D108BD9-81ED-4DB2-BD59-A6C34878D82A}">
                    <a16:rowId xmlns:a16="http://schemas.microsoft.com/office/drawing/2014/main" val="3277882914"/>
                  </a:ext>
                </a:extLst>
              </a:tr>
              <a:tr h="219642">
                <a:tc>
                  <a:txBody>
                    <a:bodyPr/>
                    <a:lstStyle/>
                    <a:p>
                      <a:pPr algn="l" fontAlgn="b"/>
                      <a:r>
                        <a:rPr lang="cs-CZ" sz="2400" b="0" i="1" u="none" strike="noStrike" dirty="0">
                          <a:solidFill>
                            <a:schemeClr val="bg1"/>
                          </a:solidFill>
                          <a:effectLst/>
                          <a:latin typeface="Century Gothic" panose="020B0502020202020204" pitchFamily="34" charset="0"/>
                        </a:rPr>
                        <a:t>ČPP*</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19</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47</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29</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-4</a:t>
                      </a:r>
                    </a:p>
                  </a:txBody>
                  <a:tcPr marL="9525" marR="9525" marT="9525" marB="0" anchor="b">
                    <a:solidFill>
                      <a:srgbClr val="004077"/>
                    </a:solidFill>
                  </a:tcPr>
                </a:tc>
                <a:extLst>
                  <a:ext uri="{0D108BD9-81ED-4DB2-BD59-A6C34878D82A}">
                    <a16:rowId xmlns:a16="http://schemas.microsoft.com/office/drawing/2014/main" val="1642482769"/>
                  </a:ext>
                </a:extLst>
              </a:tr>
              <a:tr h="219642">
                <a:tc>
                  <a:txBody>
                    <a:bodyPr/>
                    <a:lstStyle/>
                    <a:p>
                      <a:pPr algn="l" fontAlgn="b"/>
                      <a:r>
                        <a:rPr lang="cs-CZ" sz="2400" b="1" i="0" u="none" strike="noStrike" dirty="0">
                          <a:solidFill>
                            <a:schemeClr val="bg1"/>
                          </a:solidFill>
                          <a:effectLst/>
                          <a:latin typeface="Century Gothic" panose="020B0502020202020204" pitchFamily="34" charset="0"/>
                        </a:rPr>
                        <a:t>UNIQA</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27</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22</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15</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8</a:t>
                      </a:r>
                    </a:p>
                  </a:txBody>
                  <a:tcPr marL="9525" marR="9525" marT="9525" marB="0" anchor="b">
                    <a:solidFill>
                      <a:srgbClr val="004077"/>
                    </a:solidFill>
                  </a:tcPr>
                </a:tc>
                <a:tc>
                  <a:txBody>
                    <a:bodyPr/>
                    <a:lstStyle/>
                    <a:p>
                      <a:pPr algn="ctr" fontAlgn="b"/>
                      <a:r>
                        <a:rPr lang="cs-CZ" sz="2400" b="0" i="0" u="none" strike="noStrike">
                          <a:solidFill>
                            <a:schemeClr val="bg1"/>
                          </a:solidFill>
                          <a:effectLst/>
                          <a:latin typeface="Century Gothic" panose="020B0502020202020204" pitchFamily="34" charset="0"/>
                        </a:rPr>
                        <a:t>41</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14</a:t>
                      </a:r>
                    </a:p>
                  </a:txBody>
                  <a:tcPr marL="9525" marR="9525" marT="9525" marB="0" anchor="b">
                    <a:solidFill>
                      <a:srgbClr val="004077"/>
                    </a:solidFill>
                  </a:tcPr>
                </a:tc>
                <a:tc>
                  <a:txBody>
                    <a:bodyPr/>
                    <a:lstStyle/>
                    <a:p>
                      <a:pPr algn="ctr" fontAlgn="b"/>
                      <a:r>
                        <a:rPr lang="cs-CZ" sz="2400" b="0" i="0" u="none" strike="noStrike" dirty="0">
                          <a:solidFill>
                            <a:schemeClr val="bg1"/>
                          </a:solidFill>
                          <a:effectLst/>
                          <a:latin typeface="Century Gothic" panose="020B0502020202020204" pitchFamily="34" charset="0"/>
                        </a:rPr>
                        <a:t>-5</a:t>
                      </a:r>
                    </a:p>
                  </a:txBody>
                  <a:tcPr marL="9525" marR="9525" marT="9525" marB="0" anchor="b">
                    <a:solidFill>
                      <a:srgbClr val="004077"/>
                    </a:solidFill>
                  </a:tcPr>
                </a:tc>
                <a:extLst>
                  <a:ext uri="{0D108BD9-81ED-4DB2-BD59-A6C34878D82A}">
                    <a16:rowId xmlns:a16="http://schemas.microsoft.com/office/drawing/2014/main" val="645610783"/>
                  </a:ext>
                </a:extLst>
              </a:tr>
              <a:tr h="219642">
                <a:tc>
                  <a:txBody>
                    <a:bodyPr/>
                    <a:lstStyle/>
                    <a:p>
                      <a:pPr algn="l" fontAlgn="b"/>
                      <a:r>
                        <a:rPr lang="cs-CZ" sz="2400" b="1" i="1" u="none" strike="noStrike" dirty="0">
                          <a:solidFill>
                            <a:srgbClr val="EC5652"/>
                          </a:solidFill>
                          <a:effectLst/>
                          <a:latin typeface="Century Gothic" panose="020B0502020202020204" pitchFamily="34" charset="0"/>
                        </a:rPr>
                        <a:t>CELKEM NPS v daném roce</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13</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17</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13</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28</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28</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18</a:t>
                      </a:r>
                    </a:p>
                  </a:txBody>
                  <a:tcPr marL="9525" marR="9525" marT="9525" marB="0" anchor="b">
                    <a:solidFill>
                      <a:srgbClr val="004077"/>
                    </a:solidFill>
                  </a:tcPr>
                </a:tc>
                <a:tc>
                  <a:txBody>
                    <a:bodyPr/>
                    <a:lstStyle/>
                    <a:p>
                      <a:pPr algn="ctr" fontAlgn="b"/>
                      <a:r>
                        <a:rPr lang="cs-CZ" sz="2400" b="0" i="1" u="none" strike="noStrike" dirty="0">
                          <a:solidFill>
                            <a:srgbClr val="EC5652"/>
                          </a:solidFill>
                          <a:effectLst/>
                          <a:latin typeface="Century Gothic" panose="020B0502020202020204" pitchFamily="34" charset="0"/>
                        </a:rPr>
                        <a:t>12</a:t>
                      </a:r>
                    </a:p>
                  </a:txBody>
                  <a:tcPr marL="9525" marR="9525" marT="9525" marB="0" anchor="b">
                    <a:solidFill>
                      <a:srgbClr val="004077"/>
                    </a:solidFill>
                  </a:tcPr>
                </a:tc>
                <a:extLst>
                  <a:ext uri="{0D108BD9-81ED-4DB2-BD59-A6C34878D82A}">
                    <a16:rowId xmlns:a16="http://schemas.microsoft.com/office/drawing/2014/main" val="1307945424"/>
                  </a:ext>
                </a:extLst>
              </a:tr>
            </a:tbl>
          </a:graphicData>
        </a:graphic>
      </p:graphicFrame>
      <p:sp>
        <p:nvSpPr>
          <p:cNvPr id="3" name="TextovéPole 2">
            <a:extLst>
              <a:ext uri="{FF2B5EF4-FFF2-40B4-BE49-F238E27FC236}">
                <a16:creationId xmlns:a16="http://schemas.microsoft.com/office/drawing/2014/main" id="{12889344-9E6B-4F1A-6EC5-178EEB96B35A}"/>
              </a:ext>
            </a:extLst>
          </p:cNvPr>
          <p:cNvSpPr txBox="1"/>
          <p:nvPr/>
        </p:nvSpPr>
        <p:spPr>
          <a:xfrm>
            <a:off x="103984" y="6087534"/>
            <a:ext cx="9916583" cy="369332"/>
          </a:xfrm>
          <a:prstGeom prst="rect">
            <a:avLst/>
          </a:prstGeom>
          <a:noFill/>
        </p:spPr>
        <p:txBody>
          <a:bodyPr wrap="square" rtlCol="0">
            <a:spAutoFit/>
          </a:bodyPr>
          <a:lstStyle/>
          <a:p>
            <a:r>
              <a:rPr lang="cs-CZ" i="1" dirty="0">
                <a:solidFill>
                  <a:schemeClr val="bg1"/>
                </a:solidFill>
              </a:rPr>
              <a:t>*pojišťovny, které hodnotilo 30 – 50 respondentů (pouze orientační čísla)</a:t>
            </a:r>
          </a:p>
        </p:txBody>
      </p:sp>
    </p:spTree>
    <p:extLst>
      <p:ext uri="{BB962C8B-B14F-4D97-AF65-F5344CB8AC3E}">
        <p14:creationId xmlns:p14="http://schemas.microsoft.com/office/powerpoint/2010/main" val="143066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E5402-9977-4ED9-8782-9C3536837971}"/>
              </a:ext>
            </a:extLst>
          </p:cNvPr>
          <p:cNvSpPr>
            <a:spLocks noGrp="1"/>
          </p:cNvSpPr>
          <p:nvPr>
            <p:ph type="title"/>
          </p:nvPr>
        </p:nvSpPr>
        <p:spPr/>
        <p:txBody>
          <a:bodyPr/>
          <a:lstStyle/>
          <a:p>
            <a:r>
              <a:rPr lang="cs-CZ" dirty="0">
                <a:solidFill>
                  <a:schemeClr val="bg1"/>
                </a:solidFill>
              </a:rPr>
              <a:t>Jak se orientovat v prezentaci?</a:t>
            </a:r>
          </a:p>
        </p:txBody>
      </p:sp>
      <p:sp>
        <p:nvSpPr>
          <p:cNvPr id="3" name="Zástupný obsah 2">
            <a:extLst>
              <a:ext uri="{FF2B5EF4-FFF2-40B4-BE49-F238E27FC236}">
                <a16:creationId xmlns:a16="http://schemas.microsoft.com/office/drawing/2014/main" id="{E087F0C0-7E83-EE4F-8AF4-5772FD4DA618}"/>
              </a:ext>
            </a:extLst>
          </p:cNvPr>
          <p:cNvSpPr>
            <a:spLocks noGrp="1"/>
          </p:cNvSpPr>
          <p:nvPr>
            <p:ph idx="1"/>
          </p:nvPr>
        </p:nvSpPr>
        <p:spPr>
          <a:xfrm>
            <a:off x="838200" y="1825625"/>
            <a:ext cx="4628103" cy="4351338"/>
          </a:xfrm>
        </p:spPr>
        <p:txBody>
          <a:bodyPr>
            <a:normAutofit/>
          </a:bodyPr>
          <a:lstStyle/>
          <a:p>
            <a:r>
              <a:rPr lang="cs-CZ" sz="1800" dirty="0">
                <a:solidFill>
                  <a:schemeClr val="bg1"/>
                </a:solidFill>
              </a:rPr>
              <a:t>Prezentace je rozdělena tematicky do několika kapitol</a:t>
            </a:r>
          </a:p>
          <a:p>
            <a:r>
              <a:rPr lang="cs-CZ" sz="1800" dirty="0">
                <a:solidFill>
                  <a:schemeClr val="bg1"/>
                </a:solidFill>
              </a:rPr>
              <a:t>V některých grafech jsou uvedeny TŘI ročníky výzkumu: </a:t>
            </a:r>
          </a:p>
          <a:p>
            <a:pPr lvl="1"/>
            <a:r>
              <a:rPr lang="cs-CZ" sz="1400" dirty="0">
                <a:solidFill>
                  <a:schemeClr val="bg1"/>
                </a:solidFill>
              </a:rPr>
              <a:t>2024 – aktuální </a:t>
            </a:r>
          </a:p>
          <a:p>
            <a:pPr lvl="1"/>
            <a:r>
              <a:rPr lang="cs-CZ" sz="1400" dirty="0">
                <a:solidFill>
                  <a:schemeClr val="bg1"/>
                </a:solidFill>
              </a:rPr>
              <a:t>2023 – loňský </a:t>
            </a:r>
          </a:p>
          <a:p>
            <a:pPr lvl="1"/>
            <a:r>
              <a:rPr lang="cs-CZ" sz="1400" dirty="0">
                <a:solidFill>
                  <a:schemeClr val="bg1"/>
                </a:solidFill>
              </a:rPr>
              <a:t>2018 – první ročník (šedá kolečka s uvedenou hodnotou viz ilustrační graf)</a:t>
            </a:r>
          </a:p>
          <a:p>
            <a:pPr lvl="1"/>
            <a:endParaRPr lang="cs-CZ" sz="1400" dirty="0">
              <a:solidFill>
                <a:schemeClr val="bg1"/>
              </a:solidFill>
            </a:endParaRPr>
          </a:p>
          <a:p>
            <a:r>
              <a:rPr lang="cs-CZ" sz="1800" dirty="0">
                <a:solidFill>
                  <a:schemeClr val="bg1"/>
                </a:solidFill>
              </a:rPr>
              <a:t>V případě, že nejsou v komentářích zdůrazněné rozdíly mezi sociodemografickými skupinami nebo jiné rozdíly, tak nebyly prokázány žádné významné rozdíly</a:t>
            </a:r>
          </a:p>
        </p:txBody>
      </p:sp>
      <p:pic>
        <p:nvPicPr>
          <p:cNvPr id="6" name="Obrázek 5">
            <a:extLst>
              <a:ext uri="{FF2B5EF4-FFF2-40B4-BE49-F238E27FC236}">
                <a16:creationId xmlns:a16="http://schemas.microsoft.com/office/drawing/2014/main" id="{70D48AE4-F503-D611-D496-856362ECAC57}"/>
              </a:ext>
            </a:extLst>
          </p:cNvPr>
          <p:cNvPicPr>
            <a:picLocks noChangeAspect="1"/>
          </p:cNvPicPr>
          <p:nvPr/>
        </p:nvPicPr>
        <p:blipFill>
          <a:blip r:embed="rId2"/>
          <a:stretch>
            <a:fillRect/>
          </a:stretch>
        </p:blipFill>
        <p:spPr>
          <a:xfrm>
            <a:off x="5951709" y="1714351"/>
            <a:ext cx="6096528" cy="3429297"/>
          </a:xfrm>
          <a:prstGeom prst="rect">
            <a:avLst/>
          </a:prstGeom>
        </p:spPr>
      </p:pic>
      <p:cxnSp>
        <p:nvCxnSpPr>
          <p:cNvPr id="5" name="Přímá spojnice se šipkou 4">
            <a:extLst>
              <a:ext uri="{FF2B5EF4-FFF2-40B4-BE49-F238E27FC236}">
                <a16:creationId xmlns:a16="http://schemas.microsoft.com/office/drawing/2014/main" id="{9F8D071F-8B2B-2467-26F6-F8DFEBD116FE}"/>
              </a:ext>
            </a:extLst>
          </p:cNvPr>
          <p:cNvCxnSpPr/>
          <p:nvPr/>
        </p:nvCxnSpPr>
        <p:spPr>
          <a:xfrm flipH="1" flipV="1">
            <a:off x="10420141" y="3607358"/>
            <a:ext cx="773723" cy="83401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Přímá spojnice se šipkou 6">
            <a:extLst>
              <a:ext uri="{FF2B5EF4-FFF2-40B4-BE49-F238E27FC236}">
                <a16:creationId xmlns:a16="http://schemas.microsoft.com/office/drawing/2014/main" id="{0B85B536-F4CD-3433-8553-4798F04B4465}"/>
              </a:ext>
            </a:extLst>
          </p:cNvPr>
          <p:cNvCxnSpPr>
            <a:cxnSpLocks/>
          </p:cNvCxnSpPr>
          <p:nvPr/>
        </p:nvCxnSpPr>
        <p:spPr>
          <a:xfrm flipH="1" flipV="1">
            <a:off x="9934735" y="4119824"/>
            <a:ext cx="1239033" cy="32154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02071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97496A8-FBD1-E46D-B532-39A6320A0EE4}"/>
              </a:ext>
            </a:extLst>
          </p:cNvPr>
          <p:cNvSpPr/>
          <p:nvPr/>
        </p:nvSpPr>
        <p:spPr>
          <a:xfrm>
            <a:off x="356189" y="2183911"/>
            <a:ext cx="11509901" cy="448738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44FA0310-0C4C-A000-F39B-59AB1CD6F6D7}"/>
              </a:ext>
            </a:extLst>
          </p:cNvPr>
          <p:cNvSpPr/>
          <p:nvPr/>
        </p:nvSpPr>
        <p:spPr>
          <a:xfrm>
            <a:off x="198726" y="259001"/>
            <a:ext cx="10546521" cy="168047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7" name="Graf 6">
            <a:extLst>
              <a:ext uri="{FF2B5EF4-FFF2-40B4-BE49-F238E27FC236}">
                <a16:creationId xmlns:a16="http://schemas.microsoft.com/office/drawing/2014/main" id="{BBA97535-D65C-0523-BDFD-4704336699F4}"/>
              </a:ext>
            </a:extLst>
          </p:cNvPr>
          <p:cNvGraphicFramePr/>
          <p:nvPr>
            <p:extLst>
              <p:ext uri="{D42A27DB-BD31-4B8C-83A1-F6EECF244321}">
                <p14:modId xmlns:p14="http://schemas.microsoft.com/office/powerpoint/2010/main" val="1436985802"/>
              </p:ext>
            </p:extLst>
          </p:nvPr>
        </p:nvGraphicFramePr>
        <p:xfrm>
          <a:off x="185525" y="2082378"/>
          <a:ext cx="11506024" cy="4446013"/>
        </p:xfrm>
        <a:graphic>
          <a:graphicData uri="http://schemas.openxmlformats.org/drawingml/2006/chart">
            <c:chart xmlns:c="http://schemas.openxmlformats.org/drawingml/2006/chart" xmlns:r="http://schemas.openxmlformats.org/officeDocument/2006/relationships" r:id="rId2"/>
          </a:graphicData>
        </a:graphic>
      </p:graphicFrame>
      <p:sp>
        <p:nvSpPr>
          <p:cNvPr id="11" name="Obdélník 10">
            <a:extLst>
              <a:ext uri="{FF2B5EF4-FFF2-40B4-BE49-F238E27FC236}">
                <a16:creationId xmlns:a16="http://schemas.microsoft.com/office/drawing/2014/main" id="{56E3FA1B-D0F7-46F6-BDB6-5EE62CC6D96D}"/>
              </a:ext>
            </a:extLst>
          </p:cNvPr>
          <p:cNvSpPr/>
          <p:nvPr/>
        </p:nvSpPr>
        <p:spPr>
          <a:xfrm>
            <a:off x="9430514" y="2319084"/>
            <a:ext cx="1896533" cy="3529092"/>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C5CE839D-52BD-4920-B70B-93AED9310AFC}"/>
              </a:ext>
            </a:extLst>
          </p:cNvPr>
          <p:cNvSpPr/>
          <p:nvPr/>
        </p:nvSpPr>
        <p:spPr>
          <a:xfrm>
            <a:off x="7533981" y="2319083"/>
            <a:ext cx="1896533" cy="3529093"/>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E36D0C51-0548-4CB1-959B-B4290CDF5958}"/>
              </a:ext>
            </a:extLst>
          </p:cNvPr>
          <p:cNvSpPr/>
          <p:nvPr/>
        </p:nvSpPr>
        <p:spPr>
          <a:xfrm>
            <a:off x="579751" y="2319083"/>
            <a:ext cx="6954230" cy="35290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Nadpis 3">
            <a:extLst>
              <a:ext uri="{FF2B5EF4-FFF2-40B4-BE49-F238E27FC236}">
                <a16:creationId xmlns:a16="http://schemas.microsoft.com/office/drawing/2014/main" id="{08A29BBF-F717-47B3-A5EB-96AE701ED62E}"/>
              </a:ext>
            </a:extLst>
          </p:cNvPr>
          <p:cNvSpPr>
            <a:spLocks noGrp="1"/>
          </p:cNvSpPr>
          <p:nvPr>
            <p:ph type="title"/>
          </p:nvPr>
        </p:nvSpPr>
        <p:spPr>
          <a:xfrm>
            <a:off x="97097" y="137046"/>
            <a:ext cx="10515600" cy="1669238"/>
          </a:xfrm>
          <a:solidFill>
            <a:srgbClr val="004077"/>
          </a:solidFill>
        </p:spPr>
        <p:txBody>
          <a:bodyPr anchor="t">
            <a:noAutofit/>
          </a:bodyPr>
          <a:lstStyle/>
          <a:p>
            <a:pPr marL="0" indent="0">
              <a:buNone/>
            </a:pPr>
            <a:r>
              <a:rPr lang="cs-CZ" sz="2800" dirty="0">
                <a:solidFill>
                  <a:schemeClr val="bg1"/>
                </a:solidFill>
              </a:rPr>
              <a:t>NPS v rámci segmentů = nevyhraněný +9, sebevědomý +13, důkladný, pečlivý +31</a:t>
            </a:r>
            <a:br>
              <a:rPr lang="cs-CZ" sz="2800" dirty="0">
                <a:solidFill>
                  <a:schemeClr val="bg1"/>
                </a:solidFill>
              </a:rPr>
            </a:br>
            <a:br>
              <a:rPr lang="cs-CZ" sz="2800" dirty="0">
                <a:solidFill>
                  <a:schemeClr val="bg1"/>
                </a:solidFill>
              </a:rPr>
            </a:br>
            <a:r>
              <a:rPr lang="cs-CZ" sz="1800" b="0" dirty="0">
                <a:solidFill>
                  <a:schemeClr val="bg1"/>
                </a:solidFill>
              </a:rPr>
              <a:t>Důkladní a pečliví klienti jsou nejlepšími ambasadory pojišťovnictví. </a:t>
            </a:r>
          </a:p>
        </p:txBody>
      </p:sp>
      <p:sp>
        <p:nvSpPr>
          <p:cNvPr id="16" name="Zástupný symbol pro zápatí 4">
            <a:extLst>
              <a:ext uri="{FF2B5EF4-FFF2-40B4-BE49-F238E27FC236}">
                <a16:creationId xmlns:a16="http://schemas.microsoft.com/office/drawing/2014/main" id="{BA515E3C-27E2-4574-B08A-051376A91F26}"/>
              </a:ext>
            </a:extLst>
          </p:cNvPr>
          <p:cNvSpPr>
            <a:spLocks noGrp="1"/>
          </p:cNvSpPr>
          <p:nvPr>
            <p:ph type="ftr" sz="quarter" idx="11"/>
          </p:nvPr>
        </p:nvSpPr>
        <p:spPr>
          <a:xfrm>
            <a:off x="356189" y="6124270"/>
            <a:ext cx="5911517" cy="365125"/>
          </a:xfrm>
        </p:spPr>
        <p:txBody>
          <a:bodyPr/>
          <a:lstStyle/>
          <a:p>
            <a:pPr algn="l"/>
            <a:r>
              <a:rPr lang="cs-CZ" sz="800" i="1" dirty="0"/>
              <a:t>H1. Doporučil/a byste svou </a:t>
            </a:r>
            <a:r>
              <a:rPr lang="cs-CZ" sz="800" i="1" u="sng" dirty="0"/>
              <a:t>hlavní pojišťovnu</a:t>
            </a:r>
            <a:r>
              <a:rPr lang="cs-CZ" sz="800" i="1" dirty="0"/>
              <a:t> svým přátelům a známým? </a:t>
            </a:r>
            <a:r>
              <a:rPr lang="en-US" sz="800" i="1" dirty="0"/>
              <a:t>/ N = </a:t>
            </a:r>
            <a:r>
              <a:rPr lang="cs-CZ" sz="800" i="1" dirty="0"/>
              <a:t>1028</a:t>
            </a:r>
          </a:p>
          <a:p>
            <a:pPr algn="l"/>
            <a:r>
              <a:rPr lang="en-US" sz="800" i="1" dirty="0"/>
              <a:t>H2. </a:t>
            </a:r>
            <a:r>
              <a:rPr lang="en-US" sz="800" i="1" dirty="0" err="1"/>
              <a:t>Jak</a:t>
            </a:r>
            <a:r>
              <a:rPr lang="en-US" sz="800" i="1" dirty="0"/>
              <a:t> </a:t>
            </a:r>
            <a:r>
              <a:rPr lang="en-US" sz="800" i="1" dirty="0" err="1"/>
              <a:t>jste</a:t>
            </a:r>
            <a:r>
              <a:rPr lang="en-US" sz="800" i="1" dirty="0"/>
              <a:t> </a:t>
            </a:r>
            <a:r>
              <a:rPr lang="en-US" sz="800" i="1" dirty="0" err="1"/>
              <a:t>celkově</a:t>
            </a:r>
            <a:r>
              <a:rPr lang="en-US" sz="800" i="1" dirty="0"/>
              <a:t> </a:t>
            </a:r>
            <a:r>
              <a:rPr lang="en-US" sz="800" i="1" dirty="0" err="1"/>
              <a:t>spokojen</a:t>
            </a:r>
            <a:r>
              <a:rPr lang="en-US" sz="800" i="1" dirty="0"/>
              <a:t>/a se </a:t>
            </a:r>
            <a:r>
              <a:rPr lang="en-US" sz="800" i="1" dirty="0" err="1"/>
              <a:t>svou</a:t>
            </a:r>
            <a:r>
              <a:rPr lang="en-US" sz="800" i="1" dirty="0"/>
              <a:t> </a:t>
            </a:r>
            <a:r>
              <a:rPr lang="en-US" sz="800" i="1" dirty="0" err="1"/>
              <a:t>hlavní</a:t>
            </a:r>
            <a:r>
              <a:rPr lang="en-US" sz="800" i="1" dirty="0"/>
              <a:t> </a:t>
            </a:r>
            <a:r>
              <a:rPr lang="en-US" sz="800" i="1" dirty="0" err="1"/>
              <a:t>pojišťovnou</a:t>
            </a:r>
            <a:r>
              <a:rPr lang="en-US" sz="800" i="1" dirty="0"/>
              <a:t>? / N = </a:t>
            </a:r>
            <a:r>
              <a:rPr lang="cs-CZ" sz="800" i="1" dirty="0"/>
              <a:t>1028</a:t>
            </a:r>
          </a:p>
        </p:txBody>
      </p:sp>
      <p:sp>
        <p:nvSpPr>
          <p:cNvPr id="9" name="TextovéPole 8">
            <a:extLst>
              <a:ext uri="{FF2B5EF4-FFF2-40B4-BE49-F238E27FC236}">
                <a16:creationId xmlns:a16="http://schemas.microsoft.com/office/drawing/2014/main" id="{4C36F603-6F7C-8D1C-C197-D46805E2991A}"/>
              </a:ext>
            </a:extLst>
          </p:cNvPr>
          <p:cNvSpPr txBox="1"/>
          <p:nvPr/>
        </p:nvSpPr>
        <p:spPr>
          <a:xfrm>
            <a:off x="198726" y="5879833"/>
            <a:ext cx="1896533" cy="261610"/>
          </a:xfrm>
          <a:prstGeom prst="rect">
            <a:avLst/>
          </a:prstGeom>
          <a:noFill/>
        </p:spPr>
        <p:txBody>
          <a:bodyPr wrap="square">
            <a:spAutoFit/>
          </a:bodyPr>
          <a:lstStyle/>
          <a:p>
            <a:r>
              <a:rPr lang="cs-CZ" sz="1100" b="1" dirty="0">
                <a:latin typeface="Century Gothic" panose="020B0502020202020204" pitchFamily="34" charset="0"/>
              </a:rPr>
              <a:t>určitě nedoporučil/a</a:t>
            </a:r>
          </a:p>
        </p:txBody>
      </p:sp>
      <p:sp>
        <p:nvSpPr>
          <p:cNvPr id="10" name="TextovéPole 9">
            <a:extLst>
              <a:ext uri="{FF2B5EF4-FFF2-40B4-BE49-F238E27FC236}">
                <a16:creationId xmlns:a16="http://schemas.microsoft.com/office/drawing/2014/main" id="{B305147E-15F8-7394-9CF6-96D39E796B55}"/>
              </a:ext>
            </a:extLst>
          </p:cNvPr>
          <p:cNvSpPr txBox="1"/>
          <p:nvPr/>
        </p:nvSpPr>
        <p:spPr>
          <a:xfrm>
            <a:off x="10053926" y="5879833"/>
            <a:ext cx="1637009" cy="261610"/>
          </a:xfrm>
          <a:prstGeom prst="rect">
            <a:avLst/>
          </a:prstGeom>
          <a:noFill/>
        </p:spPr>
        <p:txBody>
          <a:bodyPr wrap="square">
            <a:spAutoFit/>
          </a:bodyPr>
          <a:lstStyle/>
          <a:p>
            <a:r>
              <a:rPr lang="cs-CZ" sz="1100" b="1" dirty="0">
                <a:latin typeface="Century Gothic" panose="020B0502020202020204" pitchFamily="34" charset="0"/>
              </a:rPr>
              <a:t>určitě doporučil/a</a:t>
            </a:r>
          </a:p>
        </p:txBody>
      </p:sp>
      <p:sp>
        <p:nvSpPr>
          <p:cNvPr id="3" name="TextovéPole 2">
            <a:extLst>
              <a:ext uri="{FF2B5EF4-FFF2-40B4-BE49-F238E27FC236}">
                <a16:creationId xmlns:a16="http://schemas.microsoft.com/office/drawing/2014/main" id="{24FECAEF-302D-B9B0-C747-C8CB5F53D8E5}"/>
              </a:ext>
            </a:extLst>
          </p:cNvPr>
          <p:cNvSpPr txBox="1"/>
          <p:nvPr/>
        </p:nvSpPr>
        <p:spPr>
          <a:xfrm>
            <a:off x="843280" y="2479040"/>
            <a:ext cx="2489200" cy="369332"/>
          </a:xfrm>
          <a:prstGeom prst="rect">
            <a:avLst/>
          </a:prstGeom>
          <a:noFill/>
        </p:spPr>
        <p:txBody>
          <a:bodyPr wrap="square" rtlCol="0">
            <a:spAutoFit/>
          </a:bodyPr>
          <a:lstStyle/>
          <a:p>
            <a:r>
              <a:rPr lang="cs-CZ" b="1" dirty="0" err="1">
                <a:solidFill>
                  <a:srgbClr val="FF0000"/>
                </a:solidFill>
                <a:latin typeface="Century Gothic" panose="020B0502020202020204" pitchFamily="34" charset="0"/>
              </a:rPr>
              <a:t>Detractor</a:t>
            </a:r>
            <a:r>
              <a:rPr lang="cs-CZ" b="1" dirty="0">
                <a:solidFill>
                  <a:srgbClr val="FF0000"/>
                </a:solidFill>
                <a:latin typeface="Century Gothic" panose="020B0502020202020204" pitchFamily="34" charset="0"/>
              </a:rPr>
              <a:t> </a:t>
            </a:r>
          </a:p>
        </p:txBody>
      </p:sp>
      <p:sp>
        <p:nvSpPr>
          <p:cNvPr id="8" name="TextovéPole 7">
            <a:extLst>
              <a:ext uri="{FF2B5EF4-FFF2-40B4-BE49-F238E27FC236}">
                <a16:creationId xmlns:a16="http://schemas.microsoft.com/office/drawing/2014/main" id="{6696E0A9-9461-73E7-1640-12F0F5E2B6EA}"/>
              </a:ext>
            </a:extLst>
          </p:cNvPr>
          <p:cNvSpPr txBox="1"/>
          <p:nvPr/>
        </p:nvSpPr>
        <p:spPr>
          <a:xfrm>
            <a:off x="7680518" y="2320051"/>
            <a:ext cx="1575455" cy="369332"/>
          </a:xfrm>
          <a:prstGeom prst="rect">
            <a:avLst/>
          </a:prstGeom>
          <a:noFill/>
        </p:spPr>
        <p:txBody>
          <a:bodyPr wrap="square" rtlCol="0">
            <a:spAutoFit/>
          </a:bodyPr>
          <a:lstStyle/>
          <a:p>
            <a:r>
              <a:rPr lang="cs-CZ" b="1" dirty="0" err="1">
                <a:solidFill>
                  <a:srgbClr val="FFC000"/>
                </a:solidFill>
                <a:latin typeface="Century Gothic" panose="020B0502020202020204" pitchFamily="34" charset="0"/>
              </a:rPr>
              <a:t>Passive</a:t>
            </a:r>
            <a:endParaRPr lang="cs-CZ" b="1" dirty="0">
              <a:solidFill>
                <a:srgbClr val="FFC000"/>
              </a:solidFill>
              <a:latin typeface="Century Gothic" panose="020B0502020202020204" pitchFamily="34" charset="0"/>
            </a:endParaRPr>
          </a:p>
        </p:txBody>
      </p:sp>
      <p:sp>
        <p:nvSpPr>
          <p:cNvPr id="15" name="TextovéPole 14">
            <a:extLst>
              <a:ext uri="{FF2B5EF4-FFF2-40B4-BE49-F238E27FC236}">
                <a16:creationId xmlns:a16="http://schemas.microsoft.com/office/drawing/2014/main" id="{8CD388B0-9A67-7DE6-35FC-01B307B25376}"/>
              </a:ext>
            </a:extLst>
          </p:cNvPr>
          <p:cNvSpPr txBox="1"/>
          <p:nvPr/>
        </p:nvSpPr>
        <p:spPr>
          <a:xfrm>
            <a:off x="9426637" y="2320051"/>
            <a:ext cx="1575455" cy="369332"/>
          </a:xfrm>
          <a:prstGeom prst="rect">
            <a:avLst/>
          </a:prstGeom>
          <a:noFill/>
        </p:spPr>
        <p:txBody>
          <a:bodyPr wrap="square" rtlCol="0">
            <a:spAutoFit/>
          </a:bodyPr>
          <a:lstStyle/>
          <a:p>
            <a:r>
              <a:rPr lang="cs-CZ" b="1" dirty="0" err="1">
                <a:solidFill>
                  <a:schemeClr val="accent6"/>
                </a:solidFill>
                <a:latin typeface="Century Gothic" panose="020B0502020202020204" pitchFamily="34" charset="0"/>
              </a:rPr>
              <a:t>Promoter</a:t>
            </a:r>
            <a:endParaRPr lang="cs-CZ" b="1"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172509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2D987BF9-297E-3035-DE32-BE06C3D699E8}"/>
              </a:ext>
            </a:extLst>
          </p:cNvPr>
          <p:cNvSpPr/>
          <p:nvPr/>
        </p:nvSpPr>
        <p:spPr>
          <a:xfrm>
            <a:off x="266245" y="1933890"/>
            <a:ext cx="11493910" cy="48496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DEC31177-3BDE-7576-20CB-012CA24A0E86}"/>
              </a:ext>
            </a:extLst>
          </p:cNvPr>
          <p:cNvSpPr/>
          <p:nvPr/>
        </p:nvSpPr>
        <p:spPr>
          <a:xfrm>
            <a:off x="266245" y="284010"/>
            <a:ext cx="10260142" cy="11321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7" name="Graf 6">
            <a:extLst>
              <a:ext uri="{FF2B5EF4-FFF2-40B4-BE49-F238E27FC236}">
                <a16:creationId xmlns:a16="http://schemas.microsoft.com/office/drawing/2014/main" id="{BBA97535-D65C-0523-BDFD-4704336699F4}"/>
              </a:ext>
            </a:extLst>
          </p:cNvPr>
          <p:cNvGraphicFramePr/>
          <p:nvPr>
            <p:extLst>
              <p:ext uri="{D42A27DB-BD31-4B8C-83A1-F6EECF244321}">
                <p14:modId xmlns:p14="http://schemas.microsoft.com/office/powerpoint/2010/main" val="1583645881"/>
              </p:ext>
            </p:extLst>
          </p:nvPr>
        </p:nvGraphicFramePr>
        <p:xfrm>
          <a:off x="112050" y="1796928"/>
          <a:ext cx="11506024" cy="4792583"/>
        </p:xfrm>
        <a:graphic>
          <a:graphicData uri="http://schemas.openxmlformats.org/drawingml/2006/chart">
            <c:chart xmlns:c="http://schemas.openxmlformats.org/drawingml/2006/chart" xmlns:r="http://schemas.openxmlformats.org/officeDocument/2006/relationships" r:id="rId2"/>
          </a:graphicData>
        </a:graphic>
      </p:graphicFrame>
      <p:sp>
        <p:nvSpPr>
          <p:cNvPr id="11" name="Obdélník 10">
            <a:extLst>
              <a:ext uri="{FF2B5EF4-FFF2-40B4-BE49-F238E27FC236}">
                <a16:creationId xmlns:a16="http://schemas.microsoft.com/office/drawing/2014/main" id="{56E3FA1B-D0F7-46F6-BDB6-5EE62CC6D96D}"/>
              </a:ext>
            </a:extLst>
          </p:cNvPr>
          <p:cNvSpPr/>
          <p:nvPr/>
        </p:nvSpPr>
        <p:spPr>
          <a:xfrm>
            <a:off x="8407336" y="1997225"/>
            <a:ext cx="2889150" cy="3656219"/>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E36D0C51-0548-4CB1-959B-B4290CDF5958}"/>
              </a:ext>
            </a:extLst>
          </p:cNvPr>
          <p:cNvSpPr/>
          <p:nvPr/>
        </p:nvSpPr>
        <p:spPr>
          <a:xfrm>
            <a:off x="506276" y="2121748"/>
            <a:ext cx="4975609" cy="35290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Nadpis 3">
            <a:extLst>
              <a:ext uri="{FF2B5EF4-FFF2-40B4-BE49-F238E27FC236}">
                <a16:creationId xmlns:a16="http://schemas.microsoft.com/office/drawing/2014/main" id="{08A29BBF-F717-47B3-A5EB-96AE701ED62E}"/>
              </a:ext>
            </a:extLst>
          </p:cNvPr>
          <p:cNvSpPr>
            <a:spLocks noGrp="1"/>
          </p:cNvSpPr>
          <p:nvPr>
            <p:ph type="title"/>
          </p:nvPr>
        </p:nvSpPr>
        <p:spPr>
          <a:xfrm>
            <a:off x="138500" y="239313"/>
            <a:ext cx="10260141" cy="693071"/>
          </a:xfrm>
          <a:solidFill>
            <a:srgbClr val="004077"/>
          </a:solidFill>
        </p:spPr>
        <p:txBody>
          <a:bodyPr>
            <a:noAutofit/>
          </a:bodyPr>
          <a:lstStyle/>
          <a:p>
            <a:r>
              <a:rPr lang="cs-CZ" sz="3200" b="1" dirty="0">
                <a:solidFill>
                  <a:schemeClr val="bg1"/>
                </a:solidFill>
              </a:rPr>
              <a:t>Spokojenost s hlavní pojišťovnou a segmentace</a:t>
            </a:r>
            <a:endParaRPr lang="cs-CZ" sz="3200" dirty="0">
              <a:solidFill>
                <a:schemeClr val="bg1"/>
              </a:solidFill>
            </a:endParaRPr>
          </a:p>
        </p:txBody>
      </p:sp>
      <p:sp>
        <p:nvSpPr>
          <p:cNvPr id="15" name="Zástupný symbol pro text 6">
            <a:extLst>
              <a:ext uri="{FF2B5EF4-FFF2-40B4-BE49-F238E27FC236}">
                <a16:creationId xmlns:a16="http://schemas.microsoft.com/office/drawing/2014/main" id="{961F8F19-A1EC-4417-81A5-FFBB8A0578F4}"/>
              </a:ext>
            </a:extLst>
          </p:cNvPr>
          <p:cNvSpPr txBox="1">
            <a:spLocks/>
          </p:cNvSpPr>
          <p:nvPr/>
        </p:nvSpPr>
        <p:spPr>
          <a:xfrm>
            <a:off x="138500" y="837158"/>
            <a:ext cx="10260142" cy="442075"/>
          </a:xfrm>
          <a:prstGeom prst="rect">
            <a:avLst/>
          </a:prstGeom>
          <a:solidFill>
            <a:srgbClr val="004077"/>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solidFill>
                  <a:schemeClr val="bg1"/>
                </a:solidFill>
                <a:latin typeface="Century Gothic" panose="020B0502020202020204" pitchFamily="34" charset="0"/>
              </a:rPr>
              <a:t>SPOKOJENOST = nevyhraněný 7.8, sebevědomý 8.0, důkladný, pečlivý 8.2</a:t>
            </a:r>
            <a:endParaRPr lang="cs-CZ" sz="1400" dirty="0">
              <a:solidFill>
                <a:schemeClr val="bg1"/>
              </a:solidFill>
              <a:latin typeface="Century Gothic" panose="020B0502020202020204" pitchFamily="34" charset="0"/>
            </a:endParaRPr>
          </a:p>
        </p:txBody>
      </p:sp>
      <p:sp>
        <p:nvSpPr>
          <p:cNvPr id="16" name="Zástupný symbol pro zápatí 4">
            <a:extLst>
              <a:ext uri="{FF2B5EF4-FFF2-40B4-BE49-F238E27FC236}">
                <a16:creationId xmlns:a16="http://schemas.microsoft.com/office/drawing/2014/main" id="{BA515E3C-27E2-4574-B08A-051376A91F26}"/>
              </a:ext>
            </a:extLst>
          </p:cNvPr>
          <p:cNvSpPr>
            <a:spLocks noGrp="1"/>
          </p:cNvSpPr>
          <p:nvPr>
            <p:ph type="ftr" sz="quarter" idx="11"/>
          </p:nvPr>
        </p:nvSpPr>
        <p:spPr>
          <a:xfrm>
            <a:off x="367775" y="6134652"/>
            <a:ext cx="5911517" cy="365125"/>
          </a:xfrm>
        </p:spPr>
        <p:txBody>
          <a:bodyPr/>
          <a:lstStyle/>
          <a:p>
            <a:pPr algn="l"/>
            <a:r>
              <a:rPr lang="cs-CZ" sz="800" i="1" dirty="0"/>
              <a:t>H1. Doporučil/a byste svou </a:t>
            </a:r>
            <a:r>
              <a:rPr lang="cs-CZ" sz="800" i="1" u="sng" dirty="0"/>
              <a:t>hlavní pojišťovnu</a:t>
            </a:r>
            <a:r>
              <a:rPr lang="cs-CZ" sz="800" i="1" dirty="0"/>
              <a:t> svým přátelům a známým? </a:t>
            </a:r>
            <a:r>
              <a:rPr lang="en-US" sz="800" i="1" dirty="0"/>
              <a:t>/ N = </a:t>
            </a:r>
            <a:r>
              <a:rPr lang="cs-CZ" sz="800" i="1" dirty="0"/>
              <a:t>1026</a:t>
            </a:r>
          </a:p>
          <a:p>
            <a:pPr algn="l"/>
            <a:r>
              <a:rPr lang="en-US" sz="800" i="1" dirty="0"/>
              <a:t>H2. </a:t>
            </a:r>
            <a:r>
              <a:rPr lang="en-US" sz="800" i="1" dirty="0" err="1"/>
              <a:t>Jak</a:t>
            </a:r>
            <a:r>
              <a:rPr lang="en-US" sz="800" i="1" dirty="0"/>
              <a:t> </a:t>
            </a:r>
            <a:r>
              <a:rPr lang="en-US" sz="800" i="1" dirty="0" err="1"/>
              <a:t>jste</a:t>
            </a:r>
            <a:r>
              <a:rPr lang="en-US" sz="800" i="1" dirty="0"/>
              <a:t> </a:t>
            </a:r>
            <a:r>
              <a:rPr lang="en-US" sz="800" i="1" dirty="0" err="1"/>
              <a:t>celkově</a:t>
            </a:r>
            <a:r>
              <a:rPr lang="en-US" sz="800" i="1" dirty="0"/>
              <a:t> </a:t>
            </a:r>
            <a:r>
              <a:rPr lang="en-US" sz="800" i="1" dirty="0" err="1"/>
              <a:t>spokojen</a:t>
            </a:r>
            <a:r>
              <a:rPr lang="en-US" sz="800" i="1" dirty="0"/>
              <a:t>/a se </a:t>
            </a:r>
            <a:r>
              <a:rPr lang="en-US" sz="800" i="1" dirty="0" err="1"/>
              <a:t>svou</a:t>
            </a:r>
            <a:r>
              <a:rPr lang="en-US" sz="800" i="1" dirty="0"/>
              <a:t> </a:t>
            </a:r>
            <a:r>
              <a:rPr lang="en-US" sz="800" i="1" dirty="0" err="1"/>
              <a:t>hlavní</a:t>
            </a:r>
            <a:r>
              <a:rPr lang="en-US" sz="800" i="1" dirty="0"/>
              <a:t> </a:t>
            </a:r>
            <a:r>
              <a:rPr lang="en-US" sz="800" i="1" dirty="0" err="1"/>
              <a:t>pojišťovnou</a:t>
            </a:r>
            <a:r>
              <a:rPr lang="en-US" sz="800" i="1" dirty="0"/>
              <a:t>? / N = </a:t>
            </a:r>
            <a:r>
              <a:rPr lang="cs-CZ" sz="800" i="1" dirty="0"/>
              <a:t>1026</a:t>
            </a:r>
          </a:p>
        </p:txBody>
      </p:sp>
      <p:sp>
        <p:nvSpPr>
          <p:cNvPr id="2" name="TextovéPole 1">
            <a:extLst>
              <a:ext uri="{FF2B5EF4-FFF2-40B4-BE49-F238E27FC236}">
                <a16:creationId xmlns:a16="http://schemas.microsoft.com/office/drawing/2014/main" id="{B862EEE6-66DB-71B4-F17D-8A9B920D7E1D}"/>
              </a:ext>
            </a:extLst>
          </p:cNvPr>
          <p:cNvSpPr txBox="1"/>
          <p:nvPr/>
        </p:nvSpPr>
        <p:spPr>
          <a:xfrm>
            <a:off x="506276" y="5795917"/>
            <a:ext cx="1987475" cy="276999"/>
          </a:xfrm>
          <a:prstGeom prst="rect">
            <a:avLst/>
          </a:prstGeom>
          <a:noFill/>
        </p:spPr>
        <p:txBody>
          <a:bodyPr wrap="square">
            <a:spAutoFit/>
          </a:bodyPr>
          <a:lstStyle/>
          <a:p>
            <a:r>
              <a:rPr lang="cs-CZ" sz="1200" b="1" dirty="0"/>
              <a:t>velmi nespokojen/a</a:t>
            </a:r>
          </a:p>
        </p:txBody>
      </p:sp>
      <p:sp>
        <p:nvSpPr>
          <p:cNvPr id="3" name="TextovéPole 2">
            <a:extLst>
              <a:ext uri="{FF2B5EF4-FFF2-40B4-BE49-F238E27FC236}">
                <a16:creationId xmlns:a16="http://schemas.microsoft.com/office/drawing/2014/main" id="{2D0849A0-D973-A29B-CE12-BD82475363D5}"/>
              </a:ext>
            </a:extLst>
          </p:cNvPr>
          <p:cNvSpPr txBox="1"/>
          <p:nvPr/>
        </p:nvSpPr>
        <p:spPr>
          <a:xfrm>
            <a:off x="9708059" y="5772343"/>
            <a:ext cx="1910015" cy="276999"/>
          </a:xfrm>
          <a:prstGeom prst="rect">
            <a:avLst/>
          </a:prstGeom>
          <a:noFill/>
        </p:spPr>
        <p:txBody>
          <a:bodyPr wrap="square">
            <a:spAutoFit/>
          </a:bodyPr>
          <a:lstStyle/>
          <a:p>
            <a:r>
              <a:rPr lang="cs-CZ" sz="1200" b="1" dirty="0"/>
              <a:t>velmi spokojen/a</a:t>
            </a:r>
          </a:p>
        </p:txBody>
      </p:sp>
      <p:sp>
        <p:nvSpPr>
          <p:cNvPr id="8" name="TextovéPole 1">
            <a:extLst>
              <a:ext uri="{FF2B5EF4-FFF2-40B4-BE49-F238E27FC236}">
                <a16:creationId xmlns:a16="http://schemas.microsoft.com/office/drawing/2014/main" id="{40BCEE0B-87A5-D13A-B089-246E0BDECA51}"/>
              </a:ext>
            </a:extLst>
          </p:cNvPr>
          <p:cNvSpPr txBox="1"/>
          <p:nvPr/>
        </p:nvSpPr>
        <p:spPr>
          <a:xfrm>
            <a:off x="573926" y="2280738"/>
            <a:ext cx="2341994" cy="3507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800" b="1" dirty="0">
                <a:solidFill>
                  <a:srgbClr val="FF0000"/>
                </a:solidFill>
                <a:latin typeface="Century Gothic" panose="020B0502020202020204" pitchFamily="34" charset="0"/>
              </a:rPr>
              <a:t>Nespokojený klient</a:t>
            </a:r>
          </a:p>
        </p:txBody>
      </p:sp>
    </p:spTree>
    <p:extLst>
      <p:ext uri="{BB962C8B-B14F-4D97-AF65-F5344CB8AC3E}">
        <p14:creationId xmlns:p14="http://schemas.microsoft.com/office/powerpoint/2010/main" val="1678105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16">
            <a:extLst>
              <a:ext uri="{FF2B5EF4-FFF2-40B4-BE49-F238E27FC236}">
                <a16:creationId xmlns:a16="http://schemas.microsoft.com/office/drawing/2014/main" id="{4D4E7023-81FC-5597-3E9F-7BED750C29D9}"/>
              </a:ext>
            </a:extLst>
          </p:cNvPr>
          <p:cNvSpPr/>
          <p:nvPr/>
        </p:nvSpPr>
        <p:spPr>
          <a:xfrm>
            <a:off x="7592670" y="1740232"/>
            <a:ext cx="4528887" cy="437877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C58E9756-DB95-EFC2-F457-716207AF49EB}"/>
              </a:ext>
            </a:extLst>
          </p:cNvPr>
          <p:cNvSpPr/>
          <p:nvPr/>
        </p:nvSpPr>
        <p:spPr>
          <a:xfrm>
            <a:off x="7439798" y="1664297"/>
            <a:ext cx="4604627" cy="4378776"/>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6DEAB58B-4859-A82B-29E5-CA735B4C449B}"/>
              </a:ext>
            </a:extLst>
          </p:cNvPr>
          <p:cNvSpPr/>
          <p:nvPr/>
        </p:nvSpPr>
        <p:spPr>
          <a:xfrm>
            <a:off x="240067" y="1725257"/>
            <a:ext cx="7079288" cy="47524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742F2C75-176D-376C-14C1-F8A0477142C7}"/>
              </a:ext>
            </a:extLst>
          </p:cNvPr>
          <p:cNvSpPr/>
          <p:nvPr/>
        </p:nvSpPr>
        <p:spPr>
          <a:xfrm>
            <a:off x="147575" y="253257"/>
            <a:ext cx="10515600" cy="11321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DE01654-B62D-72B8-830E-64EA2AA2D0A9}"/>
              </a:ext>
            </a:extLst>
          </p:cNvPr>
          <p:cNvSpPr>
            <a:spLocks noGrp="1"/>
          </p:cNvSpPr>
          <p:nvPr>
            <p:ph type="title"/>
          </p:nvPr>
        </p:nvSpPr>
        <p:spPr>
          <a:xfrm>
            <a:off x="77895" y="110132"/>
            <a:ext cx="10515600" cy="1203071"/>
          </a:xfrm>
          <a:solidFill>
            <a:srgbClr val="004077"/>
          </a:solidFill>
        </p:spPr>
        <p:txBody>
          <a:bodyPr>
            <a:noAutofit/>
          </a:bodyPr>
          <a:lstStyle/>
          <a:p>
            <a:r>
              <a:rPr lang="cs-CZ" sz="2000" b="1" dirty="0">
                <a:solidFill>
                  <a:schemeClr val="bg1"/>
                </a:solidFill>
              </a:rPr>
              <a:t>Rozdíly mezi jednotlivými položkami nejsou </a:t>
            </a:r>
            <a:r>
              <a:rPr lang="cs-CZ" sz="2000" dirty="0">
                <a:solidFill>
                  <a:schemeClr val="bg1"/>
                </a:solidFill>
              </a:rPr>
              <a:t>výrazné</a:t>
            </a:r>
            <a:r>
              <a:rPr lang="cs-CZ" sz="2000" b="1" dirty="0">
                <a:solidFill>
                  <a:schemeClr val="bg1"/>
                </a:solidFill>
              </a:rPr>
              <a:t>, stejně jako tomu bylo </a:t>
            </a:r>
            <a:br>
              <a:rPr lang="cs-CZ" sz="2000" b="1" dirty="0">
                <a:solidFill>
                  <a:schemeClr val="bg1"/>
                </a:solidFill>
              </a:rPr>
            </a:br>
            <a:r>
              <a:rPr lang="cs-CZ" sz="2000" b="1" dirty="0">
                <a:solidFill>
                  <a:schemeClr val="bg1"/>
                </a:solidFill>
              </a:rPr>
              <a:t>v minulých letech. Nabídka slev a dalších výhod stále získává nejnižší hodnocení. </a:t>
            </a:r>
            <a:r>
              <a:rPr lang="cs-CZ" sz="2000" b="0" dirty="0">
                <a:solidFill>
                  <a:schemeClr val="bg1"/>
                </a:solidFill>
              </a:rPr>
              <a:t>Průměrná hodnota v roce 2024 je 7,5 bodu z 10. Pro klienty jsou zásadní reference na pojišťovnu, vstřícnost při řešení problémů a servis od poradce.</a:t>
            </a:r>
          </a:p>
        </p:txBody>
      </p:sp>
      <p:graphicFrame>
        <p:nvGraphicFramePr>
          <p:cNvPr id="4" name="Tabulka 3">
            <a:extLst>
              <a:ext uri="{FF2B5EF4-FFF2-40B4-BE49-F238E27FC236}">
                <a16:creationId xmlns:a16="http://schemas.microsoft.com/office/drawing/2014/main" id="{D4951E1D-4884-EDF8-CFF6-0BFCDF4EDDB8}"/>
              </a:ext>
            </a:extLst>
          </p:cNvPr>
          <p:cNvGraphicFramePr>
            <a:graphicFrameLocks noGrp="1"/>
          </p:cNvGraphicFramePr>
          <p:nvPr>
            <p:extLst>
              <p:ext uri="{D42A27DB-BD31-4B8C-83A1-F6EECF244321}">
                <p14:modId xmlns:p14="http://schemas.microsoft.com/office/powerpoint/2010/main" val="780297624"/>
              </p:ext>
            </p:extLst>
          </p:nvPr>
        </p:nvGraphicFramePr>
        <p:xfrm>
          <a:off x="147575" y="1581320"/>
          <a:ext cx="7001167" cy="5204019"/>
        </p:xfrm>
        <a:graphic>
          <a:graphicData uri="http://schemas.openxmlformats.org/drawingml/2006/table">
            <a:tbl>
              <a:tblPr>
                <a:tableStyleId>{616DA210-FB5B-4158-B5E0-FEB733F419BA}</a:tableStyleId>
              </a:tblPr>
              <a:tblGrid>
                <a:gridCol w="5773279">
                  <a:extLst>
                    <a:ext uri="{9D8B030D-6E8A-4147-A177-3AD203B41FA5}">
                      <a16:colId xmlns:a16="http://schemas.microsoft.com/office/drawing/2014/main" val="3322985014"/>
                    </a:ext>
                  </a:extLst>
                </a:gridCol>
                <a:gridCol w="1227888">
                  <a:extLst>
                    <a:ext uri="{9D8B030D-6E8A-4147-A177-3AD203B41FA5}">
                      <a16:colId xmlns:a16="http://schemas.microsoft.com/office/drawing/2014/main" val="195658443"/>
                    </a:ext>
                  </a:extLst>
                </a:gridCol>
              </a:tblGrid>
              <a:tr h="39470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cs-CZ" sz="2400" b="1" i="0" u="none" strike="noStrike" dirty="0">
                          <a:solidFill>
                            <a:srgbClr val="002060"/>
                          </a:solidFill>
                          <a:effectLst/>
                          <a:latin typeface="Century Gothic" panose="020B0502020202020204" pitchFamily="34" charset="0"/>
                        </a:rPr>
                        <a:t>SPOKOJENOST</a:t>
                      </a:r>
                    </a:p>
                  </a:txBody>
                  <a:tcPr marL="7620" marR="7620" marT="7620" marB="0" anchor="b">
                    <a:solidFill>
                      <a:schemeClr val="bg1"/>
                    </a:solidFill>
                  </a:tcPr>
                </a:tc>
                <a:tc>
                  <a:txBody>
                    <a:bodyPr/>
                    <a:lstStyle/>
                    <a:p>
                      <a:pPr algn="ctr" fontAlgn="b"/>
                      <a:endParaRPr lang="pl-PL" sz="1000" b="1" i="0" u="none" strike="noStrike" dirty="0">
                        <a:solidFill>
                          <a:srgbClr val="002060"/>
                        </a:solidFill>
                        <a:effectLst/>
                        <a:latin typeface="Century Gothic" panose="020B0502020202020204" pitchFamily="34" charset="0"/>
                      </a:endParaRPr>
                    </a:p>
                  </a:txBody>
                  <a:tcPr marL="7620" marR="7620" marT="7620" marB="0" anchor="ctr">
                    <a:solidFill>
                      <a:schemeClr val="bg1"/>
                    </a:solidFill>
                  </a:tcPr>
                </a:tc>
                <a:extLst>
                  <a:ext uri="{0D108BD9-81ED-4DB2-BD59-A6C34878D82A}">
                    <a16:rowId xmlns:a16="http://schemas.microsoft.com/office/drawing/2014/main" val="3070417717"/>
                  </a:ext>
                </a:extLst>
              </a:tr>
              <a:tr h="39470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cs-CZ" sz="900" i="1" dirty="0">
                          <a:solidFill>
                            <a:srgbClr val="002060"/>
                          </a:solidFill>
                          <a:latin typeface="Century Gothic" panose="020B0502020202020204" pitchFamily="34" charset="0"/>
                        </a:rPr>
                        <a:t> A do jaké míry jste spokojen/a u hlavní pojišťovny (doplnit) s jednotlivými položkami: 0 = jsem velmi nespokojen/a, 10 = jsem velmi spokojen/a. </a:t>
                      </a:r>
                      <a:r>
                        <a:rPr lang="en-US" sz="900" i="1" dirty="0">
                          <a:solidFill>
                            <a:srgbClr val="002060"/>
                          </a:solidFill>
                          <a:latin typeface="Century Gothic" panose="020B0502020202020204" pitchFamily="34" charset="0"/>
                        </a:rPr>
                        <a:t>N = </a:t>
                      </a:r>
                      <a:r>
                        <a:rPr lang="cs-CZ" sz="900" i="1" dirty="0">
                          <a:solidFill>
                            <a:srgbClr val="002060"/>
                          </a:solidFill>
                          <a:latin typeface="Century Gothic" panose="020B0502020202020204" pitchFamily="34" charset="0"/>
                        </a:rPr>
                        <a:t>1 028</a:t>
                      </a:r>
                      <a:r>
                        <a:rPr lang="cs-CZ" sz="900" u="none" strike="noStrike" dirty="0">
                          <a:solidFill>
                            <a:srgbClr val="002060"/>
                          </a:solidFill>
                          <a:effectLst/>
                        </a:rPr>
                        <a:t> </a:t>
                      </a:r>
                      <a:endParaRPr lang="cs-CZ" sz="900" b="0" i="0" u="none" strike="noStrike" dirty="0">
                        <a:solidFill>
                          <a:srgbClr val="002060"/>
                        </a:solidFill>
                        <a:effectLst/>
                        <a:latin typeface="Arial" panose="020B0604020202020204" pitchFamily="34" charset="0"/>
                      </a:endParaRPr>
                    </a:p>
                  </a:txBody>
                  <a:tcPr marL="7620" marR="7620" marT="7620" marB="0" anchor="ctr">
                    <a:solidFill>
                      <a:schemeClr val="bg1"/>
                    </a:solidFill>
                  </a:tcPr>
                </a:tc>
                <a:tc>
                  <a:txBody>
                    <a:bodyPr/>
                    <a:lstStyle/>
                    <a:p>
                      <a:pPr algn="ctr" fontAlgn="b"/>
                      <a:r>
                        <a:rPr lang="pl-PL" sz="1000" b="1" u="none" strike="noStrike" dirty="0">
                          <a:solidFill>
                            <a:srgbClr val="002060"/>
                          </a:solidFill>
                          <a:effectLst/>
                          <a:latin typeface="Century Gothic" panose="020B0502020202020204" pitchFamily="34" charset="0"/>
                        </a:rPr>
                        <a:t>průměr na stupnici </a:t>
                      </a:r>
                    </a:p>
                    <a:p>
                      <a:pPr algn="ctr" fontAlgn="b"/>
                      <a:r>
                        <a:rPr lang="pl-PL" sz="1000" b="1" u="none" strike="noStrike" dirty="0">
                          <a:solidFill>
                            <a:srgbClr val="002060"/>
                          </a:solidFill>
                          <a:effectLst/>
                          <a:latin typeface="Century Gothic" panose="020B0502020202020204" pitchFamily="34" charset="0"/>
                        </a:rPr>
                        <a:t>0 - 10 </a:t>
                      </a:r>
                      <a:endParaRPr lang="pl-PL" sz="1000" b="1" i="0" u="none" strike="noStrike" dirty="0">
                        <a:solidFill>
                          <a:srgbClr val="002060"/>
                        </a:solidFill>
                        <a:effectLst/>
                        <a:latin typeface="Century Gothic" panose="020B0502020202020204" pitchFamily="34" charset="0"/>
                      </a:endParaRPr>
                    </a:p>
                  </a:txBody>
                  <a:tcPr marL="7620" marR="7620" marT="7620" marB="0" anchor="ctr">
                    <a:solidFill>
                      <a:schemeClr val="bg1"/>
                    </a:solidFill>
                  </a:tcPr>
                </a:tc>
                <a:extLst>
                  <a:ext uri="{0D108BD9-81ED-4DB2-BD59-A6C34878D82A}">
                    <a16:rowId xmlns:a16="http://schemas.microsoft.com/office/drawing/2014/main" val="2415994635"/>
                  </a:ext>
                </a:extLst>
              </a:tr>
              <a:tr h="298417">
                <a:tc>
                  <a:txBody>
                    <a:bodyPr/>
                    <a:lstStyle/>
                    <a:p>
                      <a:pPr algn="l" fontAlgn="t"/>
                      <a:r>
                        <a:rPr lang="pl-PL" sz="1400" b="1" i="0" u="none" strike="noStrike" dirty="0">
                          <a:solidFill>
                            <a:schemeClr val="bg1"/>
                          </a:solidFill>
                          <a:effectLst/>
                          <a:latin typeface="Century Gothic" panose="020B0502020202020204" pitchFamily="34" charset="0"/>
                        </a:rPr>
                        <a:t>Dosažitelnost poradce (telefonicky, mailem, osobně) </a:t>
                      </a:r>
                    </a:p>
                  </a:txBody>
                  <a:tcPr marL="9525" marR="9525" marT="9525" marB="0" anchor="ctr">
                    <a:solidFill>
                      <a:srgbClr val="004077"/>
                    </a:solidFill>
                  </a:tcPr>
                </a:tc>
                <a:tc>
                  <a:txBody>
                    <a:bodyPr/>
                    <a:lstStyle/>
                    <a:p>
                      <a:pPr algn="ctr" fontAlgn="ctr"/>
                      <a:r>
                        <a:rPr lang="cs-CZ" sz="1600" b="1" i="0" u="none" strike="noStrike" dirty="0">
                          <a:solidFill>
                            <a:schemeClr val="bg1"/>
                          </a:solidFill>
                          <a:effectLst/>
                          <a:latin typeface="Century Gothic" panose="020B0502020202020204" pitchFamily="34" charset="0"/>
                        </a:rPr>
                        <a:t>8,2</a:t>
                      </a:r>
                    </a:p>
                  </a:txBody>
                  <a:tcPr marL="9525" marR="9525" marT="9525" marB="0" anchor="ctr">
                    <a:solidFill>
                      <a:srgbClr val="004077"/>
                    </a:solidFill>
                  </a:tcPr>
                </a:tc>
                <a:extLst>
                  <a:ext uri="{0D108BD9-81ED-4DB2-BD59-A6C34878D82A}">
                    <a16:rowId xmlns:a16="http://schemas.microsoft.com/office/drawing/2014/main" val="1738823926"/>
                  </a:ext>
                </a:extLst>
              </a:tr>
              <a:tr h="298417">
                <a:tc>
                  <a:txBody>
                    <a:bodyPr/>
                    <a:lstStyle/>
                    <a:p>
                      <a:pPr algn="l" fontAlgn="t"/>
                      <a:r>
                        <a:rPr lang="cs-CZ" sz="1400" b="1" i="0" u="none" strike="noStrike" dirty="0">
                          <a:solidFill>
                            <a:schemeClr val="bg1"/>
                          </a:solidFill>
                          <a:effectLst/>
                          <a:latin typeface="Century Gothic" panose="020B0502020202020204" pitchFamily="34" charset="0"/>
                        </a:rPr>
                        <a:t>Jednoduchost procesu uzavření smlouvy (sjednání) </a:t>
                      </a:r>
                    </a:p>
                  </a:txBody>
                  <a:tcPr marL="9525" marR="9525" marT="9525" marB="0" anchor="ctr">
                    <a:solidFill>
                      <a:srgbClr val="004077"/>
                    </a:solidFill>
                  </a:tcPr>
                </a:tc>
                <a:tc>
                  <a:txBody>
                    <a:bodyPr/>
                    <a:lstStyle/>
                    <a:p>
                      <a:pPr algn="ctr" fontAlgn="ctr"/>
                      <a:r>
                        <a:rPr lang="cs-CZ" sz="1600" b="1" i="0" u="none" strike="noStrike" dirty="0">
                          <a:solidFill>
                            <a:schemeClr val="bg1"/>
                          </a:solidFill>
                          <a:effectLst/>
                          <a:latin typeface="Century Gothic" panose="020B0502020202020204" pitchFamily="34" charset="0"/>
                        </a:rPr>
                        <a:t>8,2</a:t>
                      </a:r>
                    </a:p>
                  </a:txBody>
                  <a:tcPr marL="9525" marR="9525" marT="9525" marB="0" anchor="ctr">
                    <a:solidFill>
                      <a:srgbClr val="004077"/>
                    </a:solidFill>
                  </a:tcPr>
                </a:tc>
                <a:extLst>
                  <a:ext uri="{0D108BD9-81ED-4DB2-BD59-A6C34878D82A}">
                    <a16:rowId xmlns:a16="http://schemas.microsoft.com/office/drawing/2014/main" val="374144994"/>
                  </a:ext>
                </a:extLst>
              </a:tr>
              <a:tr h="281513">
                <a:tc>
                  <a:txBody>
                    <a:bodyPr/>
                    <a:lstStyle/>
                    <a:p>
                      <a:pPr algn="l" fontAlgn="t"/>
                      <a:r>
                        <a:rPr lang="pl-PL" sz="1400" b="1" i="0" u="none" strike="noStrike" dirty="0">
                          <a:solidFill>
                            <a:schemeClr val="bg1"/>
                          </a:solidFill>
                          <a:effectLst/>
                          <a:latin typeface="Century Gothic" panose="020B0502020202020204" pitchFamily="34" charset="0"/>
                        </a:rPr>
                        <a:t>Profesionalita poradce – schopnost odpovídat na dotazy, poradit s výběrem atd. </a:t>
                      </a:r>
                    </a:p>
                  </a:txBody>
                  <a:tcPr marL="9525" marR="9525" marT="9525" marB="0" anchor="ctr">
                    <a:solidFill>
                      <a:srgbClr val="004077"/>
                    </a:solidFill>
                  </a:tcPr>
                </a:tc>
                <a:tc>
                  <a:txBody>
                    <a:bodyPr/>
                    <a:lstStyle/>
                    <a:p>
                      <a:pPr algn="ctr" fontAlgn="ctr"/>
                      <a:r>
                        <a:rPr lang="cs-CZ" sz="1600" b="1" i="0" u="none" strike="noStrike" dirty="0">
                          <a:solidFill>
                            <a:schemeClr val="bg1"/>
                          </a:solidFill>
                          <a:effectLst/>
                          <a:latin typeface="Century Gothic" panose="020B0502020202020204" pitchFamily="34" charset="0"/>
                        </a:rPr>
                        <a:t>8,1</a:t>
                      </a:r>
                    </a:p>
                  </a:txBody>
                  <a:tcPr marL="9525" marR="9525" marT="9525" marB="0" anchor="ctr">
                    <a:solidFill>
                      <a:srgbClr val="004077"/>
                    </a:solidFill>
                  </a:tcPr>
                </a:tc>
                <a:extLst>
                  <a:ext uri="{0D108BD9-81ED-4DB2-BD59-A6C34878D82A}">
                    <a16:rowId xmlns:a16="http://schemas.microsoft.com/office/drawing/2014/main" val="3282709008"/>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Flexibilita, pokud jde o způsoby a frekvenci placení pojistného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8,0</a:t>
                      </a:r>
                    </a:p>
                  </a:txBody>
                  <a:tcPr marL="9525" marR="9525" marT="9525" marB="0" anchor="ctr">
                    <a:solidFill>
                      <a:schemeClr val="bg1"/>
                    </a:solidFill>
                  </a:tcPr>
                </a:tc>
                <a:extLst>
                  <a:ext uri="{0D108BD9-81ED-4DB2-BD59-A6C34878D82A}">
                    <a16:rowId xmlns:a16="http://schemas.microsoft.com/office/drawing/2014/main" val="1966585188"/>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Elektronický archiv smluv a vzájemné korespondence </a:t>
                      </a:r>
                    </a:p>
                  </a:txBody>
                  <a:tcPr marL="9525" marR="9525" marT="9525" marB="0" anchor="ctr">
                    <a:solidFill>
                      <a:schemeClr val="bg1"/>
                    </a:solidFill>
                  </a:tcPr>
                </a:tc>
                <a:tc>
                  <a:txBody>
                    <a:bodyPr/>
                    <a:lstStyle/>
                    <a:p>
                      <a:pPr algn="ctr" fontAlgn="ctr"/>
                      <a:r>
                        <a:rPr lang="cs-CZ" sz="1400" b="1" i="0" u="none" strike="noStrike">
                          <a:solidFill>
                            <a:srgbClr val="002060"/>
                          </a:solidFill>
                          <a:effectLst/>
                          <a:latin typeface="Century Gothic" panose="020B0502020202020204" pitchFamily="34" charset="0"/>
                        </a:rPr>
                        <a:t>7,6</a:t>
                      </a:r>
                    </a:p>
                  </a:txBody>
                  <a:tcPr marL="9525" marR="9525" marT="9525" marB="0" anchor="ctr">
                    <a:solidFill>
                      <a:schemeClr val="bg1"/>
                    </a:solidFill>
                  </a:tcPr>
                </a:tc>
                <a:extLst>
                  <a:ext uri="{0D108BD9-81ED-4DB2-BD59-A6C34878D82A}">
                    <a16:rowId xmlns:a16="http://schemas.microsoft.com/office/drawing/2014/main" val="1498195982"/>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Služby a přístup v případě škody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7,6</a:t>
                      </a:r>
                    </a:p>
                  </a:txBody>
                  <a:tcPr marL="9525" marR="9525" marT="9525" marB="0" anchor="ctr">
                    <a:solidFill>
                      <a:schemeClr val="bg1"/>
                    </a:solidFill>
                  </a:tcPr>
                </a:tc>
                <a:extLst>
                  <a:ext uri="{0D108BD9-81ED-4DB2-BD59-A6C34878D82A}">
                    <a16:rowId xmlns:a16="http://schemas.microsoft.com/office/drawing/2014/main" val="3753763754"/>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Reference na pojišťovnu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7,6</a:t>
                      </a:r>
                    </a:p>
                  </a:txBody>
                  <a:tcPr marL="9525" marR="9525" marT="9525" marB="0" anchor="ctr">
                    <a:solidFill>
                      <a:schemeClr val="bg1"/>
                    </a:solidFill>
                  </a:tcPr>
                </a:tc>
                <a:extLst>
                  <a:ext uri="{0D108BD9-81ED-4DB2-BD59-A6C34878D82A}">
                    <a16:rowId xmlns:a16="http://schemas.microsoft.com/office/drawing/2014/main" val="1181094167"/>
                  </a:ext>
                </a:extLst>
              </a:tr>
              <a:tr h="397368">
                <a:tc>
                  <a:txBody>
                    <a:bodyPr/>
                    <a:lstStyle/>
                    <a:p>
                      <a:pPr algn="l" fontAlgn="t"/>
                      <a:r>
                        <a:rPr lang="cs-CZ" sz="1200" b="1" i="0" u="none" strike="noStrike" dirty="0">
                          <a:solidFill>
                            <a:srgbClr val="002060"/>
                          </a:solidFill>
                          <a:effectLst/>
                          <a:latin typeface="Century Gothic" panose="020B0502020202020204" pitchFamily="34" charset="0"/>
                        </a:rPr>
                        <a:t>Srozumitelnost pojistných podmínek (opravdu vím, jaká rizika mám pojištěná a do jaké výše)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7,5</a:t>
                      </a:r>
                    </a:p>
                  </a:txBody>
                  <a:tcPr marL="9525" marR="9525" marT="9525" marB="0" anchor="ctr">
                    <a:solidFill>
                      <a:schemeClr val="bg1"/>
                    </a:solidFill>
                  </a:tcPr>
                </a:tc>
                <a:extLst>
                  <a:ext uri="{0D108BD9-81ED-4DB2-BD59-A6C34878D82A}">
                    <a16:rowId xmlns:a16="http://schemas.microsoft.com/office/drawing/2014/main" val="1987170732"/>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Vstřícnost při řešení problémů, plnění slibů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7,5</a:t>
                      </a:r>
                    </a:p>
                  </a:txBody>
                  <a:tcPr marL="9525" marR="9525" marT="9525" marB="0" anchor="ctr">
                    <a:solidFill>
                      <a:schemeClr val="bg1"/>
                    </a:solidFill>
                  </a:tcPr>
                </a:tc>
                <a:extLst>
                  <a:ext uri="{0D108BD9-81ED-4DB2-BD59-A6C34878D82A}">
                    <a16:rowId xmlns:a16="http://schemas.microsoft.com/office/drawing/2014/main" val="2139345233"/>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Servis od poradce – hlídání termínů, zasílání novinek, administrace smluv atd.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7,5</a:t>
                      </a:r>
                    </a:p>
                  </a:txBody>
                  <a:tcPr marL="9525" marR="9525" marT="9525" marB="0" anchor="ctr">
                    <a:solidFill>
                      <a:schemeClr val="bg1"/>
                    </a:solidFill>
                  </a:tcPr>
                </a:tc>
                <a:extLst>
                  <a:ext uri="{0D108BD9-81ED-4DB2-BD59-A6C34878D82A}">
                    <a16:rowId xmlns:a16="http://schemas.microsoft.com/office/drawing/2014/main" val="2756958638"/>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Modernost pojišťovny – přichází s novinkami, využívá moderní nástroje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7,4</a:t>
                      </a:r>
                    </a:p>
                  </a:txBody>
                  <a:tcPr marL="9525" marR="9525" marT="9525" marB="0" anchor="ctr">
                    <a:solidFill>
                      <a:schemeClr val="bg1"/>
                    </a:solidFill>
                  </a:tcPr>
                </a:tc>
                <a:extLst>
                  <a:ext uri="{0D108BD9-81ED-4DB2-BD59-A6C34878D82A}">
                    <a16:rowId xmlns:a16="http://schemas.microsoft.com/office/drawing/2014/main" val="948232781"/>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Fakt, že pojišťovna patří do určité finanční skupiny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7,1</a:t>
                      </a:r>
                    </a:p>
                  </a:txBody>
                  <a:tcPr marL="9525" marR="9525" marT="9525" marB="0" anchor="ctr">
                    <a:solidFill>
                      <a:schemeClr val="bg1"/>
                    </a:solidFill>
                  </a:tcPr>
                </a:tc>
                <a:extLst>
                  <a:ext uri="{0D108BD9-81ED-4DB2-BD59-A6C34878D82A}">
                    <a16:rowId xmlns:a16="http://schemas.microsoft.com/office/drawing/2014/main" val="2908470644"/>
                  </a:ext>
                </a:extLst>
              </a:tr>
              <a:tr h="298417">
                <a:tc>
                  <a:txBody>
                    <a:bodyPr/>
                    <a:lstStyle/>
                    <a:p>
                      <a:pPr algn="l" fontAlgn="t"/>
                      <a:r>
                        <a:rPr lang="cs-CZ" sz="1200" b="1" i="0" u="none" strike="noStrike" dirty="0">
                          <a:solidFill>
                            <a:srgbClr val="002060"/>
                          </a:solidFill>
                          <a:effectLst/>
                          <a:latin typeface="Century Gothic" panose="020B0502020202020204" pitchFamily="34" charset="0"/>
                        </a:rPr>
                        <a:t>Výší pojistného (cenou) </a:t>
                      </a:r>
                    </a:p>
                  </a:txBody>
                  <a:tcPr marL="9525" marR="9525" marT="9525" marB="0" anchor="ctr">
                    <a:solidFill>
                      <a:schemeClr val="bg1"/>
                    </a:solidFill>
                  </a:tcPr>
                </a:tc>
                <a:tc>
                  <a:txBody>
                    <a:bodyPr/>
                    <a:lstStyle/>
                    <a:p>
                      <a:pPr algn="ctr" fontAlgn="ctr"/>
                      <a:r>
                        <a:rPr lang="cs-CZ" sz="1400" b="1" i="0" u="none" strike="noStrike" dirty="0">
                          <a:solidFill>
                            <a:srgbClr val="002060"/>
                          </a:solidFill>
                          <a:effectLst/>
                          <a:latin typeface="Century Gothic" panose="020B0502020202020204" pitchFamily="34" charset="0"/>
                        </a:rPr>
                        <a:t>6,8</a:t>
                      </a:r>
                    </a:p>
                  </a:txBody>
                  <a:tcPr marL="9525" marR="9525" marT="9525" marB="0" anchor="ctr">
                    <a:solidFill>
                      <a:schemeClr val="bg1"/>
                    </a:solidFill>
                  </a:tcPr>
                </a:tc>
                <a:extLst>
                  <a:ext uri="{0D108BD9-81ED-4DB2-BD59-A6C34878D82A}">
                    <a16:rowId xmlns:a16="http://schemas.microsoft.com/office/drawing/2014/main" val="1633712353"/>
                  </a:ext>
                </a:extLst>
              </a:tr>
              <a:tr h="298417">
                <a:tc>
                  <a:txBody>
                    <a:bodyPr/>
                    <a:lstStyle/>
                    <a:p>
                      <a:pPr algn="l" fontAlgn="t"/>
                      <a:r>
                        <a:rPr lang="cs-CZ" sz="1200" b="1" i="0" u="none" strike="noStrike" dirty="0">
                          <a:solidFill>
                            <a:schemeClr val="bg1"/>
                          </a:solidFill>
                          <a:effectLst/>
                          <a:latin typeface="Century Gothic" panose="020B0502020202020204" pitchFamily="34" charset="0"/>
                        </a:rPr>
                        <a:t>Nabídka slev a dalších výhod </a:t>
                      </a:r>
                    </a:p>
                  </a:txBody>
                  <a:tcPr marL="9525" marR="9525" marT="9525" marB="0" anchor="ctr">
                    <a:solidFill>
                      <a:srgbClr val="E72821"/>
                    </a:solidFill>
                  </a:tcPr>
                </a:tc>
                <a:tc>
                  <a:txBody>
                    <a:bodyPr/>
                    <a:lstStyle/>
                    <a:p>
                      <a:pPr algn="ctr" fontAlgn="ctr"/>
                      <a:r>
                        <a:rPr lang="cs-CZ" sz="1400" b="1" i="0" u="none" strike="noStrike" dirty="0">
                          <a:solidFill>
                            <a:schemeClr val="bg1"/>
                          </a:solidFill>
                          <a:effectLst/>
                          <a:latin typeface="Century Gothic" panose="020B0502020202020204" pitchFamily="34" charset="0"/>
                        </a:rPr>
                        <a:t>6,2</a:t>
                      </a:r>
                    </a:p>
                  </a:txBody>
                  <a:tcPr marL="9525" marR="9525" marT="9525" marB="0" anchor="ctr">
                    <a:solidFill>
                      <a:srgbClr val="E72821"/>
                    </a:solidFill>
                  </a:tcPr>
                </a:tc>
                <a:extLst>
                  <a:ext uri="{0D108BD9-81ED-4DB2-BD59-A6C34878D82A}">
                    <a16:rowId xmlns:a16="http://schemas.microsoft.com/office/drawing/2014/main" val="1353108618"/>
                  </a:ext>
                </a:extLst>
              </a:tr>
            </a:tbl>
          </a:graphicData>
        </a:graphic>
      </p:graphicFrame>
      <p:sp>
        <p:nvSpPr>
          <p:cNvPr id="3" name="TextovéPole 2">
            <a:extLst>
              <a:ext uri="{FF2B5EF4-FFF2-40B4-BE49-F238E27FC236}">
                <a16:creationId xmlns:a16="http://schemas.microsoft.com/office/drawing/2014/main" id="{A5B53A77-B79A-DDA6-8DD4-6F7374288D34}"/>
              </a:ext>
            </a:extLst>
          </p:cNvPr>
          <p:cNvSpPr txBox="1"/>
          <p:nvPr/>
        </p:nvSpPr>
        <p:spPr>
          <a:xfrm>
            <a:off x="7624840" y="5680371"/>
            <a:ext cx="2106401" cy="276999"/>
          </a:xfrm>
          <a:prstGeom prst="rect">
            <a:avLst/>
          </a:prstGeom>
          <a:solidFill>
            <a:schemeClr val="accent5">
              <a:lumMod val="40000"/>
              <a:lumOff val="60000"/>
            </a:schemeClr>
          </a:solidFill>
        </p:spPr>
        <p:txBody>
          <a:bodyPr wrap="square" rtlCol="0">
            <a:spAutoFit/>
          </a:bodyPr>
          <a:lstStyle/>
          <a:p>
            <a:r>
              <a:rPr lang="cs-CZ" sz="1200" i="1" dirty="0"/>
              <a:t>* Jiné položky než v roce 2023</a:t>
            </a:r>
          </a:p>
        </p:txBody>
      </p:sp>
      <p:grpSp>
        <p:nvGrpSpPr>
          <p:cNvPr id="9" name="Skupina 8">
            <a:extLst>
              <a:ext uri="{FF2B5EF4-FFF2-40B4-BE49-F238E27FC236}">
                <a16:creationId xmlns:a16="http://schemas.microsoft.com/office/drawing/2014/main" id="{B89E1AA0-B2AA-E70C-7672-5730486BE463}"/>
              </a:ext>
            </a:extLst>
          </p:cNvPr>
          <p:cNvGrpSpPr/>
          <p:nvPr/>
        </p:nvGrpSpPr>
        <p:grpSpPr>
          <a:xfrm>
            <a:off x="7435614" y="1732556"/>
            <a:ext cx="4432062" cy="4044043"/>
            <a:chOff x="7084739" y="2497279"/>
            <a:chExt cx="4432062" cy="4044043"/>
          </a:xfrm>
        </p:grpSpPr>
        <p:sp>
          <p:nvSpPr>
            <p:cNvPr id="5" name="Obdélník: se zakulacenými rohy 4">
              <a:extLst>
                <a:ext uri="{FF2B5EF4-FFF2-40B4-BE49-F238E27FC236}">
                  <a16:creationId xmlns:a16="http://schemas.microsoft.com/office/drawing/2014/main" id="{0CE7AEB0-CA35-0CF9-6743-4A8D4DA4FCBB}"/>
                </a:ext>
              </a:extLst>
            </p:cNvPr>
            <p:cNvSpPr/>
            <p:nvPr/>
          </p:nvSpPr>
          <p:spPr>
            <a:xfrm>
              <a:off x="7478173" y="2497279"/>
              <a:ext cx="4038628" cy="9730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latin typeface="Century Gothic" panose="020B0502020202020204" pitchFamily="34" charset="0"/>
                </a:rPr>
                <a:t>Celková spokojenost s pojišťovnou </a:t>
              </a:r>
              <a:br>
                <a:rPr lang="cs-CZ" sz="1600" b="1" dirty="0">
                  <a:solidFill>
                    <a:schemeClr val="tx1"/>
                  </a:solidFill>
                  <a:latin typeface="Century Gothic" panose="020B0502020202020204" pitchFamily="34" charset="0"/>
                </a:rPr>
              </a:br>
              <a:r>
                <a:rPr lang="cs-CZ" sz="1600" b="1" dirty="0">
                  <a:solidFill>
                    <a:schemeClr val="tx1"/>
                  </a:solidFill>
                  <a:latin typeface="Century Gothic" panose="020B0502020202020204" pitchFamily="34" charset="0"/>
                </a:rPr>
                <a:t>– co má v případě klienta </a:t>
              </a:r>
              <a:r>
                <a:rPr lang="cs-CZ" sz="1600" b="1" u="sng" dirty="0">
                  <a:solidFill>
                    <a:schemeClr val="tx1"/>
                  </a:solidFill>
                  <a:latin typeface="Century Gothic" panose="020B0502020202020204" pitchFamily="34" charset="0"/>
                </a:rPr>
                <a:t>hlavní vliv</a:t>
              </a:r>
              <a:r>
                <a:rPr lang="cs-CZ" sz="1600" b="1" dirty="0">
                  <a:solidFill>
                    <a:schemeClr val="tx1"/>
                  </a:solidFill>
                  <a:latin typeface="Century Gothic" panose="020B0502020202020204" pitchFamily="34" charset="0"/>
                </a:rPr>
                <a:t>?</a:t>
              </a:r>
            </a:p>
          </p:txBody>
        </p:sp>
        <p:sp>
          <p:nvSpPr>
            <p:cNvPr id="11" name="TextovéPole 10">
              <a:extLst>
                <a:ext uri="{FF2B5EF4-FFF2-40B4-BE49-F238E27FC236}">
                  <a16:creationId xmlns:a16="http://schemas.microsoft.com/office/drawing/2014/main" id="{1FBB3A88-B586-D99D-BC40-E50FF41763EB}"/>
                </a:ext>
              </a:extLst>
            </p:cNvPr>
            <p:cNvSpPr txBox="1"/>
            <p:nvPr/>
          </p:nvSpPr>
          <p:spPr>
            <a:xfrm>
              <a:off x="8867900" y="5654047"/>
              <a:ext cx="2049864" cy="461665"/>
            </a:xfrm>
            <a:prstGeom prst="rect">
              <a:avLst/>
            </a:prstGeom>
            <a:noFill/>
          </p:spPr>
          <p:txBody>
            <a:bodyPr wrap="square">
              <a:spAutoFit/>
            </a:bodyPr>
            <a:lstStyle/>
            <a:p>
              <a:pPr algn="ctr"/>
              <a:r>
                <a:rPr lang="cs-CZ" sz="1200" b="1" dirty="0">
                  <a:solidFill>
                    <a:schemeClr val="bg1"/>
                  </a:solidFill>
                  <a:latin typeface="Century Gothic" panose="020B0502020202020204" pitchFamily="34" charset="0"/>
                </a:rPr>
                <a:t>Jednoduchost procesu uzavření smlouvy</a:t>
              </a:r>
            </a:p>
          </p:txBody>
        </p:sp>
        <p:sp>
          <p:nvSpPr>
            <p:cNvPr id="14" name="TextovéPole 13">
              <a:extLst>
                <a:ext uri="{FF2B5EF4-FFF2-40B4-BE49-F238E27FC236}">
                  <a16:creationId xmlns:a16="http://schemas.microsoft.com/office/drawing/2014/main" id="{5F720DFB-95D1-8395-4F4B-04806EEBE2BB}"/>
                </a:ext>
              </a:extLst>
            </p:cNvPr>
            <p:cNvSpPr txBox="1"/>
            <p:nvPr/>
          </p:nvSpPr>
          <p:spPr>
            <a:xfrm>
              <a:off x="9892832" y="6079657"/>
              <a:ext cx="1606406" cy="461665"/>
            </a:xfrm>
            <a:prstGeom prst="rect">
              <a:avLst/>
            </a:prstGeom>
            <a:noFill/>
          </p:spPr>
          <p:txBody>
            <a:bodyPr wrap="square">
              <a:spAutoFit/>
            </a:bodyPr>
            <a:lstStyle/>
            <a:p>
              <a:pPr algn="ctr"/>
              <a:r>
                <a:rPr lang="cs-CZ" sz="1200" b="1" dirty="0">
                  <a:solidFill>
                    <a:schemeClr val="bg1"/>
                  </a:solidFill>
                  <a:latin typeface="Century Gothic" panose="020B0502020202020204" pitchFamily="34" charset="0"/>
                </a:rPr>
                <a:t>Služby a přístup</a:t>
              </a:r>
              <a:br>
                <a:rPr lang="cs-CZ" sz="1200" b="1" dirty="0">
                  <a:solidFill>
                    <a:schemeClr val="bg1"/>
                  </a:solidFill>
                  <a:latin typeface="Century Gothic" panose="020B0502020202020204" pitchFamily="34" charset="0"/>
                </a:rPr>
              </a:br>
              <a:r>
                <a:rPr lang="cs-CZ" sz="1200" b="1" dirty="0">
                  <a:solidFill>
                    <a:schemeClr val="bg1"/>
                  </a:solidFill>
                  <a:latin typeface="Century Gothic" panose="020B0502020202020204" pitchFamily="34" charset="0"/>
                </a:rPr>
                <a:t>v případě škody</a:t>
              </a:r>
            </a:p>
          </p:txBody>
        </p:sp>
        <p:sp>
          <p:nvSpPr>
            <p:cNvPr id="16" name="TextovéPole 15">
              <a:extLst>
                <a:ext uri="{FF2B5EF4-FFF2-40B4-BE49-F238E27FC236}">
                  <a16:creationId xmlns:a16="http://schemas.microsoft.com/office/drawing/2014/main" id="{8762FD45-64AA-F21B-24D6-96AA3D09FC1B}"/>
                </a:ext>
              </a:extLst>
            </p:cNvPr>
            <p:cNvSpPr txBox="1"/>
            <p:nvPr/>
          </p:nvSpPr>
          <p:spPr>
            <a:xfrm>
              <a:off x="7084739" y="3715022"/>
              <a:ext cx="2049864" cy="276999"/>
            </a:xfrm>
            <a:prstGeom prst="rect">
              <a:avLst/>
            </a:prstGeom>
            <a:noFill/>
          </p:spPr>
          <p:txBody>
            <a:bodyPr wrap="square">
              <a:spAutoFit/>
            </a:bodyPr>
            <a:lstStyle/>
            <a:p>
              <a:r>
                <a:rPr lang="cs-CZ" sz="1200" b="1" dirty="0">
                  <a:solidFill>
                    <a:schemeClr val="bg1"/>
                  </a:solidFill>
                  <a:latin typeface="Century Gothic" panose="020B0502020202020204" pitchFamily="34" charset="0"/>
                </a:rPr>
                <a:t>Reference na pojišťovnu</a:t>
              </a:r>
            </a:p>
          </p:txBody>
        </p:sp>
        <p:cxnSp>
          <p:nvCxnSpPr>
            <p:cNvPr id="20" name="Přímá spojnice se šipkou 19">
              <a:extLst>
                <a:ext uri="{FF2B5EF4-FFF2-40B4-BE49-F238E27FC236}">
                  <a16:creationId xmlns:a16="http://schemas.microsoft.com/office/drawing/2014/main" id="{E6938E7E-3DE8-23FC-119B-F79FE8919B6D}"/>
                </a:ext>
              </a:extLst>
            </p:cNvPr>
            <p:cNvCxnSpPr>
              <a:cxnSpLocks/>
            </p:cNvCxnSpPr>
            <p:nvPr/>
          </p:nvCxnSpPr>
          <p:spPr>
            <a:xfrm flipV="1">
              <a:off x="8169310" y="3488921"/>
              <a:ext cx="0" cy="267270"/>
            </a:xfrm>
            <a:prstGeom prst="straightConnector1">
              <a:avLst/>
            </a:prstGeom>
            <a:ln w="2857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11883580-B443-1236-15BD-5D9477C2DBE3}"/>
                </a:ext>
              </a:extLst>
            </p:cNvPr>
            <p:cNvCxnSpPr>
              <a:cxnSpLocks/>
            </p:cNvCxnSpPr>
            <p:nvPr/>
          </p:nvCxnSpPr>
          <p:spPr>
            <a:xfrm flipV="1">
              <a:off x="8982200" y="3488921"/>
              <a:ext cx="0" cy="8572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79A359D7-FA07-3493-88FD-3B9480042881}"/>
                </a:ext>
              </a:extLst>
            </p:cNvPr>
            <p:cNvCxnSpPr>
              <a:cxnSpLocks/>
            </p:cNvCxnSpPr>
            <p:nvPr/>
          </p:nvCxnSpPr>
          <p:spPr>
            <a:xfrm flipV="1">
              <a:off x="9551537" y="3470309"/>
              <a:ext cx="9447" cy="1281546"/>
            </a:xfrm>
            <a:prstGeom prst="straightConnector1">
              <a:avLst/>
            </a:prstGeom>
            <a:ln w="381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a:extLst>
                <a:ext uri="{FF2B5EF4-FFF2-40B4-BE49-F238E27FC236}">
                  <a16:creationId xmlns:a16="http://schemas.microsoft.com/office/drawing/2014/main" id="{2C36A1B5-ACC1-7E25-1BBA-3B40E9FA2C33}"/>
                </a:ext>
              </a:extLst>
            </p:cNvPr>
            <p:cNvCxnSpPr>
              <a:cxnSpLocks/>
            </p:cNvCxnSpPr>
            <p:nvPr/>
          </p:nvCxnSpPr>
          <p:spPr>
            <a:xfrm flipV="1">
              <a:off x="10007132" y="3470309"/>
              <a:ext cx="0" cy="1844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9CB31426-68A2-FEAC-18F2-2B195B27FED9}"/>
                </a:ext>
              </a:extLst>
            </p:cNvPr>
            <p:cNvCxnSpPr>
              <a:cxnSpLocks/>
            </p:cNvCxnSpPr>
            <p:nvPr/>
          </p:nvCxnSpPr>
          <p:spPr>
            <a:xfrm flipV="1">
              <a:off x="10516826" y="3487324"/>
              <a:ext cx="0" cy="2123237"/>
            </a:xfrm>
            <a:prstGeom prst="straightConnector1">
              <a:avLst/>
            </a:prstGeom>
            <a:ln w="381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D4ECA8B1-D272-C0D0-C4A2-8947A1B13399}"/>
                </a:ext>
              </a:extLst>
            </p:cNvPr>
            <p:cNvSpPr txBox="1"/>
            <p:nvPr/>
          </p:nvSpPr>
          <p:spPr>
            <a:xfrm>
              <a:off x="7241796" y="4178158"/>
              <a:ext cx="1978486" cy="461665"/>
            </a:xfrm>
            <a:prstGeom prst="rect">
              <a:avLst/>
            </a:prstGeom>
            <a:solidFill>
              <a:schemeClr val="accent5">
                <a:lumMod val="40000"/>
                <a:lumOff val="60000"/>
              </a:schemeClr>
            </a:solidFill>
          </p:spPr>
          <p:txBody>
            <a:bodyPr wrap="square">
              <a:spAutoFit/>
            </a:bodyPr>
            <a:lstStyle/>
            <a:p>
              <a:pPr algn="ctr"/>
              <a:r>
                <a:rPr lang="cs-CZ" sz="1200" b="1" dirty="0">
                  <a:latin typeface="Century Gothic" panose="020B0502020202020204" pitchFamily="34" charset="0"/>
                </a:rPr>
                <a:t>Vstřícností při řešení problémů, plnění slibů</a:t>
              </a:r>
              <a:r>
                <a:rPr lang="cs-CZ" sz="1200" i="1" dirty="0"/>
                <a:t>*</a:t>
              </a:r>
              <a:endParaRPr lang="cs-CZ" sz="1200" b="1" dirty="0">
                <a:latin typeface="Century Gothic" panose="020B0502020202020204" pitchFamily="34" charset="0"/>
              </a:endParaRPr>
            </a:p>
          </p:txBody>
        </p:sp>
        <p:sp>
          <p:nvSpPr>
            <p:cNvPr id="8" name="TextovéPole 7">
              <a:extLst>
                <a:ext uri="{FF2B5EF4-FFF2-40B4-BE49-F238E27FC236}">
                  <a16:creationId xmlns:a16="http://schemas.microsoft.com/office/drawing/2014/main" id="{C86FA0E2-6737-6BB3-9943-C7451F769A49}"/>
                </a:ext>
              </a:extLst>
            </p:cNvPr>
            <p:cNvSpPr txBox="1"/>
            <p:nvPr/>
          </p:nvSpPr>
          <p:spPr>
            <a:xfrm>
              <a:off x="7662710" y="4728194"/>
              <a:ext cx="2049864" cy="276999"/>
            </a:xfrm>
            <a:prstGeom prst="rect">
              <a:avLst/>
            </a:prstGeom>
            <a:solidFill>
              <a:schemeClr val="accent5">
                <a:lumMod val="40000"/>
                <a:lumOff val="60000"/>
              </a:schemeClr>
            </a:solidFill>
          </p:spPr>
          <p:txBody>
            <a:bodyPr wrap="square">
              <a:spAutoFit/>
            </a:bodyPr>
            <a:lstStyle>
              <a:defPPr>
                <a:defRPr lang="cs-CZ"/>
              </a:defPPr>
              <a:lvl1pPr algn="ctr">
                <a:defRPr sz="1200" b="1">
                  <a:latin typeface="Century Gothic" panose="020B0502020202020204" pitchFamily="34" charset="0"/>
                </a:defRPr>
              </a:lvl1pPr>
            </a:lstStyle>
            <a:p>
              <a:r>
                <a:rPr lang="cs-CZ" dirty="0"/>
                <a:t>Servis od poradce*</a:t>
              </a:r>
            </a:p>
          </p:txBody>
        </p:sp>
        <p:sp>
          <p:nvSpPr>
            <p:cNvPr id="18" name="TextovéPole 17">
              <a:extLst>
                <a:ext uri="{FF2B5EF4-FFF2-40B4-BE49-F238E27FC236}">
                  <a16:creationId xmlns:a16="http://schemas.microsoft.com/office/drawing/2014/main" id="{50956B2E-F346-F17A-24F7-5B96E0853293}"/>
                </a:ext>
              </a:extLst>
            </p:cNvPr>
            <p:cNvSpPr txBox="1"/>
            <p:nvPr/>
          </p:nvSpPr>
          <p:spPr>
            <a:xfrm>
              <a:off x="8461029" y="5255920"/>
              <a:ext cx="1955791" cy="276999"/>
            </a:xfrm>
            <a:prstGeom prst="rect">
              <a:avLst/>
            </a:prstGeom>
            <a:noFill/>
          </p:spPr>
          <p:txBody>
            <a:bodyPr wrap="square">
              <a:spAutoFit/>
            </a:bodyPr>
            <a:lstStyle/>
            <a:p>
              <a:r>
                <a:rPr lang="cs-CZ" sz="1200" b="1" dirty="0">
                  <a:solidFill>
                    <a:schemeClr val="bg1"/>
                  </a:solidFill>
                  <a:latin typeface="Century Gothic" panose="020B0502020202020204" pitchFamily="34" charset="0"/>
                </a:rPr>
                <a:t>Dosažitelnost poradce</a:t>
              </a:r>
            </a:p>
          </p:txBody>
        </p:sp>
        <p:cxnSp>
          <p:nvCxnSpPr>
            <p:cNvPr id="10" name="Přímá spojnice se šipkou 9">
              <a:extLst>
                <a:ext uri="{FF2B5EF4-FFF2-40B4-BE49-F238E27FC236}">
                  <a16:creationId xmlns:a16="http://schemas.microsoft.com/office/drawing/2014/main" id="{FA062957-5CCA-E672-6B75-D34123149C7B}"/>
                </a:ext>
              </a:extLst>
            </p:cNvPr>
            <p:cNvCxnSpPr>
              <a:cxnSpLocks/>
            </p:cNvCxnSpPr>
            <p:nvPr/>
          </p:nvCxnSpPr>
          <p:spPr>
            <a:xfrm flipV="1">
              <a:off x="11141833" y="3470309"/>
              <a:ext cx="0" cy="2645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424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Šipka: dolů 14">
            <a:extLst>
              <a:ext uri="{FF2B5EF4-FFF2-40B4-BE49-F238E27FC236}">
                <a16:creationId xmlns:a16="http://schemas.microsoft.com/office/drawing/2014/main" id="{41A39DE5-387D-7976-4E2B-B9D19A223660}"/>
              </a:ext>
            </a:extLst>
          </p:cNvPr>
          <p:cNvSpPr/>
          <p:nvPr/>
        </p:nvSpPr>
        <p:spPr>
          <a:xfrm>
            <a:off x="5078207" y="2987748"/>
            <a:ext cx="925211" cy="655997"/>
          </a:xfrm>
          <a:prstGeom prst="downArrow">
            <a:avLst>
              <a:gd name="adj1" fmla="val 50000"/>
              <a:gd name="adj2" fmla="val 7146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Šipka: dolů 16">
            <a:extLst>
              <a:ext uri="{FF2B5EF4-FFF2-40B4-BE49-F238E27FC236}">
                <a16:creationId xmlns:a16="http://schemas.microsoft.com/office/drawing/2014/main" id="{838CB745-5810-44E0-1687-501F4F25166D}"/>
              </a:ext>
            </a:extLst>
          </p:cNvPr>
          <p:cNvSpPr/>
          <p:nvPr/>
        </p:nvSpPr>
        <p:spPr>
          <a:xfrm>
            <a:off x="5078207" y="4692463"/>
            <a:ext cx="925211" cy="655997"/>
          </a:xfrm>
          <a:prstGeom prst="downArrow">
            <a:avLst>
              <a:gd name="adj1" fmla="val 50000"/>
              <a:gd name="adj2" fmla="val 7146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EB242297-3C6F-2F23-BE48-7A191DB4152E}"/>
              </a:ext>
            </a:extLst>
          </p:cNvPr>
          <p:cNvSpPr/>
          <p:nvPr/>
        </p:nvSpPr>
        <p:spPr>
          <a:xfrm>
            <a:off x="259348" y="5380056"/>
            <a:ext cx="10515601" cy="13786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67A12841-E91F-035D-0C0E-64C667535FBB}"/>
              </a:ext>
            </a:extLst>
          </p:cNvPr>
          <p:cNvSpPr/>
          <p:nvPr/>
        </p:nvSpPr>
        <p:spPr>
          <a:xfrm>
            <a:off x="259349" y="3654075"/>
            <a:ext cx="10515600" cy="116567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F2E7B50A-A05F-9B21-45BF-3578747FB00D}"/>
              </a:ext>
            </a:extLst>
          </p:cNvPr>
          <p:cNvSpPr/>
          <p:nvPr/>
        </p:nvSpPr>
        <p:spPr>
          <a:xfrm>
            <a:off x="269397" y="1939030"/>
            <a:ext cx="10515600" cy="116567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A7012287-49F3-6E92-88FE-92FA0AE496EC}"/>
              </a:ext>
            </a:extLst>
          </p:cNvPr>
          <p:cNvSpPr/>
          <p:nvPr/>
        </p:nvSpPr>
        <p:spPr>
          <a:xfrm>
            <a:off x="301526" y="196695"/>
            <a:ext cx="10515600" cy="162346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zápatí 6">
            <a:extLst>
              <a:ext uri="{FF2B5EF4-FFF2-40B4-BE49-F238E27FC236}">
                <a16:creationId xmlns:a16="http://schemas.microsoft.com/office/drawing/2014/main" id="{8C343645-544B-43B5-B078-479D8B8EBC77}"/>
              </a:ext>
            </a:extLst>
          </p:cNvPr>
          <p:cNvSpPr>
            <a:spLocks noGrp="1"/>
          </p:cNvSpPr>
          <p:nvPr>
            <p:ph type="ftr" sz="quarter" idx="11"/>
          </p:nvPr>
        </p:nvSpPr>
        <p:spPr>
          <a:xfrm>
            <a:off x="175011" y="6458281"/>
            <a:ext cx="10515600" cy="228077"/>
          </a:xfrm>
          <a:solidFill>
            <a:schemeClr val="bg1"/>
          </a:solidFill>
        </p:spPr>
        <p:txBody>
          <a:bodyPr/>
          <a:lstStyle/>
          <a:p>
            <a:pPr algn="l"/>
            <a:r>
              <a:rPr lang="en-US" sz="900" i="1" dirty="0">
                <a:latin typeface="Century Gothic" panose="020B0502020202020204" pitchFamily="34" charset="0"/>
              </a:rPr>
              <a:t>K1. </a:t>
            </a:r>
            <a:r>
              <a:rPr lang="en-US" sz="900" i="1" dirty="0" err="1">
                <a:latin typeface="Century Gothic" panose="020B0502020202020204" pitchFamily="34" charset="0"/>
              </a:rPr>
              <a:t>Máte</a:t>
            </a:r>
            <a:r>
              <a:rPr lang="en-US" sz="900" i="1" dirty="0">
                <a:latin typeface="Century Gothic" panose="020B0502020202020204" pitchFamily="34" charset="0"/>
              </a:rPr>
              <a:t> </a:t>
            </a:r>
            <a:r>
              <a:rPr lang="en-US" sz="900" i="1" dirty="0" err="1">
                <a:latin typeface="Century Gothic" panose="020B0502020202020204" pitchFamily="34" charset="0"/>
              </a:rPr>
              <a:t>zkušenost</a:t>
            </a:r>
            <a:r>
              <a:rPr lang="en-US" sz="900" i="1" dirty="0">
                <a:latin typeface="Century Gothic" panose="020B0502020202020204" pitchFamily="34" charset="0"/>
              </a:rPr>
              <a:t> s </a:t>
            </a:r>
            <a:r>
              <a:rPr lang="en-US" sz="900" i="1" dirty="0" err="1">
                <a:latin typeface="Century Gothic" panose="020B0502020202020204" pitchFamily="34" charset="0"/>
              </a:rPr>
              <a:t>řešením</a:t>
            </a:r>
            <a:r>
              <a:rPr lang="en-US" sz="900" i="1" dirty="0">
                <a:latin typeface="Century Gothic" panose="020B0502020202020204" pitchFamily="34" charset="0"/>
              </a:rPr>
              <a:t> </a:t>
            </a:r>
            <a:r>
              <a:rPr lang="en-US" sz="900" i="1" dirty="0" err="1">
                <a:latin typeface="Century Gothic" panose="020B0502020202020204" pitchFamily="34" charset="0"/>
              </a:rPr>
              <a:t>likvidace</a:t>
            </a:r>
            <a:r>
              <a:rPr lang="en-US" sz="900" i="1" dirty="0">
                <a:latin typeface="Century Gothic" panose="020B0502020202020204" pitchFamily="34" charset="0"/>
              </a:rPr>
              <a:t> </a:t>
            </a:r>
            <a:r>
              <a:rPr lang="en-US" sz="900" i="1" dirty="0" err="1">
                <a:latin typeface="Century Gothic" panose="020B0502020202020204" pitchFamily="34" charset="0"/>
              </a:rPr>
              <a:t>pojistné</a:t>
            </a:r>
            <a:r>
              <a:rPr lang="en-US" sz="900" i="1" dirty="0">
                <a:latin typeface="Century Gothic" panose="020B0502020202020204" pitchFamily="34" charset="0"/>
              </a:rPr>
              <a:t> </a:t>
            </a:r>
            <a:r>
              <a:rPr lang="en-US" sz="900" i="1" dirty="0" err="1">
                <a:latin typeface="Century Gothic" panose="020B0502020202020204" pitchFamily="34" charset="0"/>
              </a:rPr>
              <a:t>události</a:t>
            </a:r>
            <a:r>
              <a:rPr lang="en-US" sz="900" i="1" dirty="0">
                <a:latin typeface="Century Gothic" panose="020B0502020202020204" pitchFamily="34" charset="0"/>
              </a:rPr>
              <a:t> u </a:t>
            </a:r>
            <a:r>
              <a:rPr lang="en-US" sz="900" i="1" dirty="0" err="1">
                <a:latin typeface="Century Gothic" panose="020B0502020202020204" pitchFamily="34" charset="0"/>
              </a:rPr>
              <a:t>pojišťovny</a:t>
            </a:r>
            <a:r>
              <a:rPr lang="en-US" sz="900" i="1" dirty="0">
                <a:latin typeface="Century Gothic" panose="020B0502020202020204" pitchFamily="34" charset="0"/>
              </a:rPr>
              <a:t> v </a:t>
            </a:r>
            <a:r>
              <a:rPr lang="en-US" sz="900" i="1" dirty="0" err="1">
                <a:latin typeface="Century Gothic" panose="020B0502020202020204" pitchFamily="34" charset="0"/>
              </a:rPr>
              <a:t>posledních</a:t>
            </a:r>
            <a:r>
              <a:rPr lang="en-US" sz="900" i="1" dirty="0">
                <a:latin typeface="Century Gothic" panose="020B0502020202020204" pitchFamily="34" charset="0"/>
              </a:rPr>
              <a:t> 3 </a:t>
            </a:r>
            <a:r>
              <a:rPr lang="en-US" sz="900" i="1" dirty="0" err="1">
                <a:latin typeface="Century Gothic" panose="020B0502020202020204" pitchFamily="34" charset="0"/>
              </a:rPr>
              <a:t>letech</a:t>
            </a:r>
            <a:r>
              <a:rPr lang="en-US" sz="900" i="1" dirty="0">
                <a:latin typeface="Century Gothic" panose="020B0502020202020204" pitchFamily="34" charset="0"/>
              </a:rPr>
              <a:t>? (20</a:t>
            </a:r>
            <a:r>
              <a:rPr lang="cs-CZ" sz="900" i="1" dirty="0">
                <a:latin typeface="Century Gothic" panose="020B0502020202020204" pitchFamily="34" charset="0"/>
              </a:rPr>
              <a:t>19</a:t>
            </a:r>
            <a:r>
              <a:rPr lang="en-US" sz="900" i="1" dirty="0">
                <a:latin typeface="Century Gothic" panose="020B0502020202020204" pitchFamily="34" charset="0"/>
              </a:rPr>
              <a:t> – 20</a:t>
            </a:r>
            <a:r>
              <a:rPr lang="cs-CZ" sz="900" i="1" dirty="0">
                <a:latin typeface="Century Gothic" panose="020B0502020202020204" pitchFamily="34" charset="0"/>
              </a:rPr>
              <a:t>22</a:t>
            </a:r>
            <a:r>
              <a:rPr lang="en-US" sz="900" i="1" dirty="0">
                <a:latin typeface="Century Gothic" panose="020B0502020202020204" pitchFamily="34" charset="0"/>
              </a:rPr>
              <a:t>) / N = </a:t>
            </a:r>
            <a:r>
              <a:rPr lang="cs-CZ" sz="900" i="1" dirty="0">
                <a:latin typeface="Century Gothic" panose="020B0502020202020204" pitchFamily="34" charset="0"/>
              </a:rPr>
              <a:t>1028</a:t>
            </a:r>
            <a:endParaRPr lang="en-US" sz="900" i="1" dirty="0">
              <a:latin typeface="Century Gothic" panose="020B0502020202020204" pitchFamily="34" charset="0"/>
            </a:endParaRPr>
          </a:p>
        </p:txBody>
      </p:sp>
      <p:sp>
        <p:nvSpPr>
          <p:cNvPr id="5" name="Nadpis 4">
            <a:extLst>
              <a:ext uri="{FF2B5EF4-FFF2-40B4-BE49-F238E27FC236}">
                <a16:creationId xmlns:a16="http://schemas.microsoft.com/office/drawing/2014/main" id="{41121D33-34BF-4B01-82B5-924D586E0C97}"/>
              </a:ext>
            </a:extLst>
          </p:cNvPr>
          <p:cNvSpPr>
            <a:spLocks noGrp="1"/>
          </p:cNvSpPr>
          <p:nvPr>
            <p:ph type="title"/>
          </p:nvPr>
        </p:nvSpPr>
        <p:spPr>
          <a:xfrm>
            <a:off x="171671" y="99330"/>
            <a:ext cx="10515600" cy="1601961"/>
          </a:xfrm>
          <a:solidFill>
            <a:srgbClr val="004077"/>
          </a:solidFill>
        </p:spPr>
        <p:txBody>
          <a:bodyPr>
            <a:noAutofit/>
          </a:bodyPr>
          <a:lstStyle/>
          <a:p>
            <a:r>
              <a:rPr lang="cs-CZ" sz="2800" b="1" dirty="0">
                <a:solidFill>
                  <a:schemeClr val="bg1"/>
                </a:solidFill>
              </a:rPr>
              <a:t>V roce 2024 nebyly výrazné změny ve zkušenostech </a:t>
            </a:r>
            <a:br>
              <a:rPr lang="cs-CZ" sz="2800" b="1" dirty="0">
                <a:solidFill>
                  <a:schemeClr val="bg1"/>
                </a:solidFill>
              </a:rPr>
            </a:br>
            <a:r>
              <a:rPr lang="cs-CZ" sz="2800" b="1" dirty="0">
                <a:solidFill>
                  <a:schemeClr val="bg1"/>
                </a:solidFill>
              </a:rPr>
              <a:t>s likvidací PU. </a:t>
            </a:r>
            <a:r>
              <a:rPr lang="cs-CZ" sz="2400" b="0" dirty="0">
                <a:solidFill>
                  <a:schemeClr val="bg1"/>
                </a:solidFill>
              </a:rPr>
              <a:t>U těch, kteří se setkali s problémy, je vidět nárůst těch, kteří nemohli sehnat podklady pro PU, a pokles těch, kteří museli řešit problémy soudem.</a:t>
            </a:r>
            <a:endParaRPr lang="cs-CZ" sz="2800" b="0" dirty="0">
              <a:solidFill>
                <a:schemeClr val="bg1"/>
              </a:solidFill>
            </a:endParaRPr>
          </a:p>
        </p:txBody>
      </p:sp>
      <p:graphicFrame>
        <p:nvGraphicFramePr>
          <p:cNvPr id="9" name="Zástupný obsah 10">
            <a:extLst>
              <a:ext uri="{FF2B5EF4-FFF2-40B4-BE49-F238E27FC236}">
                <a16:creationId xmlns:a16="http://schemas.microsoft.com/office/drawing/2014/main" id="{415EB5CB-B68F-4CBE-A540-7CD086E39508}"/>
              </a:ext>
            </a:extLst>
          </p:cNvPr>
          <p:cNvGraphicFramePr>
            <a:graphicFrameLocks noGrp="1"/>
          </p:cNvGraphicFramePr>
          <p:nvPr>
            <p:ph idx="1"/>
            <p:extLst>
              <p:ext uri="{D42A27DB-BD31-4B8C-83A1-F6EECF244321}">
                <p14:modId xmlns:p14="http://schemas.microsoft.com/office/powerpoint/2010/main" val="923697453"/>
              </p:ext>
            </p:extLst>
          </p:nvPr>
        </p:nvGraphicFramePr>
        <p:xfrm>
          <a:off x="175011" y="1886836"/>
          <a:ext cx="10515600" cy="461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ovéPole 2">
            <a:extLst>
              <a:ext uri="{FF2B5EF4-FFF2-40B4-BE49-F238E27FC236}">
                <a16:creationId xmlns:a16="http://schemas.microsoft.com/office/drawing/2014/main" id="{C866DEFE-1EFF-37F5-2065-5D1D2BA8550F}"/>
              </a:ext>
            </a:extLst>
          </p:cNvPr>
          <p:cNvSpPr txBox="1"/>
          <p:nvPr/>
        </p:nvSpPr>
        <p:spPr>
          <a:xfrm>
            <a:off x="8369612" y="2035803"/>
            <a:ext cx="2162175" cy="307777"/>
          </a:xfrm>
          <a:prstGeom prst="rect">
            <a:avLst/>
          </a:prstGeom>
          <a:noFill/>
        </p:spPr>
        <p:txBody>
          <a:bodyPr wrap="square" rtlCol="0">
            <a:spAutoFit/>
          </a:bodyPr>
          <a:lstStyle/>
          <a:p>
            <a:r>
              <a:rPr lang="cs-CZ" sz="1400" i="1" dirty="0">
                <a:latin typeface="Century Gothic" panose="020B0502020202020204" pitchFamily="34" charset="0"/>
              </a:rPr>
              <a:t>Stejně jako v roce 2023</a:t>
            </a:r>
          </a:p>
        </p:txBody>
      </p:sp>
      <p:sp>
        <p:nvSpPr>
          <p:cNvPr id="18" name="Obdélník 17">
            <a:extLst>
              <a:ext uri="{FF2B5EF4-FFF2-40B4-BE49-F238E27FC236}">
                <a16:creationId xmlns:a16="http://schemas.microsoft.com/office/drawing/2014/main" id="{655AD65A-6A17-534E-2B07-A30F5ECA71DD}"/>
              </a:ext>
            </a:extLst>
          </p:cNvPr>
          <p:cNvSpPr/>
          <p:nvPr/>
        </p:nvSpPr>
        <p:spPr>
          <a:xfrm>
            <a:off x="6489221" y="5050986"/>
            <a:ext cx="1607737" cy="40381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a:extLst>
              <a:ext uri="{FF2B5EF4-FFF2-40B4-BE49-F238E27FC236}">
                <a16:creationId xmlns:a16="http://schemas.microsoft.com/office/drawing/2014/main" id="{7DA6B3B7-60DA-6D15-EFBF-986DE28ADF6F}"/>
              </a:ext>
            </a:extLst>
          </p:cNvPr>
          <p:cNvSpPr txBox="1"/>
          <p:nvPr/>
        </p:nvSpPr>
        <p:spPr>
          <a:xfrm>
            <a:off x="6404884" y="5008609"/>
            <a:ext cx="1607737" cy="369332"/>
          </a:xfrm>
          <a:prstGeom prst="rect">
            <a:avLst/>
          </a:prstGeom>
          <a:solidFill>
            <a:srgbClr val="F8AEAA"/>
          </a:solidFill>
        </p:spPr>
        <p:txBody>
          <a:bodyPr wrap="square" rtlCol="0">
            <a:spAutoFit/>
          </a:bodyPr>
          <a:lstStyle/>
          <a:p>
            <a:pPr algn="ctr"/>
            <a:r>
              <a:rPr lang="cs-CZ" dirty="0">
                <a:solidFill>
                  <a:srgbClr val="E41B13"/>
                </a:solidFill>
                <a:latin typeface="Century Gothic" panose="020B0502020202020204" pitchFamily="34" charset="0"/>
              </a:rPr>
              <a:t>nárůst 11 %</a:t>
            </a:r>
          </a:p>
        </p:txBody>
      </p:sp>
      <p:sp>
        <p:nvSpPr>
          <p:cNvPr id="19" name="Obdélník 18">
            <a:extLst>
              <a:ext uri="{FF2B5EF4-FFF2-40B4-BE49-F238E27FC236}">
                <a16:creationId xmlns:a16="http://schemas.microsoft.com/office/drawing/2014/main" id="{7F2CC8C9-935E-12CF-0932-C051CBCA06AC}"/>
              </a:ext>
            </a:extLst>
          </p:cNvPr>
          <p:cNvSpPr/>
          <p:nvPr/>
        </p:nvSpPr>
        <p:spPr>
          <a:xfrm>
            <a:off x="876817" y="5051269"/>
            <a:ext cx="1607737" cy="40381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CBF0A132-871A-ADCB-A864-75A7DA2F9607}"/>
              </a:ext>
            </a:extLst>
          </p:cNvPr>
          <p:cNvSpPr txBox="1"/>
          <p:nvPr/>
        </p:nvSpPr>
        <p:spPr>
          <a:xfrm>
            <a:off x="832759" y="5008609"/>
            <a:ext cx="1607737" cy="369332"/>
          </a:xfrm>
          <a:prstGeom prst="rect">
            <a:avLst/>
          </a:prstGeom>
          <a:solidFill>
            <a:srgbClr val="E3EAF6"/>
          </a:solidFill>
        </p:spPr>
        <p:txBody>
          <a:bodyPr wrap="square" rtlCol="0">
            <a:spAutoFit/>
          </a:bodyPr>
          <a:lstStyle/>
          <a:p>
            <a:pPr algn="ctr"/>
            <a:r>
              <a:rPr lang="cs-CZ" dirty="0">
                <a:latin typeface="Century Gothic" panose="020B0502020202020204" pitchFamily="34" charset="0"/>
              </a:rPr>
              <a:t>pokles 9 %</a:t>
            </a:r>
          </a:p>
        </p:txBody>
      </p:sp>
      <p:sp>
        <p:nvSpPr>
          <p:cNvPr id="20" name="Šipka: dolů 19">
            <a:extLst>
              <a:ext uri="{FF2B5EF4-FFF2-40B4-BE49-F238E27FC236}">
                <a16:creationId xmlns:a16="http://schemas.microsoft.com/office/drawing/2014/main" id="{3F993C97-192B-96CC-E364-99FFC39F9BB3}"/>
              </a:ext>
            </a:extLst>
          </p:cNvPr>
          <p:cNvSpPr/>
          <p:nvPr/>
        </p:nvSpPr>
        <p:spPr>
          <a:xfrm rot="10800000">
            <a:off x="6864479" y="5450206"/>
            <a:ext cx="337351" cy="3651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Century Gothic" panose="020B0502020202020204" pitchFamily="34" charset="0"/>
            </a:endParaRPr>
          </a:p>
        </p:txBody>
      </p:sp>
      <p:sp>
        <p:nvSpPr>
          <p:cNvPr id="7" name="Šipka: dolů 6">
            <a:extLst>
              <a:ext uri="{FF2B5EF4-FFF2-40B4-BE49-F238E27FC236}">
                <a16:creationId xmlns:a16="http://schemas.microsoft.com/office/drawing/2014/main" id="{2F26C68D-68DA-90C3-1EFE-CD4C7F6995EC}"/>
              </a:ext>
            </a:extLst>
          </p:cNvPr>
          <p:cNvSpPr/>
          <p:nvPr/>
        </p:nvSpPr>
        <p:spPr>
          <a:xfrm rot="10800000">
            <a:off x="6822311" y="5456919"/>
            <a:ext cx="337351" cy="365125"/>
          </a:xfrm>
          <a:prstGeom prst="downArrow">
            <a:avLst/>
          </a:prstGeom>
          <a:solidFill>
            <a:srgbClr val="E72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Century Gothic" panose="020B0502020202020204" pitchFamily="34" charset="0"/>
            </a:endParaRPr>
          </a:p>
        </p:txBody>
      </p:sp>
      <p:sp>
        <p:nvSpPr>
          <p:cNvPr id="21" name="Šipka: dolů 20">
            <a:extLst>
              <a:ext uri="{FF2B5EF4-FFF2-40B4-BE49-F238E27FC236}">
                <a16:creationId xmlns:a16="http://schemas.microsoft.com/office/drawing/2014/main" id="{C35396AE-F64B-4D49-0772-57F239A040F9}"/>
              </a:ext>
            </a:extLst>
          </p:cNvPr>
          <p:cNvSpPr/>
          <p:nvPr/>
        </p:nvSpPr>
        <p:spPr>
          <a:xfrm>
            <a:off x="1440527" y="5454609"/>
            <a:ext cx="337351" cy="3651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Century Gothic" panose="020B0502020202020204" pitchFamily="34" charset="0"/>
            </a:endParaRPr>
          </a:p>
        </p:txBody>
      </p:sp>
      <p:sp>
        <p:nvSpPr>
          <p:cNvPr id="6" name="Šipka: dolů 5">
            <a:extLst>
              <a:ext uri="{FF2B5EF4-FFF2-40B4-BE49-F238E27FC236}">
                <a16:creationId xmlns:a16="http://schemas.microsoft.com/office/drawing/2014/main" id="{829452FE-99E4-BA42-AC48-B9010E9062CB}"/>
              </a:ext>
            </a:extLst>
          </p:cNvPr>
          <p:cNvSpPr/>
          <p:nvPr/>
        </p:nvSpPr>
        <p:spPr>
          <a:xfrm>
            <a:off x="1379245" y="5456919"/>
            <a:ext cx="337351" cy="365125"/>
          </a:xfrm>
          <a:prstGeom prst="downArrow">
            <a:avLst/>
          </a:prstGeom>
          <a:solidFill>
            <a:srgbClr val="00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Century Gothic" panose="020B0502020202020204" pitchFamily="34" charset="0"/>
            </a:endParaRPr>
          </a:p>
        </p:txBody>
      </p:sp>
      <p:sp>
        <p:nvSpPr>
          <p:cNvPr id="22" name="Šipka: dolů 21">
            <a:extLst>
              <a:ext uri="{FF2B5EF4-FFF2-40B4-BE49-F238E27FC236}">
                <a16:creationId xmlns:a16="http://schemas.microsoft.com/office/drawing/2014/main" id="{CCF42B76-5264-54AD-95FE-865C22A2101D}"/>
              </a:ext>
            </a:extLst>
          </p:cNvPr>
          <p:cNvSpPr/>
          <p:nvPr/>
        </p:nvSpPr>
        <p:spPr>
          <a:xfrm>
            <a:off x="10566014" y="5959539"/>
            <a:ext cx="337351" cy="3651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Century Gothic" panose="020B0502020202020204" pitchFamily="34" charset="0"/>
            </a:endParaRPr>
          </a:p>
        </p:txBody>
      </p:sp>
      <p:sp>
        <p:nvSpPr>
          <p:cNvPr id="8" name="Šipka: dolů 7">
            <a:extLst>
              <a:ext uri="{FF2B5EF4-FFF2-40B4-BE49-F238E27FC236}">
                <a16:creationId xmlns:a16="http://schemas.microsoft.com/office/drawing/2014/main" id="{F17702F0-8BB3-5C12-E63D-53C7CE407D00}"/>
              </a:ext>
            </a:extLst>
          </p:cNvPr>
          <p:cNvSpPr/>
          <p:nvPr/>
        </p:nvSpPr>
        <p:spPr>
          <a:xfrm>
            <a:off x="10616321" y="5959539"/>
            <a:ext cx="337351" cy="365125"/>
          </a:xfrm>
          <a:prstGeom prst="downArrow">
            <a:avLst/>
          </a:prstGeom>
          <a:solidFill>
            <a:srgbClr val="00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Century Gothic" panose="020B0502020202020204" pitchFamily="34" charset="0"/>
            </a:endParaRPr>
          </a:p>
        </p:txBody>
      </p:sp>
    </p:spTree>
    <p:extLst>
      <p:ext uri="{BB962C8B-B14F-4D97-AF65-F5344CB8AC3E}">
        <p14:creationId xmlns:p14="http://schemas.microsoft.com/office/powerpoint/2010/main" val="851534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576D21F4-9F77-E2ED-D0B5-9758302204B8}"/>
              </a:ext>
            </a:extLst>
          </p:cNvPr>
          <p:cNvSpPr/>
          <p:nvPr/>
        </p:nvSpPr>
        <p:spPr>
          <a:xfrm>
            <a:off x="376955" y="2141536"/>
            <a:ext cx="5381625" cy="46052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F9DC7E12-75D7-23C8-34C1-01F773FCD2A5}"/>
              </a:ext>
            </a:extLst>
          </p:cNvPr>
          <p:cNvSpPr/>
          <p:nvPr/>
        </p:nvSpPr>
        <p:spPr>
          <a:xfrm>
            <a:off x="5972174" y="2141536"/>
            <a:ext cx="5381625" cy="46052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E699C926-D931-10D6-F66F-610F5D92F0B7}"/>
              </a:ext>
            </a:extLst>
          </p:cNvPr>
          <p:cNvSpPr/>
          <p:nvPr/>
        </p:nvSpPr>
        <p:spPr>
          <a:xfrm>
            <a:off x="315764" y="330839"/>
            <a:ext cx="10437961" cy="156940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Nadpis 10">
            <a:extLst>
              <a:ext uri="{FF2B5EF4-FFF2-40B4-BE49-F238E27FC236}">
                <a16:creationId xmlns:a16="http://schemas.microsoft.com/office/drawing/2014/main" id="{A2E8DD49-0A52-44C9-8AC3-277D98A5C855}"/>
              </a:ext>
            </a:extLst>
          </p:cNvPr>
          <p:cNvSpPr>
            <a:spLocks noGrp="1"/>
          </p:cNvSpPr>
          <p:nvPr>
            <p:ph type="title"/>
          </p:nvPr>
        </p:nvSpPr>
        <p:spPr>
          <a:xfrm>
            <a:off x="144634" y="204808"/>
            <a:ext cx="10515600" cy="1569401"/>
          </a:xfrm>
          <a:solidFill>
            <a:srgbClr val="004077"/>
          </a:solidFill>
        </p:spPr>
        <p:txBody>
          <a:bodyPr>
            <a:noAutofit/>
          </a:bodyPr>
          <a:lstStyle/>
          <a:p>
            <a:r>
              <a:rPr lang="cs-CZ" sz="2800" dirty="0">
                <a:solidFill>
                  <a:schemeClr val="bg1"/>
                </a:solidFill>
              </a:rPr>
              <a:t>T</a:t>
            </a:r>
            <a:r>
              <a:rPr lang="cs-CZ" sz="2800" b="1" dirty="0">
                <a:solidFill>
                  <a:schemeClr val="bg1"/>
                </a:solidFill>
              </a:rPr>
              <a:t>řetina klientů měla zkušenost s likvidací pojistné události za poslední tři roky. </a:t>
            </a:r>
            <a:br>
              <a:rPr lang="cs-CZ" sz="2800" b="1" dirty="0">
                <a:solidFill>
                  <a:schemeClr val="bg1"/>
                </a:solidFill>
              </a:rPr>
            </a:br>
            <a:r>
              <a:rPr lang="cs-CZ" sz="2400" b="0" dirty="0">
                <a:solidFill>
                  <a:schemeClr val="bg1"/>
                </a:solidFill>
              </a:rPr>
              <a:t>Respondenti označují každou čtvrtou likvidaci za problematickou. Častější problémy s likvidací mají lidé ve věku 50 let a více.</a:t>
            </a:r>
          </a:p>
        </p:txBody>
      </p:sp>
      <p:graphicFrame>
        <p:nvGraphicFramePr>
          <p:cNvPr id="9" name="Graf 8">
            <a:extLst>
              <a:ext uri="{FF2B5EF4-FFF2-40B4-BE49-F238E27FC236}">
                <a16:creationId xmlns:a16="http://schemas.microsoft.com/office/drawing/2014/main" id="{FA298BC7-CAC8-D475-7A43-2459E98D521E}"/>
              </a:ext>
            </a:extLst>
          </p:cNvPr>
          <p:cNvGraphicFramePr/>
          <p:nvPr>
            <p:extLst>
              <p:ext uri="{D42A27DB-BD31-4B8C-83A1-F6EECF244321}">
                <p14:modId xmlns:p14="http://schemas.microsoft.com/office/powerpoint/2010/main" val="3282073423"/>
              </p:ext>
            </p:extLst>
          </p:nvPr>
        </p:nvGraphicFramePr>
        <p:xfrm>
          <a:off x="315764" y="2047920"/>
          <a:ext cx="5305033" cy="4605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f 17">
            <a:extLst>
              <a:ext uri="{FF2B5EF4-FFF2-40B4-BE49-F238E27FC236}">
                <a16:creationId xmlns:a16="http://schemas.microsoft.com/office/drawing/2014/main" id="{CA0C81BC-4F66-05D0-BE5F-4133F44A6540}"/>
              </a:ext>
            </a:extLst>
          </p:cNvPr>
          <p:cNvGraphicFramePr/>
          <p:nvPr>
            <p:extLst>
              <p:ext uri="{D42A27DB-BD31-4B8C-83A1-F6EECF244321}">
                <p14:modId xmlns:p14="http://schemas.microsoft.com/office/powerpoint/2010/main" val="3761070832"/>
              </p:ext>
            </p:extLst>
          </p:nvPr>
        </p:nvGraphicFramePr>
        <p:xfrm>
          <a:off x="5896366" y="2047920"/>
          <a:ext cx="5305033" cy="4605272"/>
        </p:xfrm>
        <a:graphic>
          <a:graphicData uri="http://schemas.openxmlformats.org/drawingml/2006/chart">
            <c:chart xmlns:c="http://schemas.openxmlformats.org/drawingml/2006/chart" xmlns:r="http://schemas.openxmlformats.org/officeDocument/2006/relationships" r:id="rId3"/>
          </a:graphicData>
        </a:graphic>
      </p:graphicFrame>
      <p:sp>
        <p:nvSpPr>
          <p:cNvPr id="4" name="Obdélník 3">
            <a:extLst>
              <a:ext uri="{FF2B5EF4-FFF2-40B4-BE49-F238E27FC236}">
                <a16:creationId xmlns:a16="http://schemas.microsoft.com/office/drawing/2014/main" id="{4CAE8A3E-FA3D-E340-A309-598EA4877DB8}"/>
              </a:ext>
            </a:extLst>
          </p:cNvPr>
          <p:cNvSpPr/>
          <p:nvPr/>
        </p:nvSpPr>
        <p:spPr>
          <a:xfrm>
            <a:off x="315763" y="6099194"/>
            <a:ext cx="5305033" cy="553998"/>
          </a:xfrm>
          <a:prstGeom prst="rect">
            <a:avLst/>
          </a:prstGeom>
        </p:spPr>
        <p:txBody>
          <a:bodyPr wrap="square">
            <a:spAutoFit/>
          </a:bodyPr>
          <a:lstStyle/>
          <a:p>
            <a:r>
              <a:rPr lang="cs-CZ" sz="1000" i="1" dirty="0">
                <a:solidFill>
                  <a:schemeClr val="bg1">
                    <a:lumMod val="50000"/>
                  </a:schemeClr>
                </a:solidFill>
              </a:rPr>
              <a:t> Máte zkušenost s řešením likvidace pojistné události u pojišťovny v posledních 3 letech?/ N = 1028</a:t>
            </a:r>
          </a:p>
          <a:p>
            <a:r>
              <a:rPr lang="cs-CZ" sz="1000" i="1" dirty="0">
                <a:solidFill>
                  <a:schemeClr val="bg1">
                    <a:lumMod val="50000"/>
                  </a:schemeClr>
                </a:solidFill>
              </a:rPr>
              <a:t> Jak to proběhlo? / N = 360</a:t>
            </a:r>
          </a:p>
          <a:p>
            <a:endParaRPr lang="cs-CZ" sz="1000" i="1" dirty="0">
              <a:solidFill>
                <a:schemeClr val="bg1">
                  <a:lumMod val="50000"/>
                </a:schemeClr>
              </a:solidFill>
            </a:endParaRPr>
          </a:p>
        </p:txBody>
      </p:sp>
    </p:spTree>
    <p:extLst>
      <p:ext uri="{BB962C8B-B14F-4D97-AF65-F5344CB8AC3E}">
        <p14:creationId xmlns:p14="http://schemas.microsoft.com/office/powerpoint/2010/main" val="773849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6A315425-2026-65F3-BF6C-5BEE7CB2A9DB}"/>
              </a:ext>
            </a:extLst>
          </p:cNvPr>
          <p:cNvSpPr/>
          <p:nvPr/>
        </p:nvSpPr>
        <p:spPr>
          <a:xfrm>
            <a:off x="9442465" y="2511730"/>
            <a:ext cx="2559033" cy="313372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4B270110-97BA-9B2C-537E-5CA5C42A91F3}"/>
              </a:ext>
            </a:extLst>
          </p:cNvPr>
          <p:cNvSpPr/>
          <p:nvPr/>
        </p:nvSpPr>
        <p:spPr>
          <a:xfrm>
            <a:off x="190501" y="2312505"/>
            <a:ext cx="9010132" cy="412805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969B2F1F-EB93-9F9F-FDC9-58ACA1D4757A}"/>
              </a:ext>
            </a:extLst>
          </p:cNvPr>
          <p:cNvSpPr/>
          <p:nvPr/>
        </p:nvSpPr>
        <p:spPr>
          <a:xfrm>
            <a:off x="83068" y="5686003"/>
            <a:ext cx="9010132" cy="64321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DCB06867-6911-E087-B3A0-6F51EDEE98BB}"/>
              </a:ext>
            </a:extLst>
          </p:cNvPr>
          <p:cNvSpPr/>
          <p:nvPr/>
        </p:nvSpPr>
        <p:spPr>
          <a:xfrm>
            <a:off x="190501" y="198235"/>
            <a:ext cx="10601324" cy="14231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9372B803-02A3-43D4-B393-F1DFB5CCBA57}"/>
              </a:ext>
            </a:extLst>
          </p:cNvPr>
          <p:cNvSpPr>
            <a:spLocks noGrp="1"/>
          </p:cNvSpPr>
          <p:nvPr>
            <p:ph type="title"/>
          </p:nvPr>
        </p:nvSpPr>
        <p:spPr>
          <a:xfrm>
            <a:off x="88510" y="144501"/>
            <a:ext cx="10515600" cy="1325563"/>
          </a:xfrm>
          <a:solidFill>
            <a:srgbClr val="004077"/>
          </a:solidFill>
        </p:spPr>
        <p:txBody>
          <a:bodyPr>
            <a:noAutofit/>
          </a:bodyPr>
          <a:lstStyle/>
          <a:p>
            <a:r>
              <a:rPr lang="cs-CZ" sz="3200" dirty="0">
                <a:solidFill>
                  <a:schemeClr val="bg1"/>
                </a:solidFill>
              </a:rPr>
              <a:t>Průměrná délka likvidace PU je 38 dní, medián je 15 dní. </a:t>
            </a:r>
            <a:r>
              <a:rPr lang="cs-CZ" sz="2800" b="0" dirty="0">
                <a:solidFill>
                  <a:schemeClr val="bg1"/>
                </a:solidFill>
              </a:rPr>
              <a:t>Průměrná délka je o 6 dní delší než v roce 2023, ale medián se zkrátil o 5 dní</a:t>
            </a:r>
            <a:endParaRPr lang="cs-CZ" sz="3200" b="0" dirty="0">
              <a:solidFill>
                <a:schemeClr val="bg1"/>
              </a:solidFill>
            </a:endParaRPr>
          </a:p>
        </p:txBody>
      </p:sp>
      <p:sp>
        <p:nvSpPr>
          <p:cNvPr id="7" name="Zástupný symbol pro zápatí 6">
            <a:extLst>
              <a:ext uri="{FF2B5EF4-FFF2-40B4-BE49-F238E27FC236}">
                <a16:creationId xmlns:a16="http://schemas.microsoft.com/office/drawing/2014/main" id="{FCAA0638-9D66-4F9B-8DB0-B2DCF16AEE9D}"/>
              </a:ext>
            </a:extLst>
          </p:cNvPr>
          <p:cNvSpPr>
            <a:spLocks noGrp="1"/>
          </p:cNvSpPr>
          <p:nvPr>
            <p:ph type="ftr" sz="quarter" idx="11"/>
          </p:nvPr>
        </p:nvSpPr>
        <p:spPr>
          <a:xfrm>
            <a:off x="83068" y="6098639"/>
            <a:ext cx="7315200" cy="236960"/>
          </a:xfrm>
        </p:spPr>
        <p:txBody>
          <a:bodyPr/>
          <a:lstStyle/>
          <a:p>
            <a:pPr algn="l"/>
            <a:r>
              <a:rPr lang="cs-CZ" sz="900" i="1" dirty="0"/>
              <a:t>Zkušenosti s likvidací </a:t>
            </a:r>
            <a:r>
              <a:rPr lang="en-US" sz="900" i="1" dirty="0"/>
              <a:t>/ N = </a:t>
            </a:r>
            <a:r>
              <a:rPr lang="cs-CZ" sz="900" i="1" dirty="0"/>
              <a:t>360</a:t>
            </a:r>
            <a:endParaRPr lang="en-US" sz="900" i="1" dirty="0"/>
          </a:p>
        </p:txBody>
      </p:sp>
      <p:grpSp>
        <p:nvGrpSpPr>
          <p:cNvPr id="3" name="Skupina 2">
            <a:extLst>
              <a:ext uri="{FF2B5EF4-FFF2-40B4-BE49-F238E27FC236}">
                <a16:creationId xmlns:a16="http://schemas.microsoft.com/office/drawing/2014/main" id="{13CFDF27-FBDF-664D-C805-E0D510354DA0}"/>
              </a:ext>
            </a:extLst>
          </p:cNvPr>
          <p:cNvGrpSpPr/>
          <p:nvPr/>
        </p:nvGrpSpPr>
        <p:grpSpPr>
          <a:xfrm>
            <a:off x="83068" y="2113280"/>
            <a:ext cx="9010132" cy="4061874"/>
            <a:chOff x="672348" y="2512258"/>
            <a:chExt cx="8525253" cy="3662896"/>
          </a:xfrm>
        </p:grpSpPr>
        <p:sp>
          <p:nvSpPr>
            <p:cNvPr id="6" name="TextovéPole 5">
              <a:extLst>
                <a:ext uri="{FF2B5EF4-FFF2-40B4-BE49-F238E27FC236}">
                  <a16:creationId xmlns:a16="http://schemas.microsoft.com/office/drawing/2014/main" id="{FDF80627-790A-4354-9A6B-5E95624D71B4}"/>
                </a:ext>
              </a:extLst>
            </p:cNvPr>
            <p:cNvSpPr txBox="1"/>
            <p:nvPr/>
          </p:nvSpPr>
          <p:spPr>
            <a:xfrm>
              <a:off x="1121014" y="5871169"/>
              <a:ext cx="1726418" cy="276999"/>
            </a:xfrm>
            <a:prstGeom prst="rect">
              <a:avLst/>
            </a:prstGeom>
            <a:solidFill>
              <a:schemeClr val="bg1"/>
            </a:solidFill>
            <a:ln>
              <a:solidFill>
                <a:srgbClr val="FF0000"/>
              </a:solidFill>
            </a:ln>
          </p:spPr>
          <p:txBody>
            <a:bodyPr wrap="square" rtlCol="0">
              <a:spAutoFit/>
            </a:bodyPr>
            <a:lstStyle/>
            <a:p>
              <a:r>
                <a:rPr lang="cs-CZ" sz="1200" dirty="0">
                  <a:latin typeface="Century Gothic" panose="020B0502020202020204" pitchFamily="34" charset="0"/>
                </a:rPr>
                <a:t>26 % mělo problémy</a:t>
              </a:r>
            </a:p>
          </p:txBody>
        </p:sp>
        <p:sp>
          <p:nvSpPr>
            <p:cNvPr id="10" name="TextovéPole 9">
              <a:extLst>
                <a:ext uri="{FF2B5EF4-FFF2-40B4-BE49-F238E27FC236}">
                  <a16:creationId xmlns:a16="http://schemas.microsoft.com/office/drawing/2014/main" id="{D7DD6B1A-A6CE-4E6A-A62C-ABE556342209}"/>
                </a:ext>
              </a:extLst>
            </p:cNvPr>
            <p:cNvSpPr txBox="1"/>
            <p:nvPr/>
          </p:nvSpPr>
          <p:spPr>
            <a:xfrm>
              <a:off x="3054669" y="5878783"/>
              <a:ext cx="1726418" cy="276999"/>
            </a:xfrm>
            <a:prstGeom prst="rect">
              <a:avLst/>
            </a:prstGeom>
            <a:solidFill>
              <a:schemeClr val="bg1"/>
            </a:solidFill>
            <a:ln>
              <a:solidFill>
                <a:srgbClr val="FF0000"/>
              </a:solidFill>
            </a:ln>
          </p:spPr>
          <p:txBody>
            <a:bodyPr wrap="square" rtlCol="0">
              <a:spAutoFit/>
            </a:bodyPr>
            <a:lstStyle/>
            <a:p>
              <a:r>
                <a:rPr lang="cs-CZ" sz="1200" dirty="0">
                  <a:latin typeface="Century Gothic" panose="020B0502020202020204" pitchFamily="34" charset="0"/>
                </a:rPr>
                <a:t>20 % mělo problémy</a:t>
              </a:r>
            </a:p>
          </p:txBody>
        </p:sp>
        <p:sp>
          <p:nvSpPr>
            <p:cNvPr id="11" name="TextovéPole 10">
              <a:extLst>
                <a:ext uri="{FF2B5EF4-FFF2-40B4-BE49-F238E27FC236}">
                  <a16:creationId xmlns:a16="http://schemas.microsoft.com/office/drawing/2014/main" id="{D1C22E2F-1014-4E75-B0FB-85101F73CB2B}"/>
                </a:ext>
              </a:extLst>
            </p:cNvPr>
            <p:cNvSpPr txBox="1"/>
            <p:nvPr/>
          </p:nvSpPr>
          <p:spPr>
            <a:xfrm>
              <a:off x="5111557" y="5878783"/>
              <a:ext cx="1726418" cy="276999"/>
            </a:xfrm>
            <a:prstGeom prst="rect">
              <a:avLst/>
            </a:prstGeom>
            <a:solidFill>
              <a:schemeClr val="bg1"/>
            </a:solidFill>
            <a:ln>
              <a:solidFill>
                <a:srgbClr val="FF0000"/>
              </a:solidFill>
            </a:ln>
          </p:spPr>
          <p:txBody>
            <a:bodyPr wrap="square" rtlCol="0">
              <a:spAutoFit/>
            </a:bodyPr>
            <a:lstStyle/>
            <a:p>
              <a:r>
                <a:rPr lang="cs-CZ" sz="1200" dirty="0">
                  <a:latin typeface="Century Gothic" panose="020B0502020202020204" pitchFamily="34" charset="0"/>
                </a:rPr>
                <a:t>30 % mělo problémy</a:t>
              </a:r>
            </a:p>
          </p:txBody>
        </p:sp>
        <p:sp>
          <p:nvSpPr>
            <p:cNvPr id="12" name="TextovéPole 11">
              <a:extLst>
                <a:ext uri="{FF2B5EF4-FFF2-40B4-BE49-F238E27FC236}">
                  <a16:creationId xmlns:a16="http://schemas.microsoft.com/office/drawing/2014/main" id="{8C52550A-1EA3-43A6-BA7B-2BEA1E9848BA}"/>
                </a:ext>
              </a:extLst>
            </p:cNvPr>
            <p:cNvSpPr txBox="1"/>
            <p:nvPr/>
          </p:nvSpPr>
          <p:spPr>
            <a:xfrm>
              <a:off x="7168445" y="5870520"/>
              <a:ext cx="1726418" cy="276999"/>
            </a:xfrm>
            <a:prstGeom prst="rect">
              <a:avLst/>
            </a:prstGeom>
            <a:solidFill>
              <a:schemeClr val="bg1"/>
            </a:solidFill>
            <a:ln>
              <a:solidFill>
                <a:srgbClr val="FF0000"/>
              </a:solidFill>
            </a:ln>
          </p:spPr>
          <p:txBody>
            <a:bodyPr wrap="square" rtlCol="0">
              <a:spAutoFit/>
            </a:bodyPr>
            <a:lstStyle/>
            <a:p>
              <a:r>
                <a:rPr lang="cs-CZ" sz="1200" dirty="0">
                  <a:latin typeface="Century Gothic" panose="020B0502020202020204" pitchFamily="34" charset="0"/>
                </a:rPr>
                <a:t>30 % mělo problémy</a:t>
              </a:r>
            </a:p>
          </p:txBody>
        </p:sp>
        <p:sp>
          <p:nvSpPr>
            <p:cNvPr id="4" name="Šipka: doprava 3">
              <a:extLst>
                <a:ext uri="{FF2B5EF4-FFF2-40B4-BE49-F238E27FC236}">
                  <a16:creationId xmlns:a16="http://schemas.microsoft.com/office/drawing/2014/main" id="{5BE2600B-3E73-9C90-9395-5D4BC88C89A5}"/>
                </a:ext>
              </a:extLst>
            </p:cNvPr>
            <p:cNvSpPr/>
            <p:nvPr/>
          </p:nvSpPr>
          <p:spPr>
            <a:xfrm rot="5400000">
              <a:off x="4628770" y="5868949"/>
              <a:ext cx="304633" cy="307777"/>
            </a:xfrm>
            <a:prstGeom prst="rightArrow">
              <a:avLst/>
            </a:prstGeom>
            <a:solidFill>
              <a:srgbClr val="00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4" name="Graf 13">
              <a:extLst>
                <a:ext uri="{FF2B5EF4-FFF2-40B4-BE49-F238E27FC236}">
                  <a16:creationId xmlns:a16="http://schemas.microsoft.com/office/drawing/2014/main" id="{E89314B5-70AA-7F16-C88E-8B898ACBE4B7}"/>
                </a:ext>
              </a:extLst>
            </p:cNvPr>
            <p:cNvGraphicFramePr/>
            <p:nvPr>
              <p:extLst>
                <p:ext uri="{D42A27DB-BD31-4B8C-83A1-F6EECF244321}">
                  <p14:modId xmlns:p14="http://schemas.microsoft.com/office/powerpoint/2010/main" val="3831607714"/>
                </p:ext>
              </p:extLst>
            </p:nvPr>
          </p:nvGraphicFramePr>
          <p:xfrm>
            <a:off x="672348" y="2512258"/>
            <a:ext cx="8525253" cy="3221792"/>
          </p:xfrm>
          <a:graphic>
            <a:graphicData uri="http://schemas.openxmlformats.org/drawingml/2006/chart">
              <c:chart xmlns:c="http://schemas.openxmlformats.org/drawingml/2006/chart" xmlns:r="http://schemas.openxmlformats.org/officeDocument/2006/relationships" r:id="rId3"/>
            </a:graphicData>
          </a:graphic>
        </p:graphicFrame>
        <p:sp>
          <p:nvSpPr>
            <p:cNvPr id="15" name="Šipka: doprava 14">
              <a:extLst>
                <a:ext uri="{FF2B5EF4-FFF2-40B4-BE49-F238E27FC236}">
                  <a16:creationId xmlns:a16="http://schemas.microsoft.com/office/drawing/2014/main" id="{B00B151D-48DD-10AD-F849-9BF166B983C5}"/>
                </a:ext>
              </a:extLst>
            </p:cNvPr>
            <p:cNvSpPr/>
            <p:nvPr/>
          </p:nvSpPr>
          <p:spPr>
            <a:xfrm rot="16200000">
              <a:off x="8765240" y="5868948"/>
              <a:ext cx="304633" cy="307777"/>
            </a:xfrm>
            <a:prstGeom prst="rightArrow">
              <a:avLst/>
            </a:prstGeom>
            <a:solidFill>
              <a:srgbClr val="E72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aphicFrame>
        <p:nvGraphicFramePr>
          <p:cNvPr id="16" name="Graf 15">
            <a:extLst>
              <a:ext uri="{FF2B5EF4-FFF2-40B4-BE49-F238E27FC236}">
                <a16:creationId xmlns:a16="http://schemas.microsoft.com/office/drawing/2014/main" id="{CCC2174F-EB4D-E16F-772C-4049D771AB8D}"/>
              </a:ext>
            </a:extLst>
          </p:cNvPr>
          <p:cNvGraphicFramePr/>
          <p:nvPr>
            <p:extLst>
              <p:ext uri="{D42A27DB-BD31-4B8C-83A1-F6EECF244321}">
                <p14:modId xmlns:p14="http://schemas.microsoft.com/office/powerpoint/2010/main" val="27937595"/>
              </p:ext>
            </p:extLst>
          </p:nvPr>
        </p:nvGraphicFramePr>
        <p:xfrm>
          <a:off x="9344024" y="2343150"/>
          <a:ext cx="2533651" cy="3133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591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736FC25-C1EE-7CBC-62B1-70637819C08F}"/>
              </a:ext>
            </a:extLst>
          </p:cNvPr>
          <p:cNvSpPr/>
          <p:nvPr/>
        </p:nvSpPr>
        <p:spPr>
          <a:xfrm>
            <a:off x="1147956" y="1420151"/>
            <a:ext cx="7849877" cy="52865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4767FCA1-9D30-7048-898E-FBF0728E15CA}"/>
              </a:ext>
            </a:extLst>
          </p:cNvPr>
          <p:cNvSpPr/>
          <p:nvPr/>
        </p:nvSpPr>
        <p:spPr>
          <a:xfrm>
            <a:off x="265814" y="151333"/>
            <a:ext cx="10335197" cy="10274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956393E3-ADCB-4424-B424-281BF2AC1AEF}"/>
              </a:ext>
            </a:extLst>
          </p:cNvPr>
          <p:cNvSpPr>
            <a:spLocks noGrp="1"/>
          </p:cNvSpPr>
          <p:nvPr>
            <p:ph type="title"/>
          </p:nvPr>
        </p:nvSpPr>
        <p:spPr>
          <a:xfrm>
            <a:off x="165267" y="80205"/>
            <a:ext cx="10335197" cy="1027424"/>
          </a:xfrm>
          <a:solidFill>
            <a:srgbClr val="004077"/>
          </a:solidFill>
        </p:spPr>
        <p:txBody>
          <a:bodyPr anchor="t">
            <a:normAutofit fontScale="90000"/>
          </a:bodyPr>
          <a:lstStyle/>
          <a:p>
            <a:pPr>
              <a:lnSpc>
                <a:spcPct val="100000"/>
              </a:lnSpc>
            </a:pPr>
            <a:r>
              <a:rPr lang="cs-CZ" sz="3200" b="1" dirty="0">
                <a:solidFill>
                  <a:schemeClr val="bg1"/>
                </a:solidFill>
              </a:rPr>
              <a:t>47 % klientů nemá zkušenost s žádným srovnávačem nebo zprostředkovatelem – podíl zůstává stále stejný.</a:t>
            </a:r>
            <a:endParaRPr lang="cs-CZ" sz="1100" b="1" dirty="0">
              <a:solidFill>
                <a:schemeClr val="bg1"/>
              </a:solidFill>
            </a:endParaRPr>
          </a:p>
        </p:txBody>
      </p:sp>
      <p:sp>
        <p:nvSpPr>
          <p:cNvPr id="14" name="Zástupný symbol pro zápatí 4">
            <a:extLst>
              <a:ext uri="{FF2B5EF4-FFF2-40B4-BE49-F238E27FC236}">
                <a16:creationId xmlns:a16="http://schemas.microsoft.com/office/drawing/2014/main" id="{C0EB73F3-9469-49D4-A474-2B71D754974C}"/>
              </a:ext>
            </a:extLst>
          </p:cNvPr>
          <p:cNvSpPr>
            <a:spLocks noGrp="1"/>
          </p:cNvSpPr>
          <p:nvPr>
            <p:ph type="ftr" sz="quarter" idx="11"/>
          </p:nvPr>
        </p:nvSpPr>
        <p:spPr>
          <a:xfrm rot="16200000">
            <a:off x="-1424300" y="3781027"/>
            <a:ext cx="5272102" cy="350215"/>
          </a:xfrm>
          <a:solidFill>
            <a:schemeClr val="bg1"/>
          </a:solidFill>
        </p:spPr>
        <p:txBody>
          <a:bodyPr/>
          <a:lstStyle/>
          <a:p>
            <a:pPr algn="l"/>
            <a:r>
              <a:rPr lang="en-US" sz="800" i="1" dirty="0">
                <a:latin typeface="Century Gothic" panose="020B0502020202020204" pitchFamily="34" charset="0"/>
              </a:rPr>
              <a:t>H12. Se </a:t>
            </a:r>
            <a:r>
              <a:rPr lang="en-US" sz="800" i="1" dirty="0" err="1">
                <a:latin typeface="Century Gothic" panose="020B0502020202020204" pitchFamily="34" charset="0"/>
              </a:rPr>
              <a:t>kterými</a:t>
            </a:r>
            <a:r>
              <a:rPr lang="en-US" sz="800" i="1" dirty="0">
                <a:latin typeface="Century Gothic" panose="020B0502020202020204" pitchFamily="34" charset="0"/>
              </a:rPr>
              <a:t> </a:t>
            </a:r>
            <a:r>
              <a:rPr lang="en-US" sz="800" i="1" dirty="0" err="1">
                <a:latin typeface="Century Gothic" panose="020B0502020202020204" pitchFamily="34" charset="0"/>
              </a:rPr>
              <a:t>zprostředkovateli</a:t>
            </a:r>
            <a:r>
              <a:rPr lang="en-US" sz="800" i="1" dirty="0">
                <a:latin typeface="Century Gothic" panose="020B0502020202020204" pitchFamily="34" charset="0"/>
              </a:rPr>
              <a:t> </a:t>
            </a:r>
            <a:r>
              <a:rPr lang="en-US" sz="800" i="1" dirty="0" err="1">
                <a:latin typeface="Century Gothic" panose="020B0502020202020204" pitchFamily="34" charset="0"/>
              </a:rPr>
              <a:t>nebo</a:t>
            </a:r>
            <a:r>
              <a:rPr lang="en-US" sz="800" i="1" dirty="0">
                <a:latin typeface="Century Gothic" panose="020B0502020202020204" pitchFamily="34" charset="0"/>
              </a:rPr>
              <a:t> </a:t>
            </a:r>
            <a:r>
              <a:rPr lang="en-US" sz="800" i="1" dirty="0" err="1">
                <a:latin typeface="Century Gothic" panose="020B0502020202020204" pitchFamily="34" charset="0"/>
              </a:rPr>
              <a:t>srovnávači</a:t>
            </a:r>
            <a:r>
              <a:rPr lang="en-US" sz="800" i="1" dirty="0">
                <a:latin typeface="Century Gothic" panose="020B0502020202020204" pitchFamily="34" charset="0"/>
              </a:rPr>
              <a:t> v </a:t>
            </a:r>
            <a:r>
              <a:rPr lang="en-US" sz="800" i="1" dirty="0" err="1">
                <a:latin typeface="Century Gothic" panose="020B0502020202020204" pitchFamily="34" charset="0"/>
              </a:rPr>
              <a:t>oblasti</a:t>
            </a:r>
            <a:r>
              <a:rPr lang="en-US" sz="800" i="1" dirty="0">
                <a:latin typeface="Century Gothic" panose="020B0502020202020204" pitchFamily="34" charset="0"/>
              </a:rPr>
              <a:t> </a:t>
            </a:r>
            <a:r>
              <a:rPr lang="en-US" sz="800" i="1" dirty="0" err="1">
                <a:latin typeface="Century Gothic" panose="020B0502020202020204" pitchFamily="34" charset="0"/>
              </a:rPr>
              <a:t>pojištění</a:t>
            </a:r>
            <a:r>
              <a:rPr lang="en-US" sz="800" i="1" dirty="0">
                <a:latin typeface="Century Gothic" panose="020B0502020202020204" pitchFamily="34" charset="0"/>
              </a:rPr>
              <a:t> </a:t>
            </a:r>
            <a:r>
              <a:rPr lang="en-US" sz="800" i="1" dirty="0" err="1">
                <a:latin typeface="Century Gothic" panose="020B0502020202020204" pitchFamily="34" charset="0"/>
              </a:rPr>
              <a:t>máte</a:t>
            </a:r>
            <a:r>
              <a:rPr lang="en-US" sz="800" i="1" dirty="0">
                <a:latin typeface="Century Gothic" panose="020B0502020202020204" pitchFamily="34" charset="0"/>
              </a:rPr>
              <a:t> </a:t>
            </a:r>
            <a:r>
              <a:rPr lang="en-US" sz="800" i="1" dirty="0" err="1">
                <a:latin typeface="Century Gothic" panose="020B0502020202020204" pitchFamily="34" charset="0"/>
              </a:rPr>
              <a:t>zkušenost</a:t>
            </a:r>
            <a:r>
              <a:rPr lang="en-US" sz="800" i="1" dirty="0">
                <a:latin typeface="Century Gothic" panose="020B0502020202020204" pitchFamily="34" charset="0"/>
              </a:rPr>
              <a:t>?/ N = </a:t>
            </a:r>
            <a:r>
              <a:rPr lang="cs-CZ" sz="800" i="1" dirty="0">
                <a:latin typeface="Century Gothic" panose="020B0502020202020204" pitchFamily="34" charset="0"/>
              </a:rPr>
              <a:t>1028</a:t>
            </a:r>
          </a:p>
        </p:txBody>
      </p:sp>
      <p:graphicFrame>
        <p:nvGraphicFramePr>
          <p:cNvPr id="30" name="Objekt 29">
            <a:extLst>
              <a:ext uri="{FF2B5EF4-FFF2-40B4-BE49-F238E27FC236}">
                <a16:creationId xmlns:a16="http://schemas.microsoft.com/office/drawing/2014/main" id="{7B31A8D2-2200-712C-2EBF-11E14FC1F523}"/>
              </a:ext>
            </a:extLst>
          </p:cNvPr>
          <p:cNvGraphicFramePr>
            <a:graphicFrameLocks noChangeAspect="1"/>
          </p:cNvGraphicFramePr>
          <p:nvPr>
            <p:extLst>
              <p:ext uri="{D42A27DB-BD31-4B8C-83A1-F6EECF244321}">
                <p14:modId xmlns:p14="http://schemas.microsoft.com/office/powerpoint/2010/main" val="3542639907"/>
              </p:ext>
            </p:extLst>
          </p:nvPr>
        </p:nvGraphicFramePr>
        <p:xfrm>
          <a:off x="1382234" y="1320085"/>
          <a:ext cx="7452214" cy="5272101"/>
        </p:xfrm>
        <a:graphic>
          <a:graphicData uri="http://schemas.openxmlformats.org/presentationml/2006/ole">
            <mc:AlternateContent xmlns:mc="http://schemas.openxmlformats.org/markup-compatibility/2006">
              <mc:Choice xmlns:v="urn:schemas-microsoft-com:vml" Requires="v">
                <p:oleObj name="Worksheet" r:id="rId2" imgW="6772112" imgH="4791101" progId="Excel.Sheet.12">
                  <p:embed/>
                </p:oleObj>
              </mc:Choice>
              <mc:Fallback>
                <p:oleObj name="Worksheet" r:id="rId2" imgW="6772112" imgH="4791101" progId="Excel.Sheet.12">
                  <p:embed/>
                  <p:pic>
                    <p:nvPicPr>
                      <p:cNvPr id="0" name=""/>
                      <p:cNvPicPr/>
                      <p:nvPr/>
                    </p:nvPicPr>
                    <p:blipFill>
                      <a:blip r:embed="rId3"/>
                      <a:stretch>
                        <a:fillRect/>
                      </a:stretch>
                    </p:blipFill>
                    <p:spPr>
                      <a:xfrm>
                        <a:off x="1382234" y="1320085"/>
                        <a:ext cx="7452214" cy="5272101"/>
                      </a:xfrm>
                      <a:prstGeom prst="rect">
                        <a:avLst/>
                      </a:prstGeom>
                      <a:solidFill>
                        <a:schemeClr val="bg1"/>
                      </a:solidFill>
                    </p:spPr>
                  </p:pic>
                </p:oleObj>
              </mc:Fallback>
            </mc:AlternateContent>
          </a:graphicData>
        </a:graphic>
      </p:graphicFrame>
      <p:sp>
        <p:nvSpPr>
          <p:cNvPr id="31" name="Obdélník 30">
            <a:extLst>
              <a:ext uri="{FF2B5EF4-FFF2-40B4-BE49-F238E27FC236}">
                <a16:creationId xmlns:a16="http://schemas.microsoft.com/office/drawing/2014/main" id="{EE0971E4-06F5-97ED-3287-3327658F889F}"/>
              </a:ext>
            </a:extLst>
          </p:cNvPr>
          <p:cNvSpPr/>
          <p:nvPr/>
        </p:nvSpPr>
        <p:spPr>
          <a:xfrm>
            <a:off x="7453425" y="1320085"/>
            <a:ext cx="703688" cy="5272101"/>
          </a:xfrm>
          <a:prstGeom prst="rect">
            <a:avLst/>
          </a:prstGeom>
          <a:noFill/>
          <a:ln w="28575">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15023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a:extLst>
              <a:ext uri="{FF2B5EF4-FFF2-40B4-BE49-F238E27FC236}">
                <a16:creationId xmlns:a16="http://schemas.microsoft.com/office/drawing/2014/main" id="{0802434C-653E-B7D5-5A4B-407ACFBAB804}"/>
              </a:ext>
            </a:extLst>
          </p:cNvPr>
          <p:cNvSpPr/>
          <p:nvPr/>
        </p:nvSpPr>
        <p:spPr>
          <a:xfrm>
            <a:off x="262684" y="5263925"/>
            <a:ext cx="1598316" cy="33855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01F884D-D988-6177-3F70-286FB9EA3C8F}"/>
              </a:ext>
            </a:extLst>
          </p:cNvPr>
          <p:cNvSpPr/>
          <p:nvPr/>
        </p:nvSpPr>
        <p:spPr>
          <a:xfrm>
            <a:off x="250159" y="4024447"/>
            <a:ext cx="1598316" cy="33855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091C1477-3276-4B81-6DEB-1C5D1F437B74}"/>
              </a:ext>
            </a:extLst>
          </p:cNvPr>
          <p:cNvSpPr/>
          <p:nvPr/>
        </p:nvSpPr>
        <p:spPr>
          <a:xfrm>
            <a:off x="510740" y="1589715"/>
            <a:ext cx="1598316" cy="33855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C6BA859-FA5B-9FA2-8850-86002D99BF24}"/>
              </a:ext>
            </a:extLst>
          </p:cNvPr>
          <p:cNvSpPr/>
          <p:nvPr/>
        </p:nvSpPr>
        <p:spPr>
          <a:xfrm>
            <a:off x="9516042" y="1509676"/>
            <a:ext cx="2585892" cy="52322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59D1BD62-9CCA-FE43-4626-38D42DBD9069}"/>
              </a:ext>
            </a:extLst>
          </p:cNvPr>
          <p:cNvSpPr/>
          <p:nvPr/>
        </p:nvSpPr>
        <p:spPr>
          <a:xfrm>
            <a:off x="2331848" y="1139881"/>
            <a:ext cx="6224608" cy="562542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59C4111E-4F24-42A5-CE03-762CC7395648}"/>
              </a:ext>
            </a:extLst>
          </p:cNvPr>
          <p:cNvSpPr/>
          <p:nvPr/>
        </p:nvSpPr>
        <p:spPr>
          <a:xfrm>
            <a:off x="223058" y="162606"/>
            <a:ext cx="10016066" cy="70834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956393E3-ADCB-4424-B424-281BF2AC1AEF}"/>
              </a:ext>
            </a:extLst>
          </p:cNvPr>
          <p:cNvSpPr>
            <a:spLocks noGrp="1"/>
          </p:cNvSpPr>
          <p:nvPr>
            <p:ph type="title"/>
          </p:nvPr>
        </p:nvSpPr>
        <p:spPr>
          <a:xfrm>
            <a:off x="148660" y="92689"/>
            <a:ext cx="10016066" cy="698688"/>
          </a:xfrm>
          <a:solidFill>
            <a:srgbClr val="004077"/>
          </a:solidFill>
        </p:spPr>
        <p:txBody>
          <a:bodyPr anchor="t">
            <a:noAutofit/>
          </a:bodyPr>
          <a:lstStyle/>
          <a:p>
            <a:pPr>
              <a:lnSpc>
                <a:spcPct val="100000"/>
              </a:lnSpc>
            </a:pPr>
            <a:r>
              <a:rPr lang="cs-CZ" sz="3200" b="1" u="sng" dirty="0">
                <a:solidFill>
                  <a:schemeClr val="bg1"/>
                </a:solidFill>
              </a:rPr>
              <a:t>Hodnocení </a:t>
            </a:r>
            <a:r>
              <a:rPr lang="cs-CZ" sz="3200" b="1" dirty="0">
                <a:solidFill>
                  <a:schemeClr val="bg1"/>
                </a:solidFill>
              </a:rPr>
              <a:t>zprostředkovatelů v oblasti pojištění</a:t>
            </a:r>
            <a:endParaRPr lang="cs-CZ" sz="1600" b="1" dirty="0">
              <a:solidFill>
                <a:schemeClr val="bg1"/>
              </a:solidFill>
            </a:endParaRPr>
          </a:p>
        </p:txBody>
      </p:sp>
      <p:sp>
        <p:nvSpPr>
          <p:cNvPr id="14" name="Zástupný symbol pro zápatí 4">
            <a:extLst>
              <a:ext uri="{FF2B5EF4-FFF2-40B4-BE49-F238E27FC236}">
                <a16:creationId xmlns:a16="http://schemas.microsoft.com/office/drawing/2014/main" id="{C0EB73F3-9469-49D4-A474-2B71D754974C}"/>
              </a:ext>
            </a:extLst>
          </p:cNvPr>
          <p:cNvSpPr>
            <a:spLocks noGrp="1"/>
          </p:cNvSpPr>
          <p:nvPr>
            <p:ph type="ftr" sz="quarter" idx="11"/>
          </p:nvPr>
        </p:nvSpPr>
        <p:spPr>
          <a:xfrm>
            <a:off x="2196377" y="6254935"/>
            <a:ext cx="6224608" cy="352840"/>
          </a:xfrm>
          <a:solidFill>
            <a:schemeClr val="bg1"/>
          </a:solidFill>
        </p:spPr>
        <p:txBody>
          <a:bodyPr/>
          <a:lstStyle/>
          <a:p>
            <a:pPr algn="l"/>
            <a:r>
              <a:rPr lang="en-US" sz="900" i="1" dirty="0">
                <a:latin typeface="Century Gothic" panose="020B0502020202020204" pitchFamily="34" charset="0"/>
              </a:rPr>
              <a:t>H13. </a:t>
            </a:r>
            <a:r>
              <a:rPr lang="en-US" sz="900" i="1" dirty="0" err="1">
                <a:latin typeface="Century Gothic" panose="020B0502020202020204" pitchFamily="34" charset="0"/>
              </a:rPr>
              <a:t>Hodnocení</a:t>
            </a:r>
            <a:r>
              <a:rPr lang="en-US" sz="900" i="1" dirty="0">
                <a:latin typeface="Century Gothic" panose="020B0502020202020204" pitchFamily="34" charset="0"/>
              </a:rPr>
              <a:t> </a:t>
            </a:r>
            <a:r>
              <a:rPr lang="en-US" sz="900" i="1" dirty="0" err="1">
                <a:latin typeface="Century Gothic" panose="020B0502020202020204" pitchFamily="34" charset="0"/>
              </a:rPr>
              <a:t>každé</a:t>
            </a:r>
            <a:r>
              <a:rPr lang="en-US" sz="900" i="1" dirty="0">
                <a:latin typeface="Century Gothic" panose="020B0502020202020204" pitchFamily="34" charset="0"/>
              </a:rPr>
              <a:t> </a:t>
            </a:r>
            <a:r>
              <a:rPr lang="en-US" sz="900" i="1" dirty="0" err="1">
                <a:latin typeface="Century Gothic" panose="020B0502020202020204" pitchFamily="34" charset="0"/>
              </a:rPr>
              <a:t>sítě</a:t>
            </a:r>
            <a:r>
              <a:rPr lang="en-US" sz="900" i="1" dirty="0">
                <a:latin typeface="Century Gothic" panose="020B0502020202020204" pitchFamily="34" charset="0"/>
              </a:rPr>
              <a:t> (</a:t>
            </a:r>
            <a:r>
              <a:rPr lang="en-US" sz="900" i="1" dirty="0" err="1">
                <a:latin typeface="Century Gothic" panose="020B0502020202020204" pitchFamily="34" charset="0"/>
              </a:rPr>
              <a:t>při</a:t>
            </a:r>
            <a:r>
              <a:rPr lang="en-US" sz="900" i="1" dirty="0">
                <a:latin typeface="Century Gothic" panose="020B0502020202020204" pitchFamily="34" charset="0"/>
              </a:rPr>
              <a:t> </a:t>
            </a:r>
            <a:r>
              <a:rPr lang="en-US" sz="900" i="1" dirty="0" err="1">
                <a:latin typeface="Century Gothic" panose="020B0502020202020204" pitchFamily="34" charset="0"/>
              </a:rPr>
              <a:t>zkušenosti</a:t>
            </a:r>
            <a:r>
              <a:rPr lang="en-US" sz="900" i="1" dirty="0">
                <a:latin typeface="Century Gothic" panose="020B0502020202020204" pitchFamily="34" charset="0"/>
              </a:rPr>
              <a:t>) </a:t>
            </a:r>
            <a:r>
              <a:rPr lang="en-US" sz="900" i="1" dirty="0" err="1">
                <a:latin typeface="Century Gothic" panose="020B0502020202020204" pitchFamily="34" charset="0"/>
              </a:rPr>
              <a:t>pomocí</a:t>
            </a:r>
            <a:r>
              <a:rPr lang="en-US" sz="900" i="1" dirty="0">
                <a:latin typeface="Century Gothic" panose="020B0502020202020204" pitchFamily="34" charset="0"/>
              </a:rPr>
              <a:t> 10bodové </a:t>
            </a:r>
            <a:r>
              <a:rPr lang="en-US" sz="900" i="1" dirty="0" err="1">
                <a:latin typeface="Century Gothic" panose="020B0502020202020204" pitchFamily="34" charset="0"/>
              </a:rPr>
              <a:t>stupnice</a:t>
            </a:r>
            <a:r>
              <a:rPr lang="en-US" sz="900" i="1" dirty="0">
                <a:latin typeface="Century Gothic" panose="020B0502020202020204" pitchFamily="34" charset="0"/>
              </a:rPr>
              <a:t>: 0 = </a:t>
            </a:r>
            <a:r>
              <a:rPr lang="en-US" sz="900" i="1" dirty="0" err="1">
                <a:latin typeface="Century Gothic" panose="020B0502020202020204" pitchFamily="34" charset="0"/>
              </a:rPr>
              <a:t>naprosto</a:t>
            </a:r>
            <a:r>
              <a:rPr lang="en-US" sz="900" i="1" dirty="0">
                <a:latin typeface="Century Gothic" panose="020B0502020202020204" pitchFamily="34" charset="0"/>
              </a:rPr>
              <a:t> </a:t>
            </a:r>
            <a:r>
              <a:rPr lang="en-US" sz="900" i="1" dirty="0" err="1">
                <a:latin typeface="Century Gothic" panose="020B0502020202020204" pitchFamily="34" charset="0"/>
              </a:rPr>
              <a:t>negativní</a:t>
            </a:r>
            <a:r>
              <a:rPr lang="en-US" sz="900" i="1" dirty="0">
                <a:latin typeface="Century Gothic" panose="020B0502020202020204" pitchFamily="34" charset="0"/>
              </a:rPr>
              <a:t> </a:t>
            </a:r>
            <a:r>
              <a:rPr lang="en-US" sz="900" i="1" dirty="0" err="1">
                <a:latin typeface="Century Gothic" panose="020B0502020202020204" pitchFamily="34" charset="0"/>
              </a:rPr>
              <a:t>zkušenost</a:t>
            </a:r>
            <a:r>
              <a:rPr lang="en-US" sz="900" i="1" dirty="0">
                <a:latin typeface="Century Gothic" panose="020B0502020202020204" pitchFamily="34" charset="0"/>
              </a:rPr>
              <a:t>, 10 = </a:t>
            </a:r>
            <a:r>
              <a:rPr lang="en-US" sz="900" i="1" dirty="0" err="1">
                <a:latin typeface="Century Gothic" panose="020B0502020202020204" pitchFamily="34" charset="0"/>
              </a:rPr>
              <a:t>skvělá</a:t>
            </a:r>
            <a:r>
              <a:rPr lang="en-US" sz="900" i="1" dirty="0">
                <a:latin typeface="Century Gothic" panose="020B0502020202020204" pitchFamily="34" charset="0"/>
              </a:rPr>
              <a:t> </a:t>
            </a:r>
            <a:r>
              <a:rPr lang="en-US" sz="900" i="1" dirty="0" err="1">
                <a:latin typeface="Century Gothic" panose="020B0502020202020204" pitchFamily="34" charset="0"/>
              </a:rPr>
              <a:t>zkušenost</a:t>
            </a:r>
            <a:r>
              <a:rPr lang="cs-CZ" sz="900" i="1" dirty="0">
                <a:latin typeface="Century Gothic" panose="020B0502020202020204" pitchFamily="34" charset="0"/>
              </a:rPr>
              <a:t> N=1028 </a:t>
            </a:r>
          </a:p>
        </p:txBody>
      </p:sp>
      <p:sp>
        <p:nvSpPr>
          <p:cNvPr id="4" name="TextovéPole 3">
            <a:extLst>
              <a:ext uri="{FF2B5EF4-FFF2-40B4-BE49-F238E27FC236}">
                <a16:creationId xmlns:a16="http://schemas.microsoft.com/office/drawing/2014/main" id="{B86503BA-E67E-4A4A-8150-3CE0161560AE}"/>
              </a:ext>
            </a:extLst>
          </p:cNvPr>
          <p:cNvSpPr txBox="1"/>
          <p:nvPr/>
        </p:nvSpPr>
        <p:spPr>
          <a:xfrm>
            <a:off x="9397110" y="1418251"/>
            <a:ext cx="2585892" cy="523220"/>
          </a:xfrm>
          <a:prstGeom prst="rect">
            <a:avLst/>
          </a:prstGeom>
          <a:solidFill>
            <a:srgbClr val="004077"/>
          </a:solidFill>
        </p:spPr>
        <p:txBody>
          <a:bodyPr wrap="square" rtlCol="0">
            <a:spAutoFit/>
          </a:bodyPr>
          <a:lstStyle/>
          <a:p>
            <a:r>
              <a:rPr lang="cs-CZ" sz="1400" b="1" i="1" dirty="0">
                <a:solidFill>
                  <a:schemeClr val="bg1"/>
                </a:solidFill>
                <a:latin typeface="Century Gothic" panose="020B0502020202020204" pitchFamily="34" charset="0"/>
              </a:rPr>
              <a:t>Průměr na stupnici 0 – 10, kdy 10 = skvělá zkušenost</a:t>
            </a:r>
            <a:endParaRPr lang="cs-CZ" sz="1100" b="1" i="1" dirty="0">
              <a:solidFill>
                <a:schemeClr val="bg1"/>
              </a:solidFill>
              <a:latin typeface="Century Gothic" panose="020B0502020202020204" pitchFamily="34" charset="0"/>
            </a:endParaRPr>
          </a:p>
        </p:txBody>
      </p:sp>
      <p:sp>
        <p:nvSpPr>
          <p:cNvPr id="19" name="TextovéPole 18">
            <a:extLst>
              <a:ext uri="{FF2B5EF4-FFF2-40B4-BE49-F238E27FC236}">
                <a16:creationId xmlns:a16="http://schemas.microsoft.com/office/drawing/2014/main" id="{3D48929C-32F8-4866-A087-C9A6736318F3}"/>
              </a:ext>
            </a:extLst>
          </p:cNvPr>
          <p:cNvSpPr txBox="1"/>
          <p:nvPr/>
        </p:nvSpPr>
        <p:spPr>
          <a:xfrm>
            <a:off x="436429" y="1509676"/>
            <a:ext cx="1598316" cy="338554"/>
          </a:xfrm>
          <a:prstGeom prst="rect">
            <a:avLst/>
          </a:prstGeom>
          <a:solidFill>
            <a:schemeClr val="bg1"/>
          </a:solidFill>
        </p:spPr>
        <p:txBody>
          <a:bodyPr wrap="square" rtlCol="0">
            <a:spAutoFit/>
          </a:bodyPr>
          <a:lstStyle/>
          <a:p>
            <a:pPr algn="r"/>
            <a:r>
              <a:rPr lang="cs-CZ" sz="800" i="1" dirty="0">
                <a:solidFill>
                  <a:srgbClr val="FF0000"/>
                </a:solidFill>
                <a:latin typeface="Century Gothic" panose="020B0502020202020204" pitchFamily="34" charset="0"/>
              </a:rPr>
              <a:t>Méně než 50 respondentů </a:t>
            </a:r>
            <a:br>
              <a:rPr lang="cs-CZ" sz="800" i="1" dirty="0">
                <a:solidFill>
                  <a:srgbClr val="FF0000"/>
                </a:solidFill>
                <a:latin typeface="Century Gothic" panose="020B0502020202020204" pitchFamily="34" charset="0"/>
              </a:rPr>
            </a:br>
            <a:r>
              <a:rPr lang="cs-CZ" sz="800" i="1" dirty="0">
                <a:solidFill>
                  <a:srgbClr val="FF0000"/>
                </a:solidFill>
                <a:latin typeface="Century Gothic" panose="020B0502020202020204" pitchFamily="34" charset="0"/>
              </a:rPr>
              <a:t>(= nižší spolehlivost výsledků)</a:t>
            </a:r>
          </a:p>
        </p:txBody>
      </p:sp>
      <p:graphicFrame>
        <p:nvGraphicFramePr>
          <p:cNvPr id="10" name="Objekt 9">
            <a:extLst>
              <a:ext uri="{FF2B5EF4-FFF2-40B4-BE49-F238E27FC236}">
                <a16:creationId xmlns:a16="http://schemas.microsoft.com/office/drawing/2014/main" id="{D6DC004E-D220-C3AA-0B23-88B60A026645}"/>
              </a:ext>
            </a:extLst>
          </p:cNvPr>
          <p:cNvGraphicFramePr>
            <a:graphicFrameLocks noChangeAspect="1"/>
          </p:cNvGraphicFramePr>
          <p:nvPr>
            <p:extLst>
              <p:ext uri="{D42A27DB-BD31-4B8C-83A1-F6EECF244321}">
                <p14:modId xmlns:p14="http://schemas.microsoft.com/office/powerpoint/2010/main" val="3858707770"/>
              </p:ext>
            </p:extLst>
          </p:nvPr>
        </p:nvGraphicFramePr>
        <p:xfrm>
          <a:off x="2196377" y="993346"/>
          <a:ext cx="6224608" cy="5261589"/>
        </p:xfrm>
        <a:graphic>
          <a:graphicData uri="http://schemas.openxmlformats.org/presentationml/2006/ole">
            <mc:AlternateContent xmlns:mc="http://schemas.openxmlformats.org/markup-compatibility/2006">
              <mc:Choice xmlns:v="urn:schemas-microsoft-com:vml" Requires="v">
                <p:oleObj name="Worksheet" r:id="rId2" imgW="6772112" imgH="5724576" progId="Excel.Sheet.12">
                  <p:embed/>
                </p:oleObj>
              </mc:Choice>
              <mc:Fallback>
                <p:oleObj name="Worksheet" r:id="rId2" imgW="6772112" imgH="5724576" progId="Excel.Sheet.12">
                  <p:embed/>
                  <p:pic>
                    <p:nvPicPr>
                      <p:cNvPr id="0" name=""/>
                      <p:cNvPicPr/>
                      <p:nvPr/>
                    </p:nvPicPr>
                    <p:blipFill>
                      <a:blip r:embed="rId3"/>
                      <a:stretch>
                        <a:fillRect/>
                      </a:stretch>
                    </p:blipFill>
                    <p:spPr>
                      <a:xfrm>
                        <a:off x="2196377" y="993346"/>
                        <a:ext cx="6224608" cy="5261589"/>
                      </a:xfrm>
                      <a:prstGeom prst="rect">
                        <a:avLst/>
                      </a:prstGeom>
                      <a:solidFill>
                        <a:schemeClr val="bg1"/>
                      </a:solidFill>
                    </p:spPr>
                  </p:pic>
                </p:oleObj>
              </mc:Fallback>
            </mc:AlternateContent>
          </a:graphicData>
        </a:graphic>
      </p:graphicFrame>
      <p:sp>
        <p:nvSpPr>
          <p:cNvPr id="11" name="TextovéPole 10">
            <a:extLst>
              <a:ext uri="{FF2B5EF4-FFF2-40B4-BE49-F238E27FC236}">
                <a16:creationId xmlns:a16="http://schemas.microsoft.com/office/drawing/2014/main" id="{B389B8CC-13D1-DF4A-D159-D12BD3C46F64}"/>
              </a:ext>
            </a:extLst>
          </p:cNvPr>
          <p:cNvSpPr txBox="1"/>
          <p:nvPr/>
        </p:nvSpPr>
        <p:spPr>
          <a:xfrm>
            <a:off x="223057" y="5219140"/>
            <a:ext cx="1598316" cy="338554"/>
          </a:xfrm>
          <a:prstGeom prst="rect">
            <a:avLst/>
          </a:prstGeom>
          <a:solidFill>
            <a:schemeClr val="bg1">
              <a:lumMod val="95000"/>
            </a:schemeClr>
          </a:solidFill>
        </p:spPr>
        <p:txBody>
          <a:bodyPr wrap="square" rtlCol="0">
            <a:spAutoFit/>
          </a:bodyPr>
          <a:lstStyle/>
          <a:p>
            <a:pPr algn="r"/>
            <a:r>
              <a:rPr lang="cs-CZ" sz="800" i="1" dirty="0">
                <a:solidFill>
                  <a:srgbClr val="FF0000"/>
                </a:solidFill>
                <a:latin typeface="Century Gothic" panose="020B0502020202020204" pitchFamily="34" charset="0"/>
              </a:rPr>
              <a:t>Méně než 50 respondentů </a:t>
            </a:r>
            <a:br>
              <a:rPr lang="cs-CZ" sz="800" i="1" dirty="0">
                <a:solidFill>
                  <a:srgbClr val="FF0000"/>
                </a:solidFill>
                <a:latin typeface="Century Gothic" panose="020B0502020202020204" pitchFamily="34" charset="0"/>
              </a:rPr>
            </a:br>
            <a:r>
              <a:rPr lang="cs-CZ" sz="800" i="1" dirty="0">
                <a:solidFill>
                  <a:srgbClr val="FF0000"/>
                </a:solidFill>
                <a:latin typeface="Century Gothic" panose="020B0502020202020204" pitchFamily="34" charset="0"/>
              </a:rPr>
              <a:t>(= nižší spolehlivost výsledků)</a:t>
            </a:r>
          </a:p>
        </p:txBody>
      </p:sp>
      <p:sp>
        <p:nvSpPr>
          <p:cNvPr id="12" name="Levá složená závorka 11">
            <a:extLst>
              <a:ext uri="{FF2B5EF4-FFF2-40B4-BE49-F238E27FC236}">
                <a16:creationId xmlns:a16="http://schemas.microsoft.com/office/drawing/2014/main" id="{8D4C59B7-9050-A4A5-D26A-4F7809060150}"/>
              </a:ext>
            </a:extLst>
          </p:cNvPr>
          <p:cNvSpPr/>
          <p:nvPr/>
        </p:nvSpPr>
        <p:spPr>
          <a:xfrm>
            <a:off x="1854463" y="5039073"/>
            <a:ext cx="302379" cy="698688"/>
          </a:xfrm>
          <a:prstGeom prst="leftBrace">
            <a:avLst/>
          </a:prstGeom>
          <a:ln>
            <a:solidFill>
              <a:srgbClr val="E728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3" name="TextovéPole 12">
            <a:extLst>
              <a:ext uri="{FF2B5EF4-FFF2-40B4-BE49-F238E27FC236}">
                <a16:creationId xmlns:a16="http://schemas.microsoft.com/office/drawing/2014/main" id="{01576939-C2C6-1356-FDA9-3CF9CC336878}"/>
              </a:ext>
            </a:extLst>
          </p:cNvPr>
          <p:cNvSpPr txBox="1"/>
          <p:nvPr/>
        </p:nvSpPr>
        <p:spPr>
          <a:xfrm>
            <a:off x="205370" y="3973155"/>
            <a:ext cx="1598316" cy="338554"/>
          </a:xfrm>
          <a:prstGeom prst="rect">
            <a:avLst/>
          </a:prstGeom>
          <a:solidFill>
            <a:schemeClr val="bg1">
              <a:lumMod val="95000"/>
            </a:schemeClr>
          </a:solidFill>
        </p:spPr>
        <p:txBody>
          <a:bodyPr wrap="square" rtlCol="0">
            <a:spAutoFit/>
          </a:bodyPr>
          <a:lstStyle/>
          <a:p>
            <a:pPr algn="r"/>
            <a:r>
              <a:rPr lang="cs-CZ" sz="800" i="1" dirty="0">
                <a:solidFill>
                  <a:srgbClr val="FF0000"/>
                </a:solidFill>
                <a:latin typeface="Century Gothic" panose="020B0502020202020204" pitchFamily="34" charset="0"/>
              </a:rPr>
              <a:t>Méně než 50 respondentů </a:t>
            </a:r>
            <a:br>
              <a:rPr lang="cs-CZ" sz="800" i="1" dirty="0">
                <a:solidFill>
                  <a:srgbClr val="FF0000"/>
                </a:solidFill>
                <a:latin typeface="Century Gothic" panose="020B0502020202020204" pitchFamily="34" charset="0"/>
              </a:rPr>
            </a:br>
            <a:r>
              <a:rPr lang="cs-CZ" sz="800" i="1" dirty="0">
                <a:solidFill>
                  <a:srgbClr val="FF0000"/>
                </a:solidFill>
                <a:latin typeface="Century Gothic" panose="020B0502020202020204" pitchFamily="34" charset="0"/>
              </a:rPr>
              <a:t>(= nižší spolehlivost výsledků)</a:t>
            </a:r>
          </a:p>
        </p:txBody>
      </p:sp>
      <p:sp>
        <p:nvSpPr>
          <p:cNvPr id="15" name="Levá složená závorka 14">
            <a:extLst>
              <a:ext uri="{FF2B5EF4-FFF2-40B4-BE49-F238E27FC236}">
                <a16:creationId xmlns:a16="http://schemas.microsoft.com/office/drawing/2014/main" id="{363C7601-EE32-892C-A282-17736867141A}"/>
              </a:ext>
            </a:extLst>
          </p:cNvPr>
          <p:cNvSpPr/>
          <p:nvPr/>
        </p:nvSpPr>
        <p:spPr>
          <a:xfrm>
            <a:off x="1827817" y="3793088"/>
            <a:ext cx="302379" cy="698688"/>
          </a:xfrm>
          <a:prstGeom prst="leftBrace">
            <a:avLst/>
          </a:prstGeom>
          <a:ln>
            <a:solidFill>
              <a:srgbClr val="E728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 name="Obdélník 2">
            <a:extLst>
              <a:ext uri="{FF2B5EF4-FFF2-40B4-BE49-F238E27FC236}">
                <a16:creationId xmlns:a16="http://schemas.microsoft.com/office/drawing/2014/main" id="{AEDCFA88-644C-680C-3797-7B626D6F68AC}"/>
              </a:ext>
            </a:extLst>
          </p:cNvPr>
          <p:cNvSpPr/>
          <p:nvPr/>
        </p:nvSpPr>
        <p:spPr>
          <a:xfrm>
            <a:off x="7240771" y="978753"/>
            <a:ext cx="620386" cy="5261589"/>
          </a:xfrm>
          <a:prstGeom prst="rect">
            <a:avLst/>
          </a:prstGeom>
          <a:noFill/>
          <a:ln w="28575">
            <a:solidFill>
              <a:srgbClr val="E7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35266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B2296F6-A878-3A95-BBFC-F894E7CB0791}"/>
              </a:ext>
            </a:extLst>
          </p:cNvPr>
          <p:cNvSpPr/>
          <p:nvPr/>
        </p:nvSpPr>
        <p:spPr>
          <a:xfrm>
            <a:off x="331588" y="2066250"/>
            <a:ext cx="4664075" cy="39980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E9B12347-E8BD-00BC-D5AD-1FC45DC44FDF}"/>
              </a:ext>
            </a:extLst>
          </p:cNvPr>
          <p:cNvSpPr/>
          <p:nvPr/>
        </p:nvSpPr>
        <p:spPr>
          <a:xfrm>
            <a:off x="5211518" y="4534651"/>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D8930032-A939-9B81-49B9-746F44FB25B1}"/>
              </a:ext>
            </a:extLst>
          </p:cNvPr>
          <p:cNvSpPr/>
          <p:nvPr/>
        </p:nvSpPr>
        <p:spPr>
          <a:xfrm>
            <a:off x="5211519" y="3880796"/>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Šipka: doprava 5">
            <a:extLst>
              <a:ext uri="{FF2B5EF4-FFF2-40B4-BE49-F238E27FC236}">
                <a16:creationId xmlns:a16="http://schemas.microsoft.com/office/drawing/2014/main" id="{61C1E561-EB1B-E545-E0DD-B006379860D2}"/>
              </a:ext>
            </a:extLst>
          </p:cNvPr>
          <p:cNvSpPr/>
          <p:nvPr/>
        </p:nvSpPr>
        <p:spPr>
          <a:xfrm>
            <a:off x="5213910" y="3240408"/>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FC6A843C-85BC-C663-83A3-76DFF75ED109}"/>
              </a:ext>
            </a:extLst>
          </p:cNvPr>
          <p:cNvSpPr/>
          <p:nvPr/>
        </p:nvSpPr>
        <p:spPr>
          <a:xfrm>
            <a:off x="6096000" y="2062701"/>
            <a:ext cx="5706629" cy="39980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9" name="Graf 8">
            <a:extLst>
              <a:ext uri="{FF2B5EF4-FFF2-40B4-BE49-F238E27FC236}">
                <a16:creationId xmlns:a16="http://schemas.microsoft.com/office/drawing/2014/main" id="{9D585936-A42A-BE5E-2022-D55FA6D17E44}"/>
              </a:ext>
            </a:extLst>
          </p:cNvPr>
          <p:cNvGraphicFramePr/>
          <p:nvPr>
            <p:extLst>
              <p:ext uri="{D42A27DB-BD31-4B8C-83A1-F6EECF244321}">
                <p14:modId xmlns:p14="http://schemas.microsoft.com/office/powerpoint/2010/main" val="703227047"/>
              </p:ext>
            </p:extLst>
          </p:nvPr>
        </p:nvGraphicFramePr>
        <p:xfrm>
          <a:off x="188333" y="1927846"/>
          <a:ext cx="4664075" cy="3998038"/>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03320" y="258778"/>
            <a:ext cx="10146466" cy="1023174"/>
          </a:xfrm>
          <a:solidFill>
            <a:srgbClr val="004077"/>
          </a:solidFill>
        </p:spPr>
        <p:txBody>
          <a:bodyPr anchor="t">
            <a:noAutofit/>
          </a:bodyPr>
          <a:lstStyle/>
          <a:p>
            <a:r>
              <a:rPr lang="cs-CZ" sz="3200" b="1" dirty="0">
                <a:solidFill>
                  <a:schemeClr val="bg1"/>
                </a:solidFill>
              </a:rPr>
              <a:t>Téměř třetina respondentů uvažovala o změnách </a:t>
            </a:r>
            <a:br>
              <a:rPr lang="cs-CZ" sz="3200" b="1" dirty="0">
                <a:solidFill>
                  <a:schemeClr val="bg1"/>
                </a:solidFill>
              </a:rPr>
            </a:br>
            <a:r>
              <a:rPr lang="cs-CZ" sz="3200" b="1" dirty="0">
                <a:solidFill>
                  <a:schemeClr val="bg1"/>
                </a:solidFill>
              </a:rPr>
              <a:t>v pojištění. </a:t>
            </a:r>
            <a:r>
              <a:rPr lang="cs-CZ" sz="2800" b="0" dirty="0">
                <a:solidFill>
                  <a:schemeClr val="bg1"/>
                </a:solidFill>
              </a:rPr>
              <a:t>Oproti roku 2023 tak došlo k poklesu o 4 %.</a:t>
            </a:r>
            <a:endParaRPr lang="cs-CZ" sz="3200" b="0" dirty="0">
              <a:solidFill>
                <a:schemeClr val="bg1"/>
              </a:solidFill>
            </a:endParaRPr>
          </a:p>
        </p:txBody>
      </p:sp>
      <p:sp>
        <p:nvSpPr>
          <p:cNvPr id="14" name="Šipka: doprava 13">
            <a:extLst>
              <a:ext uri="{FF2B5EF4-FFF2-40B4-BE49-F238E27FC236}">
                <a16:creationId xmlns:a16="http://schemas.microsoft.com/office/drawing/2014/main" id="{90AD9647-63A3-4B64-80EF-9C25BAED4F87}"/>
              </a:ext>
            </a:extLst>
          </p:cNvPr>
          <p:cNvSpPr/>
          <p:nvPr/>
        </p:nvSpPr>
        <p:spPr>
          <a:xfrm>
            <a:off x="5213910" y="3158714"/>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prava 14">
            <a:extLst>
              <a:ext uri="{FF2B5EF4-FFF2-40B4-BE49-F238E27FC236}">
                <a16:creationId xmlns:a16="http://schemas.microsoft.com/office/drawing/2014/main" id="{6F7B32E3-6305-4EA9-81C4-D9C24B00F6CE}"/>
              </a:ext>
            </a:extLst>
          </p:cNvPr>
          <p:cNvSpPr/>
          <p:nvPr/>
        </p:nvSpPr>
        <p:spPr>
          <a:xfrm>
            <a:off x="5211520" y="3801182"/>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prava 15">
            <a:extLst>
              <a:ext uri="{FF2B5EF4-FFF2-40B4-BE49-F238E27FC236}">
                <a16:creationId xmlns:a16="http://schemas.microsoft.com/office/drawing/2014/main" id="{89430750-1A7C-4FE4-BAB2-7880599A1736}"/>
              </a:ext>
            </a:extLst>
          </p:cNvPr>
          <p:cNvSpPr/>
          <p:nvPr/>
        </p:nvSpPr>
        <p:spPr>
          <a:xfrm>
            <a:off x="5209539" y="4452202"/>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Obdélník 2">
            <a:extLst>
              <a:ext uri="{FF2B5EF4-FFF2-40B4-BE49-F238E27FC236}">
                <a16:creationId xmlns:a16="http://schemas.microsoft.com/office/drawing/2014/main" id="{3C2DCC5C-6282-47B7-B71B-4EB2B7DE28F6}"/>
              </a:ext>
            </a:extLst>
          </p:cNvPr>
          <p:cNvSpPr/>
          <p:nvPr/>
        </p:nvSpPr>
        <p:spPr>
          <a:xfrm>
            <a:off x="188333" y="5556552"/>
            <a:ext cx="4318739" cy="369332"/>
          </a:xfrm>
          <a:prstGeom prst="rect">
            <a:avLst/>
          </a:prstGeom>
        </p:spPr>
        <p:txBody>
          <a:bodyPr wrap="square">
            <a:spAutoFit/>
          </a:bodyPr>
          <a:lstStyle/>
          <a:p>
            <a:r>
              <a:rPr lang="cs-CZ" sz="900" i="1" dirty="0">
                <a:solidFill>
                  <a:schemeClr val="bg1">
                    <a:lumMod val="50000"/>
                  </a:schemeClr>
                </a:solidFill>
                <a:latin typeface="Century Gothic" panose="020B0502020202020204" pitchFamily="34" charset="0"/>
              </a:rPr>
              <a:t>H7. Uvažoval/a jste v posledních 12 měsících, že byste udělal/a nějaké změny ve Vašich pojištěních? / N = 1028</a:t>
            </a:r>
          </a:p>
        </p:txBody>
      </p:sp>
      <p:graphicFrame>
        <p:nvGraphicFramePr>
          <p:cNvPr id="23" name="Graf 22">
            <a:extLst>
              <a:ext uri="{FF2B5EF4-FFF2-40B4-BE49-F238E27FC236}">
                <a16:creationId xmlns:a16="http://schemas.microsoft.com/office/drawing/2014/main" id="{1F1E27B0-D0AE-598F-E266-13888A4D4C60}"/>
              </a:ext>
            </a:extLst>
          </p:cNvPr>
          <p:cNvGraphicFramePr/>
          <p:nvPr>
            <p:extLst>
              <p:ext uri="{D42A27DB-BD31-4B8C-83A1-F6EECF244321}">
                <p14:modId xmlns:p14="http://schemas.microsoft.com/office/powerpoint/2010/main" val="384012652"/>
              </p:ext>
            </p:extLst>
          </p:nvPr>
        </p:nvGraphicFramePr>
        <p:xfrm>
          <a:off x="5952745" y="1927846"/>
          <a:ext cx="5706629" cy="3998038"/>
        </p:xfrm>
        <a:graphic>
          <a:graphicData uri="http://schemas.openxmlformats.org/drawingml/2006/chart">
            <c:chart xmlns:c="http://schemas.openxmlformats.org/drawingml/2006/chart" xmlns:r="http://schemas.openxmlformats.org/officeDocument/2006/relationships" r:id="rId4"/>
          </a:graphicData>
        </a:graphic>
      </p:graphicFrame>
      <p:sp>
        <p:nvSpPr>
          <p:cNvPr id="5" name="Šipka: dolů 4">
            <a:extLst>
              <a:ext uri="{FF2B5EF4-FFF2-40B4-BE49-F238E27FC236}">
                <a16:creationId xmlns:a16="http://schemas.microsoft.com/office/drawing/2014/main" id="{152768E0-0625-0D99-1D97-C50EAFFEA224}"/>
              </a:ext>
            </a:extLst>
          </p:cNvPr>
          <p:cNvSpPr/>
          <p:nvPr/>
        </p:nvSpPr>
        <p:spPr>
          <a:xfrm>
            <a:off x="3431403" y="4181072"/>
            <a:ext cx="916403" cy="542261"/>
          </a:xfrm>
          <a:prstGeom prst="downArrow">
            <a:avLst>
              <a:gd name="adj1" fmla="val 50000"/>
              <a:gd name="adj2" fmla="val 3235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b="1" dirty="0"/>
              <a:t>-4%</a:t>
            </a:r>
          </a:p>
        </p:txBody>
      </p:sp>
    </p:spTree>
    <p:extLst>
      <p:ext uri="{BB962C8B-B14F-4D97-AF65-F5344CB8AC3E}">
        <p14:creationId xmlns:p14="http://schemas.microsoft.com/office/powerpoint/2010/main" val="71519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4695F3BE-75C6-2B12-502A-4850642FFCAF}"/>
              </a:ext>
            </a:extLst>
          </p:cNvPr>
          <p:cNvSpPr/>
          <p:nvPr/>
        </p:nvSpPr>
        <p:spPr>
          <a:xfrm>
            <a:off x="168572" y="6449642"/>
            <a:ext cx="6097508" cy="23083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38FD0F49-5A49-69E5-D5DE-A3B56FA06086}"/>
              </a:ext>
            </a:extLst>
          </p:cNvPr>
          <p:cNvSpPr/>
          <p:nvPr/>
        </p:nvSpPr>
        <p:spPr>
          <a:xfrm>
            <a:off x="208463" y="248438"/>
            <a:ext cx="10516374" cy="82198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1378AD39-F4C9-D9F4-C90F-CC84EB25D7EB}"/>
              </a:ext>
            </a:extLst>
          </p:cNvPr>
          <p:cNvSpPr/>
          <p:nvPr/>
        </p:nvSpPr>
        <p:spPr>
          <a:xfrm>
            <a:off x="7011507" y="1437154"/>
            <a:ext cx="5065159" cy="53212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Řečová bublina: oválný bublinový popisek 5">
            <a:extLst>
              <a:ext uri="{FF2B5EF4-FFF2-40B4-BE49-F238E27FC236}">
                <a16:creationId xmlns:a16="http://schemas.microsoft.com/office/drawing/2014/main" id="{9FE8F1F4-C1AC-1AD6-C746-DFA3767ED1FB}"/>
              </a:ext>
            </a:extLst>
          </p:cNvPr>
          <p:cNvSpPr/>
          <p:nvPr/>
        </p:nvSpPr>
        <p:spPr>
          <a:xfrm>
            <a:off x="394955" y="1288297"/>
            <a:ext cx="6358270" cy="3997842"/>
          </a:xfrm>
          <a:prstGeom prst="wedgeEllipseCallou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Řečová bublina: oválný bublinový popisek 4">
            <a:extLst>
              <a:ext uri="{FF2B5EF4-FFF2-40B4-BE49-F238E27FC236}">
                <a16:creationId xmlns:a16="http://schemas.microsoft.com/office/drawing/2014/main" id="{3F9E8CBF-1DDE-5A56-D7E6-224DE06FBC98}"/>
              </a:ext>
            </a:extLst>
          </p:cNvPr>
          <p:cNvSpPr/>
          <p:nvPr/>
        </p:nvSpPr>
        <p:spPr>
          <a:xfrm>
            <a:off x="287080" y="1137684"/>
            <a:ext cx="6358270" cy="3997842"/>
          </a:xfrm>
          <a:prstGeom prst="wedgeEllipseCallou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30618" y="99152"/>
            <a:ext cx="10515600" cy="887919"/>
          </a:xfrm>
          <a:solidFill>
            <a:srgbClr val="004077"/>
          </a:solidFill>
        </p:spPr>
        <p:txBody>
          <a:bodyPr>
            <a:normAutofit/>
          </a:bodyPr>
          <a:lstStyle/>
          <a:p>
            <a:r>
              <a:rPr lang="cs-CZ" sz="3200" b="1" dirty="0">
                <a:solidFill>
                  <a:schemeClr val="bg1"/>
                </a:solidFill>
              </a:rPr>
              <a:t>Důvody, proč lidé UVAŽUJÍ o změnách pojistky</a:t>
            </a:r>
          </a:p>
        </p:txBody>
      </p:sp>
      <p:sp>
        <p:nvSpPr>
          <p:cNvPr id="11" name="Obdélník 10">
            <a:extLst>
              <a:ext uri="{FF2B5EF4-FFF2-40B4-BE49-F238E27FC236}">
                <a16:creationId xmlns:a16="http://schemas.microsoft.com/office/drawing/2014/main" id="{1E4E7252-B251-3D4E-2256-737E0F3E9D79}"/>
              </a:ext>
            </a:extLst>
          </p:cNvPr>
          <p:cNvSpPr/>
          <p:nvPr/>
        </p:nvSpPr>
        <p:spPr>
          <a:xfrm>
            <a:off x="6839761" y="1187643"/>
            <a:ext cx="5065159" cy="5455789"/>
          </a:xfrm>
          <a:prstGeom prst="rect">
            <a:avLst/>
          </a:prstGeom>
          <a:solidFill>
            <a:srgbClr val="004077"/>
          </a:solidFill>
        </p:spPr>
        <p:txBody>
          <a:bodyPr wrap="square">
            <a:spAutoFit/>
          </a:bodyPr>
          <a:lstStyle/>
          <a:p>
            <a:pPr>
              <a:lnSpc>
                <a:spcPct val="150000"/>
              </a:lnSpc>
            </a:pPr>
            <a:r>
              <a:rPr lang="cs-CZ" sz="1300" i="1" dirty="0">
                <a:solidFill>
                  <a:schemeClr val="bg1"/>
                </a:solidFill>
                <a:latin typeface="Century Gothic" panose="020B0502020202020204" pitchFamily="34" charset="0"/>
              </a:rPr>
              <a:t>„Aktualizace pojistných částech a přechod na modernější produkty.“</a:t>
            </a:r>
          </a:p>
          <a:p>
            <a:pPr>
              <a:lnSpc>
                <a:spcPct val="150000"/>
              </a:lnSpc>
            </a:pPr>
            <a:r>
              <a:rPr lang="cs-CZ" sz="1300" i="1" dirty="0">
                <a:solidFill>
                  <a:schemeClr val="bg1"/>
                </a:solidFill>
                <a:latin typeface="Century Gothic" panose="020B0502020202020204" pitchFamily="34" charset="0"/>
              </a:rPr>
              <a:t>„Aby pojistka odpovídala ceně pojištěného.“</a:t>
            </a:r>
          </a:p>
          <a:p>
            <a:pPr>
              <a:lnSpc>
                <a:spcPct val="150000"/>
              </a:lnSpc>
            </a:pPr>
            <a:r>
              <a:rPr lang="cs-CZ" sz="1300" i="1" dirty="0">
                <a:solidFill>
                  <a:schemeClr val="bg1"/>
                </a:solidFill>
                <a:latin typeface="Century Gothic" panose="020B0502020202020204" pitchFamily="34" charset="0"/>
              </a:rPr>
              <a:t>„Auto jsme pojistili když bylo nové - havarijní i povinné pojištění. Nyní máme auto 7. rok, chceme nechat přepočítat výši pojistného. Pojišťovnu měnit nechceme.“</a:t>
            </a:r>
          </a:p>
          <a:p>
            <a:pPr>
              <a:lnSpc>
                <a:spcPct val="150000"/>
              </a:lnSpc>
            </a:pPr>
            <a:r>
              <a:rPr lang="cs-CZ" sz="1300" i="1" dirty="0">
                <a:solidFill>
                  <a:schemeClr val="bg1"/>
                </a:solidFill>
                <a:latin typeface="Century Gothic" panose="020B0502020202020204" pitchFamily="34" charset="0"/>
              </a:rPr>
              <a:t>„Již jsem doplatila hypotéku a děti dospěly, tak jsem uvažovala nechat si jen úrazové pojištění a to životní zrušit. Ale počkám, až mladší syn dostuduje, pak se rozhodnu.“</a:t>
            </a:r>
          </a:p>
          <a:p>
            <a:pPr>
              <a:lnSpc>
                <a:spcPct val="150000"/>
              </a:lnSpc>
            </a:pPr>
            <a:r>
              <a:rPr lang="cs-CZ" sz="1300" i="1" dirty="0">
                <a:solidFill>
                  <a:schemeClr val="bg1"/>
                </a:solidFill>
                <a:latin typeface="Century Gothic" panose="020B0502020202020204" pitchFamily="34" charset="0"/>
              </a:rPr>
              <a:t>„Navýšení pojistného díky současné hodnotě nemovitosti. Taktéž díky inflaci.“</a:t>
            </a:r>
          </a:p>
          <a:p>
            <a:pPr>
              <a:lnSpc>
                <a:spcPct val="150000"/>
              </a:lnSpc>
            </a:pPr>
            <a:r>
              <a:rPr lang="cs-CZ" sz="1300" i="1" dirty="0">
                <a:solidFill>
                  <a:schemeClr val="bg1"/>
                </a:solidFill>
                <a:latin typeface="Century Gothic" panose="020B0502020202020204" pitchFamily="34" charset="0"/>
              </a:rPr>
              <a:t>„Nechal jsem si u poradce spočítat povinné ručení z důvodu ceny a nyní platím za to stejné méně. Proč mi to pojišťovna nesníží sama?“</a:t>
            </a:r>
          </a:p>
          <a:p>
            <a:pPr>
              <a:lnSpc>
                <a:spcPct val="150000"/>
              </a:lnSpc>
            </a:pPr>
            <a:r>
              <a:rPr lang="cs-CZ" sz="1300" i="1" dirty="0">
                <a:solidFill>
                  <a:schemeClr val="bg1"/>
                </a:solidFill>
                <a:latin typeface="Century Gothic" panose="020B0502020202020204" pitchFamily="34" charset="0"/>
              </a:rPr>
              <a:t>„Pojištění pravidelně reviduji a pokud je na trhu lepší nabídka, (cena, podmínky) vždy uvažuji o změně.“</a:t>
            </a:r>
          </a:p>
          <a:p>
            <a:pPr>
              <a:lnSpc>
                <a:spcPct val="150000"/>
              </a:lnSpc>
            </a:pPr>
            <a:r>
              <a:rPr lang="cs-CZ" sz="1300" i="1" dirty="0">
                <a:solidFill>
                  <a:schemeClr val="bg1"/>
                </a:solidFill>
                <a:latin typeface="Century Gothic" panose="020B0502020202020204" pitchFamily="34" charset="0"/>
              </a:rPr>
              <a:t>„Snížení ceny pojistného nebo lepší podmínky (za stejnou cenu větší krytí, připojištění,...)“</a:t>
            </a:r>
          </a:p>
        </p:txBody>
      </p:sp>
      <p:sp>
        <p:nvSpPr>
          <p:cNvPr id="8" name="TextovéPole 7">
            <a:extLst>
              <a:ext uri="{FF2B5EF4-FFF2-40B4-BE49-F238E27FC236}">
                <a16:creationId xmlns:a16="http://schemas.microsoft.com/office/drawing/2014/main" id="{11016009-2538-0C16-8425-AFEF02E9B86F}"/>
              </a:ext>
            </a:extLst>
          </p:cNvPr>
          <p:cNvSpPr txBox="1"/>
          <p:nvPr/>
        </p:nvSpPr>
        <p:spPr>
          <a:xfrm>
            <a:off x="130618" y="6412600"/>
            <a:ext cx="6097508" cy="230832"/>
          </a:xfrm>
          <a:prstGeom prst="rect">
            <a:avLst/>
          </a:prstGeom>
          <a:solidFill>
            <a:srgbClr val="004077"/>
          </a:solidFill>
        </p:spPr>
        <p:txBody>
          <a:bodyPr wrap="square">
            <a:spAutoFit/>
          </a:bodyPr>
          <a:lstStyle/>
          <a:p>
            <a:r>
              <a:rPr lang="cs-CZ" sz="900" i="1" dirty="0">
                <a:solidFill>
                  <a:schemeClr val="bg1"/>
                </a:solidFill>
              </a:rPr>
              <a:t>Z jakého důvodu jste o změnách uvažoval/a? / N = 290</a:t>
            </a:r>
          </a:p>
        </p:txBody>
      </p:sp>
      <p:pic>
        <p:nvPicPr>
          <p:cNvPr id="13" name="Obrázek 12">
            <a:extLst>
              <a:ext uri="{FF2B5EF4-FFF2-40B4-BE49-F238E27FC236}">
                <a16:creationId xmlns:a16="http://schemas.microsoft.com/office/drawing/2014/main" id="{F7B26719-AAA1-CE25-F35D-B0DAF171F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62" y="1401741"/>
            <a:ext cx="6544763" cy="328879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1335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588DE69-FBB7-F73D-531F-8BB0A70A6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ázek 2">
            <a:extLst>
              <a:ext uri="{FF2B5EF4-FFF2-40B4-BE49-F238E27FC236}">
                <a16:creationId xmlns:a16="http://schemas.microsoft.com/office/drawing/2014/main" id="{84513E11-25E7-13CD-82F0-F17FE64A4AD5}"/>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
        <p:nvSpPr>
          <p:cNvPr id="4" name="Nadpis 3">
            <a:extLst>
              <a:ext uri="{FF2B5EF4-FFF2-40B4-BE49-F238E27FC236}">
                <a16:creationId xmlns:a16="http://schemas.microsoft.com/office/drawing/2014/main" id="{34453978-9B15-4B53-ABE5-992C187052D3}"/>
              </a:ext>
            </a:extLst>
          </p:cNvPr>
          <p:cNvSpPr>
            <a:spLocks noGrp="1"/>
          </p:cNvSpPr>
          <p:nvPr>
            <p:ph type="title"/>
          </p:nvPr>
        </p:nvSpPr>
        <p:spPr>
          <a:xfrm>
            <a:off x="751951" y="1647594"/>
            <a:ext cx="10515600" cy="2852737"/>
          </a:xfrm>
        </p:spPr>
        <p:txBody>
          <a:bodyPr/>
          <a:lstStyle/>
          <a:p>
            <a:r>
              <a:rPr lang="cs-CZ" b="1" dirty="0">
                <a:solidFill>
                  <a:schemeClr val="bg1"/>
                </a:solidFill>
              </a:rPr>
              <a:t>Kontext </a:t>
            </a:r>
          </a:p>
        </p:txBody>
      </p:sp>
      <p:sp>
        <p:nvSpPr>
          <p:cNvPr id="5" name="Zástupný text 4">
            <a:extLst>
              <a:ext uri="{FF2B5EF4-FFF2-40B4-BE49-F238E27FC236}">
                <a16:creationId xmlns:a16="http://schemas.microsoft.com/office/drawing/2014/main" id="{435F969B-8757-4EAB-9305-51D3C8BE9DA3}"/>
              </a:ext>
            </a:extLst>
          </p:cNvPr>
          <p:cNvSpPr>
            <a:spLocks noGrp="1"/>
          </p:cNvSpPr>
          <p:nvPr>
            <p:ph type="body" idx="1"/>
          </p:nvPr>
        </p:nvSpPr>
        <p:spPr>
          <a:xfrm>
            <a:off x="751951" y="4500331"/>
            <a:ext cx="10515600" cy="1500187"/>
          </a:xfrm>
        </p:spPr>
        <p:txBody>
          <a:bodyPr>
            <a:normAutofit fontScale="92500" lnSpcReduction="20000"/>
          </a:bodyPr>
          <a:lstStyle/>
          <a:p>
            <a:r>
              <a:rPr lang="cs-CZ" dirty="0">
                <a:solidFill>
                  <a:schemeClr val="bg1"/>
                </a:solidFill>
              </a:rPr>
              <a:t>Segmentace klientů a jejich postoje</a:t>
            </a:r>
          </a:p>
          <a:p>
            <a:r>
              <a:rPr lang="cs-CZ" dirty="0">
                <a:solidFill>
                  <a:schemeClr val="bg1"/>
                </a:solidFill>
              </a:rPr>
              <a:t>Důvěra v obory</a:t>
            </a:r>
          </a:p>
          <a:p>
            <a:r>
              <a:rPr lang="cs-CZ" dirty="0">
                <a:solidFill>
                  <a:schemeClr val="bg1"/>
                </a:solidFill>
              </a:rPr>
              <a:t>Vnímání rizik</a:t>
            </a:r>
          </a:p>
          <a:p>
            <a:r>
              <a:rPr lang="cs-CZ" dirty="0">
                <a:solidFill>
                  <a:schemeClr val="bg1"/>
                </a:solidFill>
              </a:rPr>
              <a:t>Role ČAP</a:t>
            </a:r>
          </a:p>
          <a:p>
            <a:endParaRPr lang="cs-CZ" dirty="0">
              <a:solidFill>
                <a:schemeClr val="bg1"/>
              </a:solidFill>
            </a:endParaRPr>
          </a:p>
        </p:txBody>
      </p:sp>
    </p:spTree>
    <p:extLst>
      <p:ext uri="{BB962C8B-B14F-4D97-AF65-F5344CB8AC3E}">
        <p14:creationId xmlns:p14="http://schemas.microsoft.com/office/powerpoint/2010/main" val="1814237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626AFFDA-2429-B232-AF3E-3F37E2A9D137}"/>
              </a:ext>
            </a:extLst>
          </p:cNvPr>
          <p:cNvSpPr/>
          <p:nvPr/>
        </p:nvSpPr>
        <p:spPr>
          <a:xfrm>
            <a:off x="6606989" y="1302741"/>
            <a:ext cx="5455277" cy="52098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91BE8F36-EC45-20B3-7DEE-B8B769D459CA}"/>
              </a:ext>
            </a:extLst>
          </p:cNvPr>
          <p:cNvSpPr/>
          <p:nvPr/>
        </p:nvSpPr>
        <p:spPr>
          <a:xfrm>
            <a:off x="171192" y="160956"/>
            <a:ext cx="10515600" cy="8999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A9E18BF1-E725-C29B-2635-4600A495F4CA}"/>
              </a:ext>
            </a:extLst>
          </p:cNvPr>
          <p:cNvSpPr/>
          <p:nvPr/>
        </p:nvSpPr>
        <p:spPr>
          <a:xfrm>
            <a:off x="237608" y="6435466"/>
            <a:ext cx="5742985" cy="2462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Řečová bublina: oválný bublinový popisek 4">
            <a:extLst>
              <a:ext uri="{FF2B5EF4-FFF2-40B4-BE49-F238E27FC236}">
                <a16:creationId xmlns:a16="http://schemas.microsoft.com/office/drawing/2014/main" id="{9041C753-C54F-F0A0-90DB-CFC257C1C333}"/>
              </a:ext>
            </a:extLst>
          </p:cNvPr>
          <p:cNvSpPr/>
          <p:nvPr/>
        </p:nvSpPr>
        <p:spPr>
          <a:xfrm>
            <a:off x="237608" y="1828001"/>
            <a:ext cx="6153114" cy="3917441"/>
          </a:xfrm>
          <a:prstGeom prst="wedgeEllipseCallout">
            <a:avLst>
              <a:gd name="adj1" fmla="val -42238"/>
              <a:gd name="adj2" fmla="val 49468"/>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Řečová bublina: oválný bublinový popisek 5">
            <a:extLst>
              <a:ext uri="{FF2B5EF4-FFF2-40B4-BE49-F238E27FC236}">
                <a16:creationId xmlns:a16="http://schemas.microsoft.com/office/drawing/2014/main" id="{9BA9946C-4B1B-C50F-D445-9C7231994768}"/>
              </a:ext>
            </a:extLst>
          </p:cNvPr>
          <p:cNvSpPr/>
          <p:nvPr/>
        </p:nvSpPr>
        <p:spPr>
          <a:xfrm>
            <a:off x="129733" y="1677388"/>
            <a:ext cx="6153114" cy="3917441"/>
          </a:xfrm>
          <a:prstGeom prst="wedgeEllipseCallout">
            <a:avLst>
              <a:gd name="adj1" fmla="val -43408"/>
              <a:gd name="adj2" fmla="val 50532"/>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68350" y="43789"/>
            <a:ext cx="10515600" cy="942673"/>
          </a:xfrm>
          <a:solidFill>
            <a:srgbClr val="004077"/>
          </a:solidFill>
        </p:spPr>
        <p:txBody>
          <a:bodyPr>
            <a:normAutofit/>
          </a:bodyPr>
          <a:lstStyle/>
          <a:p>
            <a:r>
              <a:rPr lang="cs-CZ" sz="3200" b="1" dirty="0">
                <a:solidFill>
                  <a:schemeClr val="bg1"/>
                </a:solidFill>
              </a:rPr>
              <a:t>Důvody, proč lidé NEUVAŽUJÍ o změnách pojistky</a:t>
            </a:r>
          </a:p>
        </p:txBody>
      </p:sp>
      <p:sp>
        <p:nvSpPr>
          <p:cNvPr id="18" name="Obdélník 17">
            <a:extLst>
              <a:ext uri="{FF2B5EF4-FFF2-40B4-BE49-F238E27FC236}">
                <a16:creationId xmlns:a16="http://schemas.microsoft.com/office/drawing/2014/main" id="{2EC7A9DF-7FA3-444D-B52E-D56C8692CF7E}"/>
              </a:ext>
            </a:extLst>
          </p:cNvPr>
          <p:cNvSpPr/>
          <p:nvPr/>
        </p:nvSpPr>
        <p:spPr>
          <a:xfrm>
            <a:off x="6498597" y="1208867"/>
            <a:ext cx="5455277" cy="5155707"/>
          </a:xfrm>
          <a:prstGeom prst="rect">
            <a:avLst/>
          </a:prstGeom>
          <a:solidFill>
            <a:srgbClr val="004077"/>
          </a:solidFill>
        </p:spPr>
        <p:txBody>
          <a:bodyPr wrap="square">
            <a:spAutoFit/>
          </a:bodyPr>
          <a:lstStyle/>
          <a:p>
            <a:pPr>
              <a:lnSpc>
                <a:spcPct val="150000"/>
              </a:lnSpc>
            </a:pPr>
            <a:r>
              <a:rPr lang="cs-CZ" sz="1300" i="1" dirty="0">
                <a:solidFill>
                  <a:schemeClr val="bg1"/>
                </a:solidFill>
                <a:latin typeface="Century Gothic" panose="020B0502020202020204" pitchFamily="34" charset="0"/>
              </a:rPr>
              <a:t>„Aktualizaci jsem udělala pře dvěma lety a myslím že to není v blízké době potřeba.“</a:t>
            </a:r>
          </a:p>
          <a:p>
            <a:pPr>
              <a:lnSpc>
                <a:spcPct val="150000"/>
              </a:lnSpc>
            </a:pPr>
            <a:r>
              <a:rPr lang="cs-CZ" sz="1300" i="1" dirty="0">
                <a:solidFill>
                  <a:schemeClr val="bg1"/>
                </a:solidFill>
                <a:latin typeface="Century Gothic" panose="020B0502020202020204" pitchFamily="34" charset="0"/>
              </a:rPr>
              <a:t>„Aktuálně to pro mě není priorita, potřebuji se soustředit na jiné oblasti života.“</a:t>
            </a:r>
          </a:p>
          <a:p>
            <a:pPr>
              <a:lnSpc>
                <a:spcPct val="150000"/>
              </a:lnSpc>
            </a:pPr>
            <a:r>
              <a:rPr lang="cs-CZ" sz="1300" i="1" dirty="0">
                <a:solidFill>
                  <a:schemeClr val="bg1"/>
                </a:solidFill>
                <a:latin typeface="Century Gothic" panose="020B0502020202020204" pitchFamily="34" charset="0"/>
              </a:rPr>
              <a:t>„Já pouze platím, nic nečerpám, žádné škodní události nemám, a když potřebuji vědět, u které pojišťovny mám pojištěná auta, musím se podívat do papírů.“</a:t>
            </a:r>
          </a:p>
          <a:p>
            <a:pPr>
              <a:lnSpc>
                <a:spcPct val="150000"/>
              </a:lnSpc>
            </a:pPr>
            <a:r>
              <a:rPr lang="cs-CZ" sz="1300" i="1" dirty="0">
                <a:solidFill>
                  <a:schemeClr val="bg1"/>
                </a:solidFill>
                <a:latin typeface="Century Gothic" panose="020B0502020202020204" pitchFamily="34" charset="0"/>
              </a:rPr>
              <a:t>„Mám finančního poradce a zatím mi tuto variantu nedoporučil, mé smlouvy dle potřeby kontroluje.“</a:t>
            </a:r>
          </a:p>
          <a:p>
            <a:pPr>
              <a:lnSpc>
                <a:spcPct val="150000"/>
              </a:lnSpc>
            </a:pPr>
            <a:r>
              <a:rPr lang="cs-CZ" sz="1300" i="1" dirty="0">
                <a:solidFill>
                  <a:schemeClr val="bg1"/>
                </a:solidFill>
                <a:latin typeface="Century Gothic" panose="020B0502020202020204" pitchFamily="34" charset="0"/>
              </a:rPr>
              <a:t>„Mám pojištění nastavené tak, že momentálně žádné změny nejsou potřeba.“</a:t>
            </a:r>
          </a:p>
          <a:p>
            <a:pPr>
              <a:lnSpc>
                <a:spcPct val="150000"/>
              </a:lnSpc>
            </a:pPr>
            <a:r>
              <a:rPr lang="cs-CZ" sz="1300" i="1" dirty="0">
                <a:solidFill>
                  <a:schemeClr val="bg1"/>
                </a:solidFill>
                <a:latin typeface="Century Gothic" panose="020B0502020202020204" pitchFamily="34" charset="0"/>
              </a:rPr>
              <a:t>„Pojistku máme novou chvíli po tom co se nám narodilo třetí dítě a zatím nám pojistka vyhovuje.“</a:t>
            </a:r>
          </a:p>
          <a:p>
            <a:pPr>
              <a:lnSpc>
                <a:spcPct val="150000"/>
              </a:lnSpc>
            </a:pPr>
            <a:r>
              <a:rPr lang="cs-CZ" sz="1300" i="1" dirty="0">
                <a:solidFill>
                  <a:schemeClr val="bg1"/>
                </a:solidFill>
                <a:latin typeface="Century Gothic" panose="020B0502020202020204" pitchFamily="34" charset="0"/>
              </a:rPr>
              <a:t>„Pojištění u KB pojišťovny nemám dlouho (2 roky), za tu dobu nechci měnit pojišťovnu. Také proto, že tato pojišťovna stojí při silném peněžním ústavu, u kterého používám další finanční služby.“</a:t>
            </a:r>
          </a:p>
        </p:txBody>
      </p:sp>
      <p:sp>
        <p:nvSpPr>
          <p:cNvPr id="3" name="Obdélník 2">
            <a:extLst>
              <a:ext uri="{FF2B5EF4-FFF2-40B4-BE49-F238E27FC236}">
                <a16:creationId xmlns:a16="http://schemas.microsoft.com/office/drawing/2014/main" id="{3C2DCC5C-6282-47B7-B71B-4EB2B7DE28F6}"/>
              </a:ext>
            </a:extLst>
          </p:cNvPr>
          <p:cNvSpPr/>
          <p:nvPr/>
        </p:nvSpPr>
        <p:spPr>
          <a:xfrm>
            <a:off x="171192" y="6383770"/>
            <a:ext cx="5753099" cy="246221"/>
          </a:xfrm>
          <a:prstGeom prst="rect">
            <a:avLst/>
          </a:prstGeom>
          <a:solidFill>
            <a:srgbClr val="004077"/>
          </a:solidFill>
        </p:spPr>
        <p:txBody>
          <a:bodyPr wrap="square">
            <a:spAutoFit/>
          </a:bodyPr>
          <a:lstStyle/>
          <a:p>
            <a:r>
              <a:rPr lang="cs-CZ" sz="1000" i="1" dirty="0">
                <a:solidFill>
                  <a:schemeClr val="bg1"/>
                </a:solidFill>
              </a:rPr>
              <a:t>A z jakého důvodu jste o změnách neuvažoval/a? / N = 460</a:t>
            </a:r>
          </a:p>
        </p:txBody>
      </p:sp>
      <p:pic>
        <p:nvPicPr>
          <p:cNvPr id="4" name="Obrázek 3">
            <a:extLst>
              <a:ext uri="{FF2B5EF4-FFF2-40B4-BE49-F238E27FC236}">
                <a16:creationId xmlns:a16="http://schemas.microsoft.com/office/drawing/2014/main" id="{BA95E69A-79EC-985A-D962-107DCFF69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74" y="1645684"/>
            <a:ext cx="5873632" cy="39795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1808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2FBEB7B0-347A-39CD-9ECA-B2B4D2E456C2}"/>
              </a:ext>
            </a:extLst>
          </p:cNvPr>
          <p:cNvSpPr/>
          <p:nvPr/>
        </p:nvSpPr>
        <p:spPr>
          <a:xfrm>
            <a:off x="209106" y="263944"/>
            <a:ext cx="10533321" cy="18476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545908CE-1A0C-D815-1AAE-2C15A9397DF5}"/>
              </a:ext>
            </a:extLst>
          </p:cNvPr>
          <p:cNvSpPr/>
          <p:nvPr/>
        </p:nvSpPr>
        <p:spPr>
          <a:xfrm>
            <a:off x="431829" y="2536125"/>
            <a:ext cx="11551064" cy="394974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6" name="Graf 5">
            <a:extLst>
              <a:ext uri="{FF2B5EF4-FFF2-40B4-BE49-F238E27FC236}">
                <a16:creationId xmlns:a16="http://schemas.microsoft.com/office/drawing/2014/main" id="{D9592AFC-60F8-CB09-147F-72A671590D31}"/>
              </a:ext>
            </a:extLst>
          </p:cNvPr>
          <p:cNvGraphicFramePr/>
          <p:nvPr>
            <p:extLst>
              <p:ext uri="{D42A27DB-BD31-4B8C-83A1-F6EECF244321}">
                <p14:modId xmlns:p14="http://schemas.microsoft.com/office/powerpoint/2010/main" val="2052729008"/>
              </p:ext>
            </p:extLst>
          </p:nvPr>
        </p:nvGraphicFramePr>
        <p:xfrm>
          <a:off x="308344" y="2459171"/>
          <a:ext cx="11451828" cy="3849290"/>
        </p:xfrm>
        <a:graphic>
          <a:graphicData uri="http://schemas.openxmlformats.org/drawingml/2006/chart">
            <c:chart xmlns:c="http://schemas.openxmlformats.org/drawingml/2006/chart" xmlns:r="http://schemas.openxmlformats.org/officeDocument/2006/relationships" r:id="rId3"/>
          </a:graphicData>
        </a:graphic>
      </p:graphicFrame>
      <p:sp>
        <p:nvSpPr>
          <p:cNvPr id="8" name="Nadpis 7">
            <a:extLst>
              <a:ext uri="{FF2B5EF4-FFF2-40B4-BE49-F238E27FC236}">
                <a16:creationId xmlns:a16="http://schemas.microsoft.com/office/drawing/2014/main" id="{3E5566D5-F3AC-2645-E147-6F34BAB79DA5}"/>
              </a:ext>
            </a:extLst>
          </p:cNvPr>
          <p:cNvSpPr>
            <a:spLocks noGrp="1"/>
          </p:cNvSpPr>
          <p:nvPr>
            <p:ph type="title"/>
          </p:nvPr>
        </p:nvSpPr>
        <p:spPr>
          <a:xfrm>
            <a:off x="127591" y="172193"/>
            <a:ext cx="10473070" cy="1847691"/>
          </a:xfrm>
          <a:solidFill>
            <a:srgbClr val="004077"/>
          </a:solidFill>
        </p:spPr>
        <p:txBody>
          <a:bodyPr anchor="t">
            <a:noAutofit/>
          </a:bodyPr>
          <a:lstStyle/>
          <a:p>
            <a:r>
              <a:rPr lang="cs-CZ" sz="3200" dirty="0">
                <a:solidFill>
                  <a:schemeClr val="bg1"/>
                </a:solidFill>
              </a:rPr>
              <a:t>Stále platné: Řešení současné pojistky se stává důležité, jakmile se lidé rozhodnou, že už jsou platby příliš vysoké anebo když nedostanou pojistné plnění </a:t>
            </a:r>
            <a:br>
              <a:rPr lang="cs-CZ" sz="3200" dirty="0">
                <a:solidFill>
                  <a:schemeClr val="bg1"/>
                </a:solidFill>
              </a:rPr>
            </a:br>
            <a:endParaRPr lang="cs-CZ" sz="3200" dirty="0">
              <a:solidFill>
                <a:schemeClr val="bg1"/>
              </a:solidFill>
            </a:endParaRPr>
          </a:p>
        </p:txBody>
      </p:sp>
      <p:sp>
        <p:nvSpPr>
          <p:cNvPr id="11" name="Zástupný symbol pro zápatí 4">
            <a:extLst>
              <a:ext uri="{FF2B5EF4-FFF2-40B4-BE49-F238E27FC236}">
                <a16:creationId xmlns:a16="http://schemas.microsoft.com/office/drawing/2014/main" id="{FB97EB19-9A4B-4747-9DB5-4C12CBEE6BC1}"/>
              </a:ext>
            </a:extLst>
          </p:cNvPr>
          <p:cNvSpPr>
            <a:spLocks noGrp="1"/>
          </p:cNvSpPr>
          <p:nvPr>
            <p:ph type="ftr" sz="quarter" idx="11"/>
          </p:nvPr>
        </p:nvSpPr>
        <p:spPr>
          <a:xfrm>
            <a:off x="431828" y="5943336"/>
            <a:ext cx="5911517" cy="365125"/>
          </a:xfrm>
        </p:spPr>
        <p:txBody>
          <a:bodyPr/>
          <a:lstStyle/>
          <a:p>
            <a:pPr algn="l"/>
            <a:r>
              <a:rPr lang="cs-CZ" sz="900" i="1" dirty="0"/>
              <a:t>H11. Co vás přiměje zabývat se současnými pojistkami a měnit je? </a:t>
            </a:r>
            <a:r>
              <a:rPr lang="en-US" sz="900" i="1" dirty="0"/>
              <a:t>/ N = </a:t>
            </a:r>
            <a:r>
              <a:rPr lang="cs-CZ" sz="900" i="1" dirty="0"/>
              <a:t>1 028</a:t>
            </a:r>
            <a:endParaRPr lang="en-US" sz="900" i="1" dirty="0"/>
          </a:p>
        </p:txBody>
      </p:sp>
      <p:sp>
        <p:nvSpPr>
          <p:cNvPr id="5" name="TextovéPole 4">
            <a:extLst>
              <a:ext uri="{FF2B5EF4-FFF2-40B4-BE49-F238E27FC236}">
                <a16:creationId xmlns:a16="http://schemas.microsoft.com/office/drawing/2014/main" id="{C4BF0851-746C-5978-3842-C2C3BB2EAE36}"/>
              </a:ext>
            </a:extLst>
          </p:cNvPr>
          <p:cNvSpPr txBox="1"/>
          <p:nvPr/>
        </p:nvSpPr>
        <p:spPr>
          <a:xfrm>
            <a:off x="3387586" y="2854960"/>
            <a:ext cx="6109398" cy="307777"/>
          </a:xfrm>
          <a:prstGeom prst="rect">
            <a:avLst/>
          </a:prstGeom>
          <a:noFill/>
        </p:spPr>
        <p:txBody>
          <a:bodyPr wrap="square">
            <a:spAutoFit/>
          </a:bodyPr>
          <a:lstStyle/>
          <a:p>
            <a:r>
              <a:rPr lang="cs-CZ" sz="1400">
                <a:latin typeface="Century Gothic" panose="020B0502020202020204" pitchFamily="34" charset="0"/>
              </a:rPr>
              <a:t>Co vás přiměje zabývat se současnými pojistkami a měnit je?</a:t>
            </a:r>
          </a:p>
        </p:txBody>
      </p:sp>
    </p:spTree>
    <p:extLst>
      <p:ext uri="{BB962C8B-B14F-4D97-AF65-F5344CB8AC3E}">
        <p14:creationId xmlns:p14="http://schemas.microsoft.com/office/powerpoint/2010/main" val="3999693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6A94075-E150-C959-7024-5F3962D59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2"/>
            <a:ext cx="12192000" cy="6858000"/>
          </a:xfrm>
          <a:prstGeom prst="rect">
            <a:avLst/>
          </a:prstGeom>
        </p:spPr>
      </p:pic>
      <p:sp>
        <p:nvSpPr>
          <p:cNvPr id="4" name="Nadpis 3">
            <a:extLst>
              <a:ext uri="{FF2B5EF4-FFF2-40B4-BE49-F238E27FC236}">
                <a16:creationId xmlns:a16="http://schemas.microsoft.com/office/drawing/2014/main" id="{8EE33E8E-476C-451D-B00E-62178A907A8E}"/>
              </a:ext>
            </a:extLst>
          </p:cNvPr>
          <p:cNvSpPr>
            <a:spLocks noGrp="1"/>
          </p:cNvSpPr>
          <p:nvPr>
            <p:ph type="title"/>
          </p:nvPr>
        </p:nvSpPr>
        <p:spPr>
          <a:xfrm>
            <a:off x="0" y="-2532"/>
            <a:ext cx="10515600" cy="1325563"/>
          </a:xfrm>
          <a:noFill/>
        </p:spPr>
        <p:txBody>
          <a:bodyPr/>
          <a:lstStyle/>
          <a:p>
            <a:r>
              <a:rPr lang="cs-CZ" b="1" dirty="0">
                <a:solidFill>
                  <a:schemeClr val="bg1"/>
                </a:solidFill>
              </a:rPr>
              <a:t>Shrnutí – Spokojenost, NPS, důvěra</a:t>
            </a:r>
          </a:p>
        </p:txBody>
      </p:sp>
      <p:pic>
        <p:nvPicPr>
          <p:cNvPr id="15" name="Obrázek 14">
            <a:extLst>
              <a:ext uri="{FF2B5EF4-FFF2-40B4-BE49-F238E27FC236}">
                <a16:creationId xmlns:a16="http://schemas.microsoft.com/office/drawing/2014/main" id="{FF067EFE-B2EC-4041-0D74-49591B0ABF1C}"/>
              </a:ext>
            </a:extLst>
          </p:cNvPr>
          <p:cNvPicPr>
            <a:picLocks noChangeAspect="1"/>
          </p:cNvPicPr>
          <p:nvPr/>
        </p:nvPicPr>
        <p:blipFill rotWithShape="1">
          <a:blip r:embed="rId3">
            <a:extLst>
              <a:ext uri="{28A0092B-C50C-407E-A947-70E740481C1C}">
                <a14:useLocalDpi xmlns:a14="http://schemas.microsoft.com/office/drawing/2010/main" val="0"/>
              </a:ext>
            </a:extLst>
          </a:blip>
          <a:srcRect l="14694" r="17196"/>
          <a:stretch/>
        </p:blipFill>
        <p:spPr>
          <a:xfrm>
            <a:off x="10687699" y="93683"/>
            <a:ext cx="1389466" cy="1018944"/>
          </a:xfrm>
          <a:prstGeom prst="rect">
            <a:avLst/>
          </a:prstGeom>
        </p:spPr>
      </p:pic>
      <p:grpSp>
        <p:nvGrpSpPr>
          <p:cNvPr id="16" name="Skupina 15">
            <a:extLst>
              <a:ext uri="{FF2B5EF4-FFF2-40B4-BE49-F238E27FC236}">
                <a16:creationId xmlns:a16="http://schemas.microsoft.com/office/drawing/2014/main" id="{72B58682-D4AA-BA35-8B08-DE5DE7103C9E}"/>
              </a:ext>
            </a:extLst>
          </p:cNvPr>
          <p:cNvGrpSpPr/>
          <p:nvPr/>
        </p:nvGrpSpPr>
        <p:grpSpPr>
          <a:xfrm>
            <a:off x="265619" y="1125588"/>
            <a:ext cx="2533733" cy="2474302"/>
            <a:chOff x="280729" y="1083563"/>
            <a:chExt cx="2497175" cy="3314912"/>
          </a:xfrm>
        </p:grpSpPr>
        <p:sp>
          <p:nvSpPr>
            <p:cNvPr id="17" name="Obdélník 16">
              <a:extLst>
                <a:ext uri="{FF2B5EF4-FFF2-40B4-BE49-F238E27FC236}">
                  <a16:creationId xmlns:a16="http://schemas.microsoft.com/office/drawing/2014/main" id="{39815E22-96B9-CF56-47B7-FCEBF7C88026}"/>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a:extLst>
                <a:ext uri="{FF2B5EF4-FFF2-40B4-BE49-F238E27FC236}">
                  <a16:creationId xmlns:a16="http://schemas.microsoft.com/office/drawing/2014/main" id="{0C7B639B-F0C4-155F-704A-0C94BCCE6FE6}"/>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9" name="TextovéPole 18">
            <a:extLst>
              <a:ext uri="{FF2B5EF4-FFF2-40B4-BE49-F238E27FC236}">
                <a16:creationId xmlns:a16="http://schemas.microsoft.com/office/drawing/2014/main" id="{C7E0FEE4-B550-1D89-124B-DF70F5DED963}"/>
              </a:ext>
            </a:extLst>
          </p:cNvPr>
          <p:cNvSpPr txBox="1"/>
          <p:nvPr/>
        </p:nvSpPr>
        <p:spPr>
          <a:xfrm>
            <a:off x="265619" y="970472"/>
            <a:ext cx="2388697" cy="2554545"/>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7,6</a:t>
            </a:r>
          </a:p>
          <a:p>
            <a:pPr algn="ctr"/>
            <a:r>
              <a:rPr lang="cs-CZ" sz="1400" b="1" dirty="0">
                <a:solidFill>
                  <a:schemeClr val="bg1"/>
                </a:solidFill>
                <a:latin typeface="Century Gothic" panose="020B0502020202020204" pitchFamily="34" charset="0"/>
              </a:rPr>
              <a:t>Spokojenost s hlavní pojišťovnou</a:t>
            </a:r>
          </a:p>
          <a:p>
            <a:pPr algn="ctr"/>
            <a:endParaRPr lang="cs-CZ" sz="1200" b="1" dirty="0">
              <a:solidFill>
                <a:schemeClr val="bg1"/>
              </a:solidFill>
              <a:latin typeface="Century Gothic" panose="020B0502020202020204" pitchFamily="34" charset="0"/>
            </a:endParaRPr>
          </a:p>
          <a:p>
            <a:pPr algn="ctr"/>
            <a:r>
              <a:rPr lang="cs-CZ" sz="1200" b="1" dirty="0">
                <a:solidFill>
                  <a:schemeClr val="bg1"/>
                </a:solidFill>
                <a:latin typeface="Century Gothic" panose="020B0502020202020204" pitchFamily="34" charset="0"/>
              </a:rPr>
              <a:t>Od roku 2022 dochází </a:t>
            </a:r>
            <a:br>
              <a:rPr lang="cs-CZ" sz="1200" b="1" dirty="0">
                <a:solidFill>
                  <a:schemeClr val="bg1"/>
                </a:solidFill>
                <a:latin typeface="Century Gothic" panose="020B0502020202020204" pitchFamily="34" charset="0"/>
              </a:rPr>
            </a:br>
            <a:r>
              <a:rPr lang="cs-CZ" sz="1200" b="1" dirty="0">
                <a:solidFill>
                  <a:schemeClr val="bg1"/>
                </a:solidFill>
                <a:latin typeface="Century Gothic" panose="020B0502020202020204" pitchFamily="34" charset="0"/>
              </a:rPr>
              <a:t>k postupnému poklesu spokojenosti s hlavní pojišťovnou – návrat k roku 2020  </a:t>
            </a:r>
          </a:p>
        </p:txBody>
      </p:sp>
      <p:grpSp>
        <p:nvGrpSpPr>
          <p:cNvPr id="21" name="Skupina 20">
            <a:extLst>
              <a:ext uri="{FF2B5EF4-FFF2-40B4-BE49-F238E27FC236}">
                <a16:creationId xmlns:a16="http://schemas.microsoft.com/office/drawing/2014/main" id="{8FA8F6C2-AA20-CB46-64CD-3DC59995AF0E}"/>
              </a:ext>
            </a:extLst>
          </p:cNvPr>
          <p:cNvGrpSpPr/>
          <p:nvPr/>
        </p:nvGrpSpPr>
        <p:grpSpPr>
          <a:xfrm>
            <a:off x="269797" y="4020268"/>
            <a:ext cx="2533733" cy="2474302"/>
            <a:chOff x="280729" y="1083563"/>
            <a:chExt cx="2497175" cy="3314912"/>
          </a:xfrm>
        </p:grpSpPr>
        <p:sp>
          <p:nvSpPr>
            <p:cNvPr id="22" name="Obdélník 21">
              <a:extLst>
                <a:ext uri="{FF2B5EF4-FFF2-40B4-BE49-F238E27FC236}">
                  <a16:creationId xmlns:a16="http://schemas.microsoft.com/office/drawing/2014/main" id="{3211BC1D-D278-9D20-EEB9-13E66E61D905}"/>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75B754A3-1A1A-2E3A-96F1-DC88BE622EB9}"/>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4" name="TextovéPole 23">
            <a:extLst>
              <a:ext uri="{FF2B5EF4-FFF2-40B4-BE49-F238E27FC236}">
                <a16:creationId xmlns:a16="http://schemas.microsoft.com/office/drawing/2014/main" id="{4FDD5F40-23DA-567D-1578-7AE075A52919}"/>
              </a:ext>
            </a:extLst>
          </p:cNvPr>
          <p:cNvSpPr txBox="1"/>
          <p:nvPr/>
        </p:nvSpPr>
        <p:spPr>
          <a:xfrm>
            <a:off x="260821" y="4125918"/>
            <a:ext cx="2388697" cy="2092881"/>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+12</a:t>
            </a:r>
          </a:p>
          <a:p>
            <a:pPr algn="ctr"/>
            <a:r>
              <a:rPr lang="cs-CZ" sz="1400" b="1" dirty="0">
                <a:solidFill>
                  <a:schemeClr val="bg1"/>
                </a:solidFill>
                <a:latin typeface="Century Gothic" panose="020B0502020202020204" pitchFamily="34" charset="0"/>
              </a:rPr>
              <a:t>NPS</a:t>
            </a:r>
          </a:p>
          <a:p>
            <a:pPr algn="ctr"/>
            <a:endParaRPr lang="cs-CZ" sz="1400" b="1" dirty="0">
              <a:solidFill>
                <a:schemeClr val="bg1"/>
              </a:solidFill>
              <a:latin typeface="Century Gothic" panose="020B0502020202020204" pitchFamily="34" charset="0"/>
            </a:endParaRPr>
          </a:p>
          <a:p>
            <a:pPr algn="ctr"/>
            <a:r>
              <a:rPr lang="cs-CZ" sz="1400" b="1" dirty="0">
                <a:solidFill>
                  <a:schemeClr val="bg1"/>
                </a:solidFill>
                <a:latin typeface="Century Gothic" panose="020B0502020202020204" pitchFamily="34" charset="0"/>
              </a:rPr>
              <a:t>Od roku 2023 dochází </a:t>
            </a:r>
            <a:br>
              <a:rPr lang="cs-CZ" sz="1400" b="1" dirty="0">
                <a:solidFill>
                  <a:schemeClr val="bg1"/>
                </a:solidFill>
                <a:latin typeface="Century Gothic" panose="020B0502020202020204" pitchFamily="34" charset="0"/>
              </a:rPr>
            </a:br>
            <a:r>
              <a:rPr lang="cs-CZ" sz="1400" b="1" dirty="0">
                <a:solidFill>
                  <a:schemeClr val="bg1"/>
                </a:solidFill>
                <a:latin typeface="Century Gothic" panose="020B0502020202020204" pitchFamily="34" charset="0"/>
              </a:rPr>
              <a:t>k mírnému poklesu, hlavně u mužů</a:t>
            </a:r>
          </a:p>
        </p:txBody>
      </p:sp>
      <p:grpSp>
        <p:nvGrpSpPr>
          <p:cNvPr id="25" name="Skupina 24">
            <a:extLst>
              <a:ext uri="{FF2B5EF4-FFF2-40B4-BE49-F238E27FC236}">
                <a16:creationId xmlns:a16="http://schemas.microsoft.com/office/drawing/2014/main" id="{3B2A7946-E318-A761-2A42-4E6042219695}"/>
              </a:ext>
            </a:extLst>
          </p:cNvPr>
          <p:cNvGrpSpPr/>
          <p:nvPr/>
        </p:nvGrpSpPr>
        <p:grpSpPr>
          <a:xfrm>
            <a:off x="3095439" y="1112627"/>
            <a:ext cx="4499700" cy="2656713"/>
            <a:chOff x="280729" y="1083563"/>
            <a:chExt cx="2431185" cy="3314912"/>
          </a:xfrm>
        </p:grpSpPr>
        <p:sp>
          <p:nvSpPr>
            <p:cNvPr id="26" name="Obdélník 25">
              <a:extLst>
                <a:ext uri="{FF2B5EF4-FFF2-40B4-BE49-F238E27FC236}">
                  <a16:creationId xmlns:a16="http://schemas.microsoft.com/office/drawing/2014/main" id="{81862B32-7F3C-DD2A-424A-D28C2ADB1D53}"/>
                </a:ext>
              </a:extLst>
            </p:cNvPr>
            <p:cNvSpPr/>
            <p:nvPr/>
          </p:nvSpPr>
          <p:spPr>
            <a:xfrm>
              <a:off x="433129" y="1235963"/>
              <a:ext cx="227878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a:extLst>
                <a:ext uri="{FF2B5EF4-FFF2-40B4-BE49-F238E27FC236}">
                  <a16:creationId xmlns:a16="http://schemas.microsoft.com/office/drawing/2014/main" id="{B1F1325F-EAB8-E118-9FBC-BB77F34B04D2}"/>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8" name="TextovéPole 27">
            <a:extLst>
              <a:ext uri="{FF2B5EF4-FFF2-40B4-BE49-F238E27FC236}">
                <a16:creationId xmlns:a16="http://schemas.microsoft.com/office/drawing/2014/main" id="{CE1C71C4-5D02-D8E8-BC6E-CFE84F7587A8}"/>
              </a:ext>
            </a:extLst>
          </p:cNvPr>
          <p:cNvSpPr txBox="1"/>
          <p:nvPr/>
        </p:nvSpPr>
        <p:spPr>
          <a:xfrm>
            <a:off x="3095439" y="1148806"/>
            <a:ext cx="4181185" cy="2462213"/>
          </a:xfrm>
          <a:prstGeom prst="rect">
            <a:avLst/>
          </a:prstGeom>
          <a:noFill/>
        </p:spPr>
        <p:txBody>
          <a:bodyPr wrap="square" rtlCol="0">
            <a:spAutoFit/>
          </a:bodyPr>
          <a:lstStyle/>
          <a:p>
            <a:r>
              <a:rPr lang="cs-CZ" sz="1600" b="1" dirty="0">
                <a:solidFill>
                  <a:schemeClr val="bg1"/>
                </a:solidFill>
                <a:latin typeface="Century Gothic" panose="020B0502020202020204" pitchFamily="34" charset="0"/>
              </a:rPr>
              <a:t>Faktory ovlivňující spokojenost:</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Reference na pojišťovnu</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Vstřícnost při řešení problémů, plnění slibů</a:t>
            </a:r>
            <a:r>
              <a:rPr lang="cs-CZ" sz="1400" i="1" dirty="0">
                <a:solidFill>
                  <a:schemeClr val="bg1"/>
                </a:solidFill>
                <a:latin typeface="Century Gothic" panose="020B0502020202020204" pitchFamily="34" charset="0"/>
              </a:rPr>
              <a:t>*</a:t>
            </a:r>
            <a:endParaRPr lang="cs-CZ" sz="1400" dirty="0">
              <a:solidFill>
                <a:schemeClr val="bg1"/>
              </a:solidFill>
              <a:latin typeface="Century Gothic" panose="020B0502020202020204" pitchFamily="34" charset="0"/>
            </a:endParaRP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Servis od poradce*</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Dosažitelnost poradce</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Jednoduchost procesu uzavření smlouvy</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Služby a přístup v případě škody</a:t>
            </a:r>
            <a:endParaRPr lang="cs-CZ" sz="1600" dirty="0"/>
          </a:p>
          <a:p>
            <a:r>
              <a:rPr lang="cs-CZ" sz="1100" i="1" dirty="0">
                <a:solidFill>
                  <a:schemeClr val="bg1"/>
                </a:solidFill>
              </a:rPr>
              <a:t>* Jiné položky než v roce 2023</a:t>
            </a:r>
          </a:p>
        </p:txBody>
      </p:sp>
      <p:grpSp>
        <p:nvGrpSpPr>
          <p:cNvPr id="29" name="Skupina 28">
            <a:extLst>
              <a:ext uri="{FF2B5EF4-FFF2-40B4-BE49-F238E27FC236}">
                <a16:creationId xmlns:a16="http://schemas.microsoft.com/office/drawing/2014/main" id="{045129EE-E0C0-100D-6B90-F559932D8E1C}"/>
              </a:ext>
            </a:extLst>
          </p:cNvPr>
          <p:cNvGrpSpPr/>
          <p:nvPr/>
        </p:nvGrpSpPr>
        <p:grpSpPr>
          <a:xfrm>
            <a:off x="3227958" y="4020269"/>
            <a:ext cx="2620581" cy="2630720"/>
            <a:chOff x="280729" y="1083563"/>
            <a:chExt cx="2497175" cy="3314912"/>
          </a:xfrm>
        </p:grpSpPr>
        <p:sp>
          <p:nvSpPr>
            <p:cNvPr id="30" name="Obdélník 29">
              <a:extLst>
                <a:ext uri="{FF2B5EF4-FFF2-40B4-BE49-F238E27FC236}">
                  <a16:creationId xmlns:a16="http://schemas.microsoft.com/office/drawing/2014/main" id="{463828C5-E02F-9CA7-EBB3-C384718B343D}"/>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a:extLst>
                <a:ext uri="{FF2B5EF4-FFF2-40B4-BE49-F238E27FC236}">
                  <a16:creationId xmlns:a16="http://schemas.microsoft.com/office/drawing/2014/main" id="{EAD8AEE6-5C75-65F5-01AA-E9CF86807D3B}"/>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TextovéPole 31">
            <a:extLst>
              <a:ext uri="{FF2B5EF4-FFF2-40B4-BE49-F238E27FC236}">
                <a16:creationId xmlns:a16="http://schemas.microsoft.com/office/drawing/2014/main" id="{34BF82D0-2D67-9617-DB8E-34E65D250882}"/>
              </a:ext>
            </a:extLst>
          </p:cNvPr>
          <p:cNvSpPr txBox="1"/>
          <p:nvPr/>
        </p:nvSpPr>
        <p:spPr>
          <a:xfrm>
            <a:off x="3331892" y="4090216"/>
            <a:ext cx="2356716" cy="2277547"/>
          </a:xfrm>
          <a:prstGeom prst="rect">
            <a:avLst/>
          </a:prstGeom>
          <a:noFill/>
        </p:spPr>
        <p:txBody>
          <a:bodyPr wrap="square" rtlCol="0">
            <a:spAutoFit/>
          </a:bodyPr>
          <a:lstStyle/>
          <a:p>
            <a:r>
              <a:rPr lang="cs-CZ" sz="3200" b="1" dirty="0">
                <a:solidFill>
                  <a:schemeClr val="bg1"/>
                </a:solidFill>
                <a:latin typeface="Century Gothic" panose="020B0502020202020204" pitchFamily="34" charset="0"/>
              </a:rPr>
              <a:t>Třetina</a:t>
            </a:r>
            <a:r>
              <a:rPr lang="cs-CZ" sz="1600" b="1" dirty="0">
                <a:solidFill>
                  <a:schemeClr val="bg1"/>
                </a:solidFill>
                <a:latin typeface="Century Gothic" panose="020B0502020202020204" pitchFamily="34" charset="0"/>
              </a:rPr>
              <a:t> </a:t>
            </a:r>
            <a:r>
              <a:rPr lang="cs-CZ" sz="1600" dirty="0">
                <a:solidFill>
                  <a:schemeClr val="bg1"/>
                </a:solidFill>
                <a:latin typeface="Century Gothic" panose="020B0502020202020204" pitchFamily="34" charset="0"/>
              </a:rPr>
              <a:t>respondentů má zkušenost s likvidací pojistné události</a:t>
            </a:r>
          </a:p>
          <a:p>
            <a:endParaRPr lang="cs-CZ" sz="1600" dirty="0">
              <a:solidFill>
                <a:schemeClr val="bg1"/>
              </a:solidFill>
              <a:latin typeface="Century Gothic" panose="020B0502020202020204" pitchFamily="34" charset="0"/>
            </a:endParaRPr>
          </a:p>
          <a:p>
            <a:pPr marL="285750" indent="-285750">
              <a:buFont typeface="Arial" panose="020B0604020202020204" pitchFamily="34" charset="0"/>
              <a:buChar char="•"/>
            </a:pPr>
            <a:r>
              <a:rPr lang="cs-CZ" sz="1400" dirty="0">
                <a:solidFill>
                  <a:schemeClr val="bg1"/>
                </a:solidFill>
                <a:latin typeface="Century Gothic" panose="020B0502020202020204" pitchFamily="34" charset="0"/>
              </a:rPr>
              <a:t>U </a:t>
            </a:r>
            <a:r>
              <a:rPr lang="cs-CZ" b="1" dirty="0">
                <a:solidFill>
                  <a:schemeClr val="bg1"/>
                </a:solidFill>
                <a:latin typeface="Century Gothic" panose="020B0502020202020204" pitchFamily="34" charset="0"/>
              </a:rPr>
              <a:t>25 % z nich </a:t>
            </a:r>
            <a:r>
              <a:rPr lang="cs-CZ" sz="1400" dirty="0">
                <a:solidFill>
                  <a:schemeClr val="bg1"/>
                </a:solidFill>
                <a:latin typeface="Century Gothic" panose="020B0502020202020204" pitchFamily="34" charset="0"/>
              </a:rPr>
              <a:t>probíhala likvidace </a:t>
            </a:r>
            <a:br>
              <a:rPr lang="cs-CZ" sz="1400" dirty="0">
                <a:solidFill>
                  <a:schemeClr val="bg1"/>
                </a:solidFill>
                <a:latin typeface="Century Gothic" panose="020B0502020202020204" pitchFamily="34" charset="0"/>
              </a:rPr>
            </a:br>
            <a:r>
              <a:rPr lang="cs-CZ" sz="1400" dirty="0">
                <a:solidFill>
                  <a:schemeClr val="bg1"/>
                </a:solidFill>
                <a:latin typeface="Century Gothic" panose="020B0502020202020204" pitchFamily="34" charset="0"/>
              </a:rPr>
              <a:t>s problémy</a:t>
            </a:r>
            <a:r>
              <a:rPr lang="cs-CZ" sz="1400" b="1" dirty="0">
                <a:solidFill>
                  <a:schemeClr val="bg1"/>
                </a:solidFill>
                <a:latin typeface="Century Gothic" panose="020B0502020202020204" pitchFamily="34" charset="0"/>
              </a:rPr>
              <a:t>.</a:t>
            </a:r>
            <a:endParaRPr lang="cs-CZ" sz="1050" i="1" dirty="0">
              <a:solidFill>
                <a:schemeClr val="bg1"/>
              </a:solidFill>
            </a:endParaRPr>
          </a:p>
        </p:txBody>
      </p:sp>
      <p:grpSp>
        <p:nvGrpSpPr>
          <p:cNvPr id="33" name="Skupina 32">
            <a:extLst>
              <a:ext uri="{FF2B5EF4-FFF2-40B4-BE49-F238E27FC236}">
                <a16:creationId xmlns:a16="http://schemas.microsoft.com/office/drawing/2014/main" id="{DB86DF79-406E-5E0A-22FA-5FEFAB639CCB}"/>
              </a:ext>
            </a:extLst>
          </p:cNvPr>
          <p:cNvGrpSpPr/>
          <p:nvPr/>
        </p:nvGrpSpPr>
        <p:grpSpPr>
          <a:xfrm>
            <a:off x="6110159" y="4030119"/>
            <a:ext cx="2620581" cy="2198530"/>
            <a:chOff x="280729" y="1083563"/>
            <a:chExt cx="2497175" cy="3314912"/>
          </a:xfrm>
        </p:grpSpPr>
        <p:sp>
          <p:nvSpPr>
            <p:cNvPr id="34" name="Obdélník 33">
              <a:extLst>
                <a:ext uri="{FF2B5EF4-FFF2-40B4-BE49-F238E27FC236}">
                  <a16:creationId xmlns:a16="http://schemas.microsoft.com/office/drawing/2014/main" id="{4E9BD70D-D6C1-3B95-DB98-DAF5D05EB18E}"/>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bdélník 34">
              <a:extLst>
                <a:ext uri="{FF2B5EF4-FFF2-40B4-BE49-F238E27FC236}">
                  <a16:creationId xmlns:a16="http://schemas.microsoft.com/office/drawing/2014/main" id="{FB85A7CA-F397-9EE4-99C4-9FC9F729CCBC}"/>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6" name="TextovéPole 35">
            <a:extLst>
              <a:ext uri="{FF2B5EF4-FFF2-40B4-BE49-F238E27FC236}">
                <a16:creationId xmlns:a16="http://schemas.microsoft.com/office/drawing/2014/main" id="{CF807167-D03B-8226-E58D-325A5514C836}"/>
              </a:ext>
            </a:extLst>
          </p:cNvPr>
          <p:cNvSpPr txBox="1"/>
          <p:nvPr/>
        </p:nvSpPr>
        <p:spPr>
          <a:xfrm>
            <a:off x="6138843" y="4100066"/>
            <a:ext cx="2356716" cy="1569660"/>
          </a:xfrm>
          <a:prstGeom prst="rect">
            <a:avLst/>
          </a:prstGeom>
          <a:noFill/>
        </p:spPr>
        <p:txBody>
          <a:bodyPr wrap="square" rtlCol="0">
            <a:spAutoFit/>
          </a:bodyPr>
          <a:lstStyle/>
          <a:p>
            <a:r>
              <a:rPr lang="cs-CZ" sz="3200" b="1" dirty="0">
                <a:solidFill>
                  <a:schemeClr val="bg1"/>
                </a:solidFill>
                <a:latin typeface="Century Gothic" panose="020B0502020202020204" pitchFamily="34" charset="0"/>
              </a:rPr>
              <a:t>15 dní</a:t>
            </a:r>
            <a:r>
              <a:rPr lang="cs-CZ" sz="1600" b="1" dirty="0">
                <a:solidFill>
                  <a:schemeClr val="bg1"/>
                </a:solidFill>
                <a:latin typeface="Century Gothic" panose="020B0502020202020204" pitchFamily="34" charset="0"/>
              </a:rPr>
              <a:t> </a:t>
            </a:r>
          </a:p>
          <a:p>
            <a:r>
              <a:rPr lang="cs-CZ" sz="1600" dirty="0">
                <a:solidFill>
                  <a:schemeClr val="bg1"/>
                </a:solidFill>
                <a:latin typeface="Century Gothic" panose="020B0502020202020204" pitchFamily="34" charset="0"/>
              </a:rPr>
              <a:t>je medián délky likvidace pojistné události </a:t>
            </a:r>
          </a:p>
          <a:p>
            <a:r>
              <a:rPr lang="cs-CZ" sz="1600" dirty="0">
                <a:solidFill>
                  <a:schemeClr val="bg1"/>
                </a:solidFill>
                <a:latin typeface="Century Gothic" panose="020B0502020202020204" pitchFamily="34" charset="0"/>
              </a:rPr>
              <a:t>(průměr je 38 dní)</a:t>
            </a:r>
          </a:p>
        </p:txBody>
      </p:sp>
      <p:grpSp>
        <p:nvGrpSpPr>
          <p:cNvPr id="37" name="Skupina 36">
            <a:extLst>
              <a:ext uri="{FF2B5EF4-FFF2-40B4-BE49-F238E27FC236}">
                <a16:creationId xmlns:a16="http://schemas.microsoft.com/office/drawing/2014/main" id="{940F85D6-D708-1038-473C-D7665D049B89}"/>
              </a:ext>
            </a:extLst>
          </p:cNvPr>
          <p:cNvGrpSpPr/>
          <p:nvPr/>
        </p:nvGrpSpPr>
        <p:grpSpPr>
          <a:xfrm>
            <a:off x="7889374" y="1125588"/>
            <a:ext cx="3489309" cy="2643752"/>
            <a:chOff x="280729" y="1083563"/>
            <a:chExt cx="2476815" cy="3314912"/>
          </a:xfrm>
        </p:grpSpPr>
        <p:sp>
          <p:nvSpPr>
            <p:cNvPr id="38" name="Obdélník 37">
              <a:extLst>
                <a:ext uri="{FF2B5EF4-FFF2-40B4-BE49-F238E27FC236}">
                  <a16:creationId xmlns:a16="http://schemas.microsoft.com/office/drawing/2014/main" id="{382B83F3-B587-99A6-5170-BF3E52FE17F7}"/>
                </a:ext>
              </a:extLst>
            </p:cNvPr>
            <p:cNvSpPr/>
            <p:nvPr/>
          </p:nvSpPr>
          <p:spPr>
            <a:xfrm>
              <a:off x="433129" y="1235963"/>
              <a:ext cx="232441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bdélník 38">
              <a:extLst>
                <a:ext uri="{FF2B5EF4-FFF2-40B4-BE49-F238E27FC236}">
                  <a16:creationId xmlns:a16="http://schemas.microsoft.com/office/drawing/2014/main" id="{DAC7E804-B129-2CDE-4BF0-A07263A57EAB}"/>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0" name="TextovéPole 39">
            <a:extLst>
              <a:ext uri="{FF2B5EF4-FFF2-40B4-BE49-F238E27FC236}">
                <a16:creationId xmlns:a16="http://schemas.microsoft.com/office/drawing/2014/main" id="{FC6FB0A4-D1BA-78FA-31FF-B1CFC9EC5E59}"/>
              </a:ext>
            </a:extLst>
          </p:cNvPr>
          <p:cNvSpPr txBox="1"/>
          <p:nvPr/>
        </p:nvSpPr>
        <p:spPr>
          <a:xfrm>
            <a:off x="7903715" y="1140356"/>
            <a:ext cx="3274609" cy="2554545"/>
          </a:xfrm>
          <a:prstGeom prst="rect">
            <a:avLst/>
          </a:prstGeom>
          <a:noFill/>
        </p:spPr>
        <p:txBody>
          <a:bodyPr wrap="square" rtlCol="0">
            <a:spAutoFit/>
          </a:bodyPr>
          <a:lstStyle/>
          <a:p>
            <a:r>
              <a:rPr lang="cs-CZ" sz="3200" b="1" dirty="0">
                <a:solidFill>
                  <a:schemeClr val="bg1"/>
                </a:solidFill>
                <a:latin typeface="Century Gothic" panose="020B0502020202020204" pitchFamily="34" charset="0"/>
              </a:rPr>
              <a:t>47 % klientů</a:t>
            </a:r>
            <a:endParaRPr lang="cs-CZ" sz="1600" b="1" dirty="0">
              <a:solidFill>
                <a:schemeClr val="bg1"/>
              </a:solidFill>
              <a:latin typeface="Century Gothic" panose="020B0502020202020204" pitchFamily="34" charset="0"/>
            </a:endParaRPr>
          </a:p>
          <a:p>
            <a:r>
              <a:rPr lang="cs-CZ" sz="1600" dirty="0">
                <a:solidFill>
                  <a:schemeClr val="bg1"/>
                </a:solidFill>
                <a:latin typeface="Century Gothic" panose="020B0502020202020204" pitchFamily="34" charset="0"/>
              </a:rPr>
              <a:t>nemá zkušenost s žádným srovnávačem. </a:t>
            </a:r>
          </a:p>
          <a:p>
            <a:endParaRPr lang="cs-CZ" sz="1600" dirty="0">
              <a:solidFill>
                <a:schemeClr val="bg1"/>
              </a:solidFill>
              <a:latin typeface="Century Gothic" panose="020B0502020202020204" pitchFamily="34" charset="0"/>
            </a:endParaRPr>
          </a:p>
          <a:p>
            <a:r>
              <a:rPr lang="cs-CZ" sz="1600" dirty="0">
                <a:solidFill>
                  <a:schemeClr val="bg1"/>
                </a:solidFill>
                <a:latin typeface="Century Gothic" panose="020B0502020202020204" pitchFamily="34" charset="0"/>
              </a:rPr>
              <a:t>                       je nejvíce používaným zprostředkovatelem (23 %), který má také nadprůměrné hodnocení od klientů (7,0).</a:t>
            </a:r>
            <a:endParaRPr lang="cs-CZ" sz="1100" i="1" dirty="0">
              <a:solidFill>
                <a:schemeClr val="bg1"/>
              </a:solidFill>
            </a:endParaRPr>
          </a:p>
        </p:txBody>
      </p:sp>
      <p:pic>
        <p:nvPicPr>
          <p:cNvPr id="41" name="Obrázek 40">
            <a:extLst>
              <a:ext uri="{FF2B5EF4-FFF2-40B4-BE49-F238E27FC236}">
                <a16:creationId xmlns:a16="http://schemas.microsoft.com/office/drawing/2014/main" id="{EE6C0AD8-DBE2-9146-64D4-7BDDA1FC1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63" t="41606" r="22596" b="41483"/>
          <a:stretch/>
        </p:blipFill>
        <p:spPr>
          <a:xfrm>
            <a:off x="7961186" y="2379912"/>
            <a:ext cx="1219246" cy="267259"/>
          </a:xfrm>
          <a:prstGeom prst="rect">
            <a:avLst/>
          </a:prstGeom>
        </p:spPr>
      </p:pic>
      <p:grpSp>
        <p:nvGrpSpPr>
          <p:cNvPr id="42" name="Skupina 41">
            <a:extLst>
              <a:ext uri="{FF2B5EF4-FFF2-40B4-BE49-F238E27FC236}">
                <a16:creationId xmlns:a16="http://schemas.microsoft.com/office/drawing/2014/main" id="{9FAD3B1E-0D5A-D021-53E0-6CB71E0E160E}"/>
              </a:ext>
            </a:extLst>
          </p:cNvPr>
          <p:cNvGrpSpPr/>
          <p:nvPr/>
        </p:nvGrpSpPr>
        <p:grpSpPr>
          <a:xfrm>
            <a:off x="8991148" y="4020268"/>
            <a:ext cx="2940031" cy="2198530"/>
            <a:chOff x="280729" y="1083563"/>
            <a:chExt cx="2497175" cy="3314912"/>
          </a:xfrm>
        </p:grpSpPr>
        <p:sp>
          <p:nvSpPr>
            <p:cNvPr id="43" name="Obdélník 42">
              <a:extLst>
                <a:ext uri="{FF2B5EF4-FFF2-40B4-BE49-F238E27FC236}">
                  <a16:creationId xmlns:a16="http://schemas.microsoft.com/office/drawing/2014/main" id="{9BDA870C-8448-918E-8087-E3317F2F46F9}"/>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bdélník 43">
              <a:extLst>
                <a:ext uri="{FF2B5EF4-FFF2-40B4-BE49-F238E27FC236}">
                  <a16:creationId xmlns:a16="http://schemas.microsoft.com/office/drawing/2014/main" id="{4585D858-6BCA-C20E-CC73-F65DBACA5460}"/>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5" name="TextovéPole 44">
            <a:extLst>
              <a:ext uri="{FF2B5EF4-FFF2-40B4-BE49-F238E27FC236}">
                <a16:creationId xmlns:a16="http://schemas.microsoft.com/office/drawing/2014/main" id="{03E43C16-51B0-F94F-E9AA-F537F789C2EE}"/>
              </a:ext>
            </a:extLst>
          </p:cNvPr>
          <p:cNvSpPr txBox="1"/>
          <p:nvPr/>
        </p:nvSpPr>
        <p:spPr>
          <a:xfrm>
            <a:off x="9019831" y="4090215"/>
            <a:ext cx="2586711" cy="1938992"/>
          </a:xfrm>
          <a:prstGeom prst="rect">
            <a:avLst/>
          </a:prstGeom>
          <a:noFill/>
        </p:spPr>
        <p:txBody>
          <a:bodyPr wrap="square" rtlCol="0">
            <a:spAutoFit/>
          </a:bodyPr>
          <a:lstStyle/>
          <a:p>
            <a:r>
              <a:rPr lang="cs-CZ" sz="3600" b="1" dirty="0">
                <a:solidFill>
                  <a:schemeClr val="bg1"/>
                </a:solidFill>
                <a:latin typeface="Century Gothic" panose="020B0502020202020204" pitchFamily="34" charset="0"/>
              </a:rPr>
              <a:t>30 %</a:t>
            </a:r>
            <a:r>
              <a:rPr lang="cs-CZ" b="1" dirty="0">
                <a:solidFill>
                  <a:schemeClr val="bg1"/>
                </a:solidFill>
                <a:latin typeface="Century Gothic" panose="020B0502020202020204" pitchFamily="34" charset="0"/>
              </a:rPr>
              <a:t> </a:t>
            </a:r>
            <a:r>
              <a:rPr lang="cs-CZ" sz="1600" dirty="0">
                <a:solidFill>
                  <a:schemeClr val="bg1"/>
                </a:solidFill>
                <a:latin typeface="Century Gothic" panose="020B0502020202020204" pitchFamily="34" charset="0"/>
              </a:rPr>
              <a:t>respondentů uvažovalo o změnách </a:t>
            </a:r>
            <a:br>
              <a:rPr lang="cs-CZ" sz="1600" dirty="0">
                <a:solidFill>
                  <a:schemeClr val="bg1"/>
                </a:solidFill>
                <a:latin typeface="Century Gothic" panose="020B0502020202020204" pitchFamily="34" charset="0"/>
              </a:rPr>
            </a:br>
            <a:r>
              <a:rPr lang="cs-CZ" sz="1600" dirty="0">
                <a:solidFill>
                  <a:schemeClr val="bg1"/>
                </a:solidFill>
                <a:latin typeface="Century Gothic" panose="020B0502020202020204" pitchFamily="34" charset="0"/>
              </a:rPr>
              <a:t>v pojištění. Pro více než </a:t>
            </a:r>
            <a:r>
              <a:rPr lang="cs-CZ" sz="2000" b="1" dirty="0">
                <a:solidFill>
                  <a:schemeClr val="bg1"/>
                </a:solidFill>
                <a:latin typeface="Century Gothic" panose="020B0502020202020204" pitchFamily="34" charset="0"/>
              </a:rPr>
              <a:t>polovinu</a:t>
            </a:r>
            <a:r>
              <a:rPr lang="cs-CZ" sz="1600" dirty="0">
                <a:solidFill>
                  <a:schemeClr val="bg1"/>
                </a:solidFill>
                <a:latin typeface="Century Gothic" panose="020B0502020202020204" pitchFamily="34" charset="0"/>
              </a:rPr>
              <a:t> z nich se jednalo o změnu pojistných smluv.</a:t>
            </a:r>
            <a:endParaRPr lang="cs-CZ" sz="1100" i="1" dirty="0">
              <a:solidFill>
                <a:schemeClr val="bg1"/>
              </a:solidFill>
            </a:endParaRPr>
          </a:p>
        </p:txBody>
      </p:sp>
    </p:spTree>
    <p:extLst>
      <p:ext uri="{BB962C8B-B14F-4D97-AF65-F5344CB8AC3E}">
        <p14:creationId xmlns:p14="http://schemas.microsoft.com/office/powerpoint/2010/main" val="288728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C9B9216-669A-FA9E-4495-667400C93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ázek 2">
            <a:extLst>
              <a:ext uri="{FF2B5EF4-FFF2-40B4-BE49-F238E27FC236}">
                <a16:creationId xmlns:a16="http://schemas.microsoft.com/office/drawing/2014/main" id="{05BC3850-FD51-04F0-79D9-00D3AB07B1A6}"/>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
        <p:nvSpPr>
          <p:cNvPr id="4" name="Nadpis 3">
            <a:extLst>
              <a:ext uri="{FF2B5EF4-FFF2-40B4-BE49-F238E27FC236}">
                <a16:creationId xmlns:a16="http://schemas.microsoft.com/office/drawing/2014/main" id="{34453978-9B15-4B53-ABE5-992C187052D3}"/>
              </a:ext>
            </a:extLst>
          </p:cNvPr>
          <p:cNvSpPr>
            <a:spLocks noGrp="1"/>
          </p:cNvSpPr>
          <p:nvPr>
            <p:ph type="title"/>
          </p:nvPr>
        </p:nvSpPr>
        <p:spPr/>
        <p:txBody>
          <a:bodyPr/>
          <a:lstStyle/>
          <a:p>
            <a:r>
              <a:rPr lang="cs-CZ" b="1" dirty="0">
                <a:solidFill>
                  <a:schemeClr val="bg1"/>
                </a:solidFill>
              </a:rPr>
              <a:t>Pojišťovací produkty </a:t>
            </a:r>
          </a:p>
        </p:txBody>
      </p:sp>
      <p:sp>
        <p:nvSpPr>
          <p:cNvPr id="5" name="Zástupný text 4">
            <a:extLst>
              <a:ext uri="{FF2B5EF4-FFF2-40B4-BE49-F238E27FC236}">
                <a16:creationId xmlns:a16="http://schemas.microsoft.com/office/drawing/2014/main" id="{435F969B-8757-4EAB-9305-51D3C8BE9DA3}"/>
              </a:ext>
            </a:extLst>
          </p:cNvPr>
          <p:cNvSpPr>
            <a:spLocks noGrp="1"/>
          </p:cNvSpPr>
          <p:nvPr>
            <p:ph type="body" idx="1"/>
          </p:nvPr>
        </p:nvSpPr>
        <p:spPr/>
        <p:txBody>
          <a:bodyPr>
            <a:normAutofit fontScale="92500" lnSpcReduction="20000"/>
          </a:bodyPr>
          <a:lstStyle/>
          <a:p>
            <a:r>
              <a:rPr lang="cs-CZ" dirty="0">
                <a:solidFill>
                  <a:schemeClr val="bg1"/>
                </a:solidFill>
              </a:rPr>
              <a:t>Typy pojištění</a:t>
            </a:r>
          </a:p>
          <a:p>
            <a:r>
              <a:rPr lang="cs-CZ" dirty="0">
                <a:solidFill>
                  <a:schemeClr val="bg1"/>
                </a:solidFill>
              </a:rPr>
              <a:t>Důvěra v jednotlivé produkty</a:t>
            </a:r>
          </a:p>
          <a:p>
            <a:r>
              <a:rPr lang="cs-CZ" dirty="0">
                <a:solidFill>
                  <a:schemeClr val="bg1"/>
                </a:solidFill>
              </a:rPr>
              <a:t>Životní pojištění</a:t>
            </a:r>
          </a:p>
          <a:p>
            <a:r>
              <a:rPr lang="cs-CZ" dirty="0">
                <a:solidFill>
                  <a:schemeClr val="bg1"/>
                </a:solidFill>
              </a:rPr>
              <a:t>Komerční pojištění</a:t>
            </a:r>
          </a:p>
        </p:txBody>
      </p:sp>
    </p:spTree>
    <p:extLst>
      <p:ext uri="{BB962C8B-B14F-4D97-AF65-F5344CB8AC3E}">
        <p14:creationId xmlns:p14="http://schemas.microsoft.com/office/powerpoint/2010/main" val="4022510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9A9E2BFF-34E6-FEFD-2DD8-4874F8337BB3}"/>
              </a:ext>
            </a:extLst>
          </p:cNvPr>
          <p:cNvSpPr/>
          <p:nvPr/>
        </p:nvSpPr>
        <p:spPr>
          <a:xfrm>
            <a:off x="297713" y="291463"/>
            <a:ext cx="10515600" cy="20815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4080C44A-5487-5D35-BAC6-C003697D99FB}"/>
              </a:ext>
            </a:extLst>
          </p:cNvPr>
          <p:cNvSpPr/>
          <p:nvPr/>
        </p:nvSpPr>
        <p:spPr>
          <a:xfrm>
            <a:off x="297713" y="2775098"/>
            <a:ext cx="11587846" cy="40013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Nadpis 4">
            <a:extLst>
              <a:ext uri="{FF2B5EF4-FFF2-40B4-BE49-F238E27FC236}">
                <a16:creationId xmlns:a16="http://schemas.microsoft.com/office/drawing/2014/main" id="{F5E448D6-AC31-40A8-9BB6-444A7FA83536}"/>
              </a:ext>
            </a:extLst>
          </p:cNvPr>
          <p:cNvSpPr>
            <a:spLocks noGrp="1"/>
          </p:cNvSpPr>
          <p:nvPr>
            <p:ph type="title"/>
          </p:nvPr>
        </p:nvSpPr>
        <p:spPr>
          <a:xfrm>
            <a:off x="162939" y="113477"/>
            <a:ext cx="10515600" cy="2143574"/>
          </a:xfrm>
          <a:solidFill>
            <a:srgbClr val="004077"/>
          </a:solidFill>
        </p:spPr>
        <p:txBody>
          <a:bodyPr anchor="t">
            <a:noAutofit/>
          </a:bodyPr>
          <a:lstStyle/>
          <a:p>
            <a:r>
              <a:rPr lang="cs-CZ" sz="3600" b="1" dirty="0">
                <a:solidFill>
                  <a:schemeClr val="bg1"/>
                </a:solidFill>
              </a:rPr>
              <a:t>Důvěra v produkty:</a:t>
            </a:r>
            <a:br>
              <a:rPr lang="cs-CZ" sz="3600" b="1" dirty="0">
                <a:solidFill>
                  <a:schemeClr val="bg1"/>
                </a:solidFill>
              </a:rPr>
            </a:br>
            <a:r>
              <a:rPr lang="cs-CZ" sz="3600" b="1" dirty="0">
                <a:solidFill>
                  <a:schemeClr val="bg1"/>
                </a:solidFill>
              </a:rPr>
              <a:t>průměr za všechny typy produktů je 6,6 bodu </a:t>
            </a:r>
            <a:r>
              <a:rPr lang="cs-CZ" sz="2800" b="0" dirty="0">
                <a:solidFill>
                  <a:schemeClr val="bg1"/>
                </a:solidFill>
              </a:rPr>
              <a:t>(vyšší než je průměr celého oboru, který je 6,2 bodu). </a:t>
            </a:r>
            <a:r>
              <a:rPr lang="cs-CZ" sz="2800" b="1" dirty="0">
                <a:solidFill>
                  <a:schemeClr val="bg1"/>
                </a:solidFill>
              </a:rPr>
              <a:t>Vyšší důvěru mají </a:t>
            </a:r>
            <a:r>
              <a:rPr lang="cs-CZ" sz="2800" dirty="0">
                <a:solidFill>
                  <a:schemeClr val="bg1"/>
                </a:solidFill>
              </a:rPr>
              <a:t>majetková pojištění všeho typu.</a:t>
            </a:r>
            <a:endParaRPr lang="cs-CZ" sz="3600" b="1" dirty="0">
              <a:solidFill>
                <a:schemeClr val="bg1"/>
              </a:solidFill>
            </a:endParaRPr>
          </a:p>
        </p:txBody>
      </p:sp>
      <p:graphicFrame>
        <p:nvGraphicFramePr>
          <p:cNvPr id="4" name="Graf 3">
            <a:extLst>
              <a:ext uri="{FF2B5EF4-FFF2-40B4-BE49-F238E27FC236}">
                <a16:creationId xmlns:a16="http://schemas.microsoft.com/office/drawing/2014/main" id="{E9A18F46-B1A2-2235-EE2C-47B5948CB2C4}"/>
              </a:ext>
            </a:extLst>
          </p:cNvPr>
          <p:cNvGraphicFramePr/>
          <p:nvPr>
            <p:extLst>
              <p:ext uri="{D42A27DB-BD31-4B8C-83A1-F6EECF244321}">
                <p14:modId xmlns:p14="http://schemas.microsoft.com/office/powerpoint/2010/main" val="414075889"/>
              </p:ext>
            </p:extLst>
          </p:nvPr>
        </p:nvGraphicFramePr>
        <p:xfrm>
          <a:off x="162939" y="2574218"/>
          <a:ext cx="11587846" cy="4101219"/>
        </p:xfrm>
        <a:graphic>
          <a:graphicData uri="http://schemas.openxmlformats.org/drawingml/2006/chart">
            <c:chart xmlns:c="http://schemas.openxmlformats.org/drawingml/2006/chart" xmlns:r="http://schemas.openxmlformats.org/officeDocument/2006/relationships" r:id="rId3"/>
          </a:graphicData>
        </a:graphic>
      </p:graphicFrame>
      <p:sp>
        <p:nvSpPr>
          <p:cNvPr id="8" name="Zástupný symbol pro zápatí 4">
            <a:extLst>
              <a:ext uri="{FF2B5EF4-FFF2-40B4-BE49-F238E27FC236}">
                <a16:creationId xmlns:a16="http://schemas.microsoft.com/office/drawing/2014/main" id="{7F71F388-5BDD-B5CC-9651-8B50C40F47AD}"/>
              </a:ext>
            </a:extLst>
          </p:cNvPr>
          <p:cNvSpPr txBox="1">
            <a:spLocks/>
          </p:cNvSpPr>
          <p:nvPr/>
        </p:nvSpPr>
        <p:spPr>
          <a:xfrm rot="16200000">
            <a:off x="-1732652" y="4418387"/>
            <a:ext cx="4156307" cy="365125"/>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b="1" i="1" dirty="0">
                <a:solidFill>
                  <a:schemeClr val="bg1">
                    <a:lumMod val="50000"/>
                  </a:schemeClr>
                </a:solidFill>
                <a:latin typeface="Century Gothic" panose="020B0502020202020204" pitchFamily="34" charset="0"/>
              </a:rPr>
              <a:t>0 = </a:t>
            </a:r>
            <a:r>
              <a:rPr lang="en-US" sz="1050" b="1" i="1" dirty="0" err="1">
                <a:solidFill>
                  <a:schemeClr val="bg1">
                    <a:lumMod val="50000"/>
                  </a:schemeClr>
                </a:solidFill>
                <a:latin typeface="Century Gothic" panose="020B0502020202020204" pitchFamily="34" charset="0"/>
              </a:rPr>
              <a:t>vůbec</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nedůvěřuji</a:t>
            </a:r>
            <a:r>
              <a:rPr lang="cs-CZ" sz="1050" b="1" i="1" dirty="0">
                <a:solidFill>
                  <a:schemeClr val="bg1">
                    <a:lumMod val="50000"/>
                  </a:schemeClr>
                </a:solidFill>
                <a:latin typeface="Century Gothic" panose="020B0502020202020204" pitchFamily="34" charset="0"/>
              </a:rPr>
              <a:t> --------------    --- </a:t>
            </a:r>
            <a:r>
              <a:rPr lang="en-US" sz="1050" b="1" i="1" dirty="0">
                <a:solidFill>
                  <a:schemeClr val="bg1">
                    <a:lumMod val="50000"/>
                  </a:schemeClr>
                </a:solidFill>
                <a:latin typeface="Century Gothic" panose="020B0502020202020204" pitchFamily="34" charset="0"/>
              </a:rPr>
              <a:t>10 = </a:t>
            </a:r>
            <a:r>
              <a:rPr lang="en-US" sz="1050" b="1" i="1" dirty="0" err="1">
                <a:solidFill>
                  <a:schemeClr val="bg1">
                    <a:lumMod val="50000"/>
                  </a:schemeClr>
                </a:solidFill>
                <a:latin typeface="Century Gothic" panose="020B0502020202020204" pitchFamily="34" charset="0"/>
              </a:rPr>
              <a:t>naprosto</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důvěřuji</a:t>
            </a:r>
            <a:r>
              <a:rPr lang="cs-CZ" sz="1050" b="1" i="1" dirty="0">
                <a:solidFill>
                  <a:schemeClr val="bg1">
                    <a:lumMod val="50000"/>
                  </a:schemeClr>
                </a:solidFill>
                <a:latin typeface="Century Gothic" panose="020B0502020202020204" pitchFamily="34" charset="0"/>
              </a:rPr>
              <a:t> </a:t>
            </a:r>
            <a:endParaRPr lang="en-US" sz="1050" b="1" i="1" dirty="0">
              <a:solidFill>
                <a:schemeClr val="bg1">
                  <a:lumMod val="50000"/>
                </a:schemeClr>
              </a:solidFill>
              <a:latin typeface="Century Gothic" panose="020B0502020202020204" pitchFamily="34" charset="0"/>
            </a:endParaRPr>
          </a:p>
        </p:txBody>
      </p:sp>
      <p:sp>
        <p:nvSpPr>
          <p:cNvPr id="9" name="Zástupný symbol pro zápatí 4">
            <a:extLst>
              <a:ext uri="{FF2B5EF4-FFF2-40B4-BE49-F238E27FC236}">
                <a16:creationId xmlns:a16="http://schemas.microsoft.com/office/drawing/2014/main" id="{DF8FFE0E-4BD4-F5E6-0DE1-619147F2BD4B}"/>
              </a:ext>
            </a:extLst>
          </p:cNvPr>
          <p:cNvSpPr>
            <a:spLocks noGrp="1"/>
          </p:cNvSpPr>
          <p:nvPr>
            <p:ph type="ftr" sz="quarter" idx="11"/>
          </p:nvPr>
        </p:nvSpPr>
        <p:spPr>
          <a:xfrm>
            <a:off x="528064" y="6319160"/>
            <a:ext cx="7664641" cy="365125"/>
          </a:xfrm>
        </p:spPr>
        <p:txBody>
          <a:bodyPr/>
          <a:lstStyle/>
          <a:p>
            <a:pPr algn="l"/>
            <a:r>
              <a:rPr lang="en-US" sz="900" i="1" dirty="0"/>
              <a:t>Do </a:t>
            </a:r>
            <a:r>
              <a:rPr lang="en-US" sz="900" i="1" dirty="0" err="1"/>
              <a:t>jaké</a:t>
            </a:r>
            <a:r>
              <a:rPr lang="en-US" sz="900" i="1" dirty="0"/>
              <a:t> </a:t>
            </a:r>
            <a:r>
              <a:rPr lang="en-US" sz="900" i="1" dirty="0" err="1"/>
              <a:t>míry</a:t>
            </a:r>
            <a:r>
              <a:rPr lang="en-US" sz="900" i="1" dirty="0"/>
              <a:t> </a:t>
            </a:r>
            <a:r>
              <a:rPr lang="en-US" sz="900" i="1" dirty="0" err="1"/>
              <a:t>důvěřujete</a:t>
            </a:r>
            <a:r>
              <a:rPr lang="en-US" sz="900" i="1" dirty="0"/>
              <a:t> </a:t>
            </a:r>
            <a:r>
              <a:rPr lang="en-US" sz="900" i="1" dirty="0" err="1"/>
              <a:t>jednotlivým</a:t>
            </a:r>
            <a:r>
              <a:rPr lang="en-US" sz="900" i="1" dirty="0"/>
              <a:t> </a:t>
            </a:r>
            <a:r>
              <a:rPr lang="en-US" sz="900" i="1" dirty="0" err="1"/>
              <a:t>typům</a:t>
            </a:r>
            <a:r>
              <a:rPr lang="en-US" sz="900" i="1" dirty="0"/>
              <a:t> </a:t>
            </a:r>
            <a:r>
              <a:rPr lang="en-US" sz="900" i="1" dirty="0" err="1"/>
              <a:t>pojištění</a:t>
            </a:r>
            <a:r>
              <a:rPr lang="en-US" sz="900" i="1" dirty="0"/>
              <a:t>?  0 = </a:t>
            </a:r>
            <a:r>
              <a:rPr lang="en-US" sz="900" i="1" dirty="0" err="1"/>
              <a:t>vůbec</a:t>
            </a:r>
            <a:r>
              <a:rPr lang="en-US" sz="900" i="1" dirty="0"/>
              <a:t> </a:t>
            </a:r>
            <a:r>
              <a:rPr lang="en-US" sz="900" i="1" dirty="0" err="1"/>
              <a:t>nedůvěřuji</a:t>
            </a:r>
            <a:r>
              <a:rPr lang="en-US" sz="900" i="1" dirty="0"/>
              <a:t>, 10 = </a:t>
            </a:r>
            <a:r>
              <a:rPr lang="en-US" sz="900" i="1" dirty="0" err="1"/>
              <a:t>naprosto</a:t>
            </a:r>
            <a:r>
              <a:rPr lang="en-US" sz="900" i="1" dirty="0"/>
              <a:t> </a:t>
            </a:r>
            <a:r>
              <a:rPr lang="en-US" sz="900" i="1" dirty="0" err="1"/>
              <a:t>důvěřuji</a:t>
            </a:r>
            <a:r>
              <a:rPr lang="cs-CZ" sz="900" i="1" dirty="0"/>
              <a:t> </a:t>
            </a:r>
            <a:r>
              <a:rPr lang="en-US" sz="900" i="1" dirty="0"/>
              <a:t>/ N = </a:t>
            </a:r>
            <a:r>
              <a:rPr lang="cs-CZ" sz="900" i="1" dirty="0"/>
              <a:t> 1026</a:t>
            </a:r>
            <a:endParaRPr lang="en-US" sz="900" i="1" dirty="0"/>
          </a:p>
        </p:txBody>
      </p:sp>
      <p:sp>
        <p:nvSpPr>
          <p:cNvPr id="10" name="Pravá složená závorka 9">
            <a:extLst>
              <a:ext uri="{FF2B5EF4-FFF2-40B4-BE49-F238E27FC236}">
                <a16:creationId xmlns:a16="http://schemas.microsoft.com/office/drawing/2014/main" id="{B6FE222F-9764-18FE-3360-137D147FE920}"/>
              </a:ext>
            </a:extLst>
          </p:cNvPr>
          <p:cNvSpPr/>
          <p:nvPr/>
        </p:nvSpPr>
        <p:spPr>
          <a:xfrm rot="16200000">
            <a:off x="6075379" y="-2245649"/>
            <a:ext cx="471141" cy="10280630"/>
          </a:xfrm>
          <a:prstGeom prst="rightBrace">
            <a:avLst>
              <a:gd name="adj1" fmla="val 8333"/>
              <a:gd name="adj2" fmla="val 49270"/>
            </a:avLst>
          </a:prstGeom>
          <a:ln>
            <a:solidFill>
              <a:srgbClr val="E41B13"/>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sp>
        <p:nvSpPr>
          <p:cNvPr id="11" name="Ovál 10">
            <a:extLst>
              <a:ext uri="{FF2B5EF4-FFF2-40B4-BE49-F238E27FC236}">
                <a16:creationId xmlns:a16="http://schemas.microsoft.com/office/drawing/2014/main" id="{8328F998-2EEE-EE25-E681-C7956DED4AF0}"/>
              </a:ext>
            </a:extLst>
          </p:cNvPr>
          <p:cNvSpPr/>
          <p:nvPr/>
        </p:nvSpPr>
        <p:spPr>
          <a:xfrm>
            <a:off x="4533736" y="2580850"/>
            <a:ext cx="3778180" cy="627634"/>
          </a:xfrm>
          <a:prstGeom prst="ellipse">
            <a:avLst/>
          </a:prstGeom>
          <a:solidFill>
            <a:srgbClr val="E41B13"/>
          </a:solidFill>
          <a:ln>
            <a:solidFill>
              <a:srgbClr val="E41B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 za všechny typy pojištění</a:t>
            </a:r>
          </a:p>
          <a:p>
            <a:pPr algn="ctr"/>
            <a:r>
              <a:rPr lang="cs-CZ" sz="2000" b="1" dirty="0">
                <a:latin typeface="Century Gothic" panose="020B0502020202020204" pitchFamily="34" charset="0"/>
              </a:rPr>
              <a:t>6,6</a:t>
            </a:r>
          </a:p>
        </p:txBody>
      </p:sp>
    </p:spTree>
    <p:extLst>
      <p:ext uri="{BB962C8B-B14F-4D97-AF65-F5344CB8AC3E}">
        <p14:creationId xmlns:p14="http://schemas.microsoft.com/office/powerpoint/2010/main" val="4016974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7D35A2F2-B73D-200E-B285-5B0C22718C80}"/>
              </a:ext>
            </a:extLst>
          </p:cNvPr>
          <p:cNvSpPr/>
          <p:nvPr/>
        </p:nvSpPr>
        <p:spPr>
          <a:xfrm>
            <a:off x="213397" y="2293343"/>
            <a:ext cx="11794305" cy="44902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FBEACB3B-D226-0E50-3E21-2ED80EFB6789}"/>
              </a:ext>
            </a:extLst>
          </p:cNvPr>
          <p:cNvSpPr/>
          <p:nvPr/>
        </p:nvSpPr>
        <p:spPr>
          <a:xfrm>
            <a:off x="173572" y="223284"/>
            <a:ext cx="10597209" cy="172247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6" name="Graf 5">
            <a:extLst>
              <a:ext uri="{FF2B5EF4-FFF2-40B4-BE49-F238E27FC236}">
                <a16:creationId xmlns:a16="http://schemas.microsoft.com/office/drawing/2014/main" id="{5FE11D63-5945-E00B-DD41-5531C9C00EE5}"/>
              </a:ext>
            </a:extLst>
          </p:cNvPr>
          <p:cNvGraphicFramePr/>
          <p:nvPr>
            <p:extLst>
              <p:ext uri="{D42A27DB-BD31-4B8C-83A1-F6EECF244321}">
                <p14:modId xmlns:p14="http://schemas.microsoft.com/office/powerpoint/2010/main" val="92361312"/>
              </p:ext>
            </p:extLst>
          </p:nvPr>
        </p:nvGraphicFramePr>
        <p:xfrm>
          <a:off x="88511" y="2144487"/>
          <a:ext cx="11794306" cy="4490229"/>
        </p:xfrm>
        <a:graphic>
          <a:graphicData uri="http://schemas.openxmlformats.org/drawingml/2006/chart">
            <c:chart xmlns:c="http://schemas.openxmlformats.org/drawingml/2006/chart" xmlns:r="http://schemas.openxmlformats.org/officeDocument/2006/relationships" r:id="rId3"/>
          </a:graphicData>
        </a:graphic>
      </p:graphicFrame>
      <p:sp>
        <p:nvSpPr>
          <p:cNvPr id="4" name="Nadpis 3">
            <a:extLst>
              <a:ext uri="{FF2B5EF4-FFF2-40B4-BE49-F238E27FC236}">
                <a16:creationId xmlns:a16="http://schemas.microsoft.com/office/drawing/2014/main" id="{68A890DD-A3BD-437B-9354-197B50B9E8DA}"/>
              </a:ext>
            </a:extLst>
          </p:cNvPr>
          <p:cNvSpPr>
            <a:spLocks noGrp="1"/>
          </p:cNvSpPr>
          <p:nvPr>
            <p:ph type="title"/>
          </p:nvPr>
        </p:nvSpPr>
        <p:spPr>
          <a:xfrm>
            <a:off x="88511" y="42946"/>
            <a:ext cx="10597210" cy="1820177"/>
          </a:xfrm>
          <a:solidFill>
            <a:srgbClr val="004077"/>
          </a:solidFill>
        </p:spPr>
        <p:txBody>
          <a:bodyPr>
            <a:noAutofit/>
          </a:bodyPr>
          <a:lstStyle/>
          <a:p>
            <a:r>
              <a:rPr lang="cs-CZ" sz="3200" b="1" dirty="0">
                <a:solidFill>
                  <a:schemeClr val="bg1">
                    <a:lumMod val="95000"/>
                  </a:schemeClr>
                </a:solidFill>
              </a:rPr>
              <a:t>Zastoupení jednotlivých produktů se v průběhu času významně nemění. </a:t>
            </a:r>
            <a:r>
              <a:rPr lang="cs-CZ" sz="2800" b="0" dirty="0">
                <a:solidFill>
                  <a:schemeClr val="bg1">
                    <a:lumMod val="95000"/>
                  </a:schemeClr>
                </a:solidFill>
              </a:rPr>
              <a:t>Životní pojištění má sjednáno přibližně polovina lidí, zatímco pojištění nemovitostí a domácnosti dvě třetiny klientů. </a:t>
            </a:r>
            <a:endParaRPr lang="cs-CZ" sz="3200" b="0" dirty="0">
              <a:solidFill>
                <a:schemeClr val="bg1">
                  <a:lumMod val="95000"/>
                </a:schemeClr>
              </a:solidFill>
            </a:endParaRPr>
          </a:p>
        </p:txBody>
      </p:sp>
      <p:sp>
        <p:nvSpPr>
          <p:cNvPr id="9" name="Obdélník 8">
            <a:extLst>
              <a:ext uri="{FF2B5EF4-FFF2-40B4-BE49-F238E27FC236}">
                <a16:creationId xmlns:a16="http://schemas.microsoft.com/office/drawing/2014/main" id="{BB01EED6-45EF-416D-8332-550F54DA3C5C}"/>
              </a:ext>
            </a:extLst>
          </p:cNvPr>
          <p:cNvSpPr/>
          <p:nvPr/>
        </p:nvSpPr>
        <p:spPr>
          <a:xfrm>
            <a:off x="88511" y="6234606"/>
            <a:ext cx="10155865" cy="400110"/>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ea typeface="Calibri" panose="020F0502020204030204" pitchFamily="34" charset="0"/>
              </a:rPr>
              <a:t>T4. Jaký typ pojištění máte sjednaný (Vy nebo Vaše rodina / domácnost)? / N = 1028</a:t>
            </a:r>
          </a:p>
          <a:p>
            <a:r>
              <a:rPr lang="cs-CZ" sz="1000" i="1" dirty="0">
                <a:solidFill>
                  <a:schemeClr val="bg1">
                    <a:lumMod val="50000"/>
                  </a:schemeClr>
                </a:solidFill>
                <a:latin typeface="Century Gothic" panose="020B0502020202020204" pitchFamily="34" charset="0"/>
              </a:rPr>
              <a:t>Do jaké míry důvěřujete jednotlivým typům pojištění?  0 = vůbec nedůvěřuji, 10 = naprosto důvěřuji / N =  1028</a:t>
            </a:r>
          </a:p>
        </p:txBody>
      </p:sp>
      <p:sp>
        <p:nvSpPr>
          <p:cNvPr id="5" name="Zástupný symbol pro zápatí 4">
            <a:extLst>
              <a:ext uri="{FF2B5EF4-FFF2-40B4-BE49-F238E27FC236}">
                <a16:creationId xmlns:a16="http://schemas.microsoft.com/office/drawing/2014/main" id="{0897127C-46AB-AEB0-E68B-AE8F5FA11702}"/>
              </a:ext>
            </a:extLst>
          </p:cNvPr>
          <p:cNvSpPr txBox="1">
            <a:spLocks/>
          </p:cNvSpPr>
          <p:nvPr/>
        </p:nvSpPr>
        <p:spPr>
          <a:xfrm rot="16200000">
            <a:off x="9823968" y="3900653"/>
            <a:ext cx="3877457" cy="365125"/>
          </a:xfrm>
          <a:prstGeom prst="rect">
            <a:avLst/>
          </a:prstGeom>
        </p:spPr>
        <p:txBody>
          <a:bodyPr vert="horz" lIns="91440" tIns="45720" rIns="91440" bIns="45720" rtlCol="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b="1" i="1" dirty="0">
                <a:solidFill>
                  <a:schemeClr val="bg1">
                    <a:lumMod val="50000"/>
                  </a:schemeClr>
                </a:solidFill>
                <a:latin typeface="Century Gothic" panose="020B0502020202020204" pitchFamily="34" charset="0"/>
              </a:rPr>
              <a:t>0 = </a:t>
            </a:r>
            <a:r>
              <a:rPr lang="en-US" sz="1050" b="1" i="1" dirty="0" err="1">
                <a:solidFill>
                  <a:schemeClr val="bg1">
                    <a:lumMod val="50000"/>
                  </a:schemeClr>
                </a:solidFill>
                <a:latin typeface="Century Gothic" panose="020B0502020202020204" pitchFamily="34" charset="0"/>
              </a:rPr>
              <a:t>vůbec</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nedůvěřuji</a:t>
            </a:r>
            <a:r>
              <a:rPr lang="cs-CZ" sz="1050" b="1" i="1" dirty="0">
                <a:solidFill>
                  <a:schemeClr val="bg1">
                    <a:lumMod val="50000"/>
                  </a:schemeClr>
                </a:solidFill>
                <a:latin typeface="Century Gothic" panose="020B0502020202020204" pitchFamily="34" charset="0"/>
              </a:rPr>
              <a:t> ------    --- </a:t>
            </a:r>
            <a:r>
              <a:rPr lang="en-US" sz="1050" b="1" i="1" dirty="0">
                <a:solidFill>
                  <a:schemeClr val="bg1">
                    <a:lumMod val="50000"/>
                  </a:schemeClr>
                </a:solidFill>
                <a:latin typeface="Century Gothic" panose="020B0502020202020204" pitchFamily="34" charset="0"/>
              </a:rPr>
              <a:t>10 = </a:t>
            </a:r>
            <a:r>
              <a:rPr lang="en-US" sz="1050" b="1" i="1" dirty="0" err="1">
                <a:solidFill>
                  <a:schemeClr val="bg1">
                    <a:lumMod val="50000"/>
                  </a:schemeClr>
                </a:solidFill>
                <a:latin typeface="Century Gothic" panose="020B0502020202020204" pitchFamily="34" charset="0"/>
              </a:rPr>
              <a:t>naprosto</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důvěřuji</a:t>
            </a:r>
            <a:r>
              <a:rPr lang="cs-CZ" sz="1050" b="1" i="1" dirty="0">
                <a:solidFill>
                  <a:schemeClr val="bg1">
                    <a:lumMod val="50000"/>
                  </a:schemeClr>
                </a:solidFill>
                <a:latin typeface="Century Gothic" panose="020B0502020202020204" pitchFamily="34" charset="0"/>
              </a:rPr>
              <a:t> </a:t>
            </a:r>
            <a:endParaRPr lang="en-US" sz="1050" b="1" i="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298380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28A2999-0999-7E67-79ED-0CBF94488509}"/>
              </a:ext>
            </a:extLst>
          </p:cNvPr>
          <p:cNvSpPr/>
          <p:nvPr/>
        </p:nvSpPr>
        <p:spPr>
          <a:xfrm>
            <a:off x="415854" y="2379783"/>
            <a:ext cx="11226798" cy="422303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6C3FB3A8-6B40-CE4D-D368-008D075A9A4F}"/>
              </a:ext>
            </a:extLst>
          </p:cNvPr>
          <p:cNvSpPr/>
          <p:nvPr/>
        </p:nvSpPr>
        <p:spPr>
          <a:xfrm>
            <a:off x="337880" y="255181"/>
            <a:ext cx="10475432" cy="17117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0" name="Nadpis 4">
            <a:extLst>
              <a:ext uri="{FF2B5EF4-FFF2-40B4-BE49-F238E27FC236}">
                <a16:creationId xmlns:a16="http://schemas.microsoft.com/office/drawing/2014/main" id="{F5E448D6-AC31-40A8-9BB6-444A7FA83536}"/>
              </a:ext>
            </a:extLst>
          </p:cNvPr>
          <p:cNvSpPr>
            <a:spLocks noGrp="1"/>
          </p:cNvSpPr>
          <p:nvPr/>
        </p:nvSpPr>
        <p:spPr>
          <a:xfrm>
            <a:off x="167759" y="148960"/>
            <a:ext cx="10515600" cy="1711738"/>
          </a:xfrm>
          <a:prstGeom prst="rect">
            <a:avLst/>
          </a:prstGeom>
          <a:solidFill>
            <a:srgbClr val="00407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800" b="1" dirty="0">
                <a:solidFill>
                  <a:schemeClr val="bg1">
                    <a:lumMod val="95000"/>
                  </a:schemeClr>
                </a:solidFill>
                <a:latin typeface="Century Gothic" panose="020B0502020202020204" pitchFamily="34" charset="0"/>
              </a:rPr>
              <a:t>Zákazníci mají větší důvěru v ty typy pojištění, které mají sjednané. Průměrné hodnocení je 7,5 </a:t>
            </a:r>
            <a:r>
              <a:rPr lang="cs-CZ" sz="2000" dirty="0">
                <a:solidFill>
                  <a:schemeClr val="bg1">
                    <a:lumMod val="95000"/>
                  </a:schemeClr>
                </a:solidFill>
                <a:latin typeface="Century Gothic" panose="020B0502020202020204" pitchFamily="34" charset="0"/>
              </a:rPr>
              <a:t>(srovnatelné s rokem 2023).</a:t>
            </a:r>
            <a:br>
              <a:rPr lang="cs-CZ" sz="2800" b="1" dirty="0">
                <a:solidFill>
                  <a:schemeClr val="bg1">
                    <a:lumMod val="95000"/>
                  </a:schemeClr>
                </a:solidFill>
                <a:latin typeface="Century Gothic" panose="020B0502020202020204" pitchFamily="34" charset="0"/>
              </a:rPr>
            </a:br>
            <a:r>
              <a:rPr lang="cs-CZ" sz="2000" dirty="0">
                <a:solidFill>
                  <a:schemeClr val="bg1">
                    <a:lumMod val="95000"/>
                  </a:schemeClr>
                </a:solidFill>
                <a:latin typeface="Century Gothic" panose="020B0502020202020204" pitchFamily="34" charset="0"/>
              </a:rPr>
              <a:t>Nejvyšší hodnocení deklarují klienti u pojištění dlouhodobé péče, ale to má zatím velmi malý podíl. Velmi vysoká důvěra panuje u havarijního pojištění a povinného ručení případně u úrazového pojištění.</a:t>
            </a:r>
            <a:endParaRPr lang="cs-CZ" sz="2800" dirty="0">
              <a:solidFill>
                <a:schemeClr val="bg1">
                  <a:lumMod val="95000"/>
                </a:schemeClr>
              </a:solidFill>
              <a:latin typeface="Century Gothic" panose="020B0502020202020204" pitchFamily="34" charset="0"/>
            </a:endParaRPr>
          </a:p>
        </p:txBody>
      </p:sp>
      <p:graphicFrame>
        <p:nvGraphicFramePr>
          <p:cNvPr id="15" name="Graf 14">
            <a:extLst>
              <a:ext uri="{FF2B5EF4-FFF2-40B4-BE49-F238E27FC236}">
                <a16:creationId xmlns:a16="http://schemas.microsoft.com/office/drawing/2014/main" id="{7C01339D-1EA9-A639-8567-F2766149CB9A}"/>
              </a:ext>
            </a:extLst>
          </p:cNvPr>
          <p:cNvGraphicFramePr/>
          <p:nvPr>
            <p:extLst>
              <p:ext uri="{D42A27DB-BD31-4B8C-83A1-F6EECF244321}">
                <p14:modId xmlns:p14="http://schemas.microsoft.com/office/powerpoint/2010/main" val="1019324159"/>
              </p:ext>
            </p:extLst>
          </p:nvPr>
        </p:nvGraphicFramePr>
        <p:xfrm>
          <a:off x="167759" y="2240952"/>
          <a:ext cx="11304771" cy="4223036"/>
        </p:xfrm>
        <a:graphic>
          <a:graphicData uri="http://schemas.openxmlformats.org/drawingml/2006/chart">
            <c:chart xmlns:c="http://schemas.openxmlformats.org/drawingml/2006/chart" xmlns:r="http://schemas.openxmlformats.org/officeDocument/2006/relationships" r:id="rId2"/>
          </a:graphicData>
        </a:graphic>
      </p:graphicFrame>
      <p:sp>
        <p:nvSpPr>
          <p:cNvPr id="2" name="Zástupný symbol pro zápatí 4">
            <a:extLst>
              <a:ext uri="{FF2B5EF4-FFF2-40B4-BE49-F238E27FC236}">
                <a16:creationId xmlns:a16="http://schemas.microsoft.com/office/drawing/2014/main" id="{9C0A637A-1D51-97DB-355B-88337BB7C24A}"/>
              </a:ext>
            </a:extLst>
          </p:cNvPr>
          <p:cNvSpPr txBox="1">
            <a:spLocks/>
          </p:cNvSpPr>
          <p:nvPr/>
        </p:nvSpPr>
        <p:spPr>
          <a:xfrm rot="16200000">
            <a:off x="9131950" y="4040787"/>
            <a:ext cx="4141115" cy="365125"/>
          </a:xfrm>
          <a:prstGeom prst="rect">
            <a:avLst/>
          </a:prstGeom>
        </p:spPr>
        <p:txBody>
          <a:bodyPr vert="horz" lIns="91440" tIns="45720" rIns="91440" bIns="45720" rtlCol="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b="1" i="1" dirty="0">
                <a:solidFill>
                  <a:schemeClr val="bg1">
                    <a:lumMod val="50000"/>
                  </a:schemeClr>
                </a:solidFill>
                <a:latin typeface="Century Gothic" panose="020B0502020202020204" pitchFamily="34" charset="0"/>
              </a:rPr>
              <a:t>0 = </a:t>
            </a:r>
            <a:r>
              <a:rPr lang="en-US" sz="1050" b="1" i="1" dirty="0" err="1">
                <a:solidFill>
                  <a:schemeClr val="bg1">
                    <a:lumMod val="50000"/>
                  </a:schemeClr>
                </a:solidFill>
                <a:latin typeface="Century Gothic" panose="020B0502020202020204" pitchFamily="34" charset="0"/>
              </a:rPr>
              <a:t>vůbec</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nedůvěřuji</a:t>
            </a:r>
            <a:r>
              <a:rPr lang="cs-CZ" sz="1050" b="1" i="1" dirty="0">
                <a:solidFill>
                  <a:schemeClr val="bg1">
                    <a:lumMod val="50000"/>
                  </a:schemeClr>
                </a:solidFill>
                <a:latin typeface="Century Gothic" panose="020B0502020202020204" pitchFamily="34" charset="0"/>
              </a:rPr>
              <a:t> ------    --- </a:t>
            </a:r>
            <a:r>
              <a:rPr lang="en-US" sz="1050" b="1" i="1" dirty="0">
                <a:solidFill>
                  <a:schemeClr val="bg1">
                    <a:lumMod val="50000"/>
                  </a:schemeClr>
                </a:solidFill>
                <a:latin typeface="Century Gothic" panose="020B0502020202020204" pitchFamily="34" charset="0"/>
              </a:rPr>
              <a:t>10 = </a:t>
            </a:r>
            <a:r>
              <a:rPr lang="en-US" sz="1050" b="1" i="1" dirty="0" err="1">
                <a:solidFill>
                  <a:schemeClr val="bg1">
                    <a:lumMod val="50000"/>
                  </a:schemeClr>
                </a:solidFill>
                <a:latin typeface="Century Gothic" panose="020B0502020202020204" pitchFamily="34" charset="0"/>
              </a:rPr>
              <a:t>naprosto</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důvěřuji</a:t>
            </a:r>
            <a:r>
              <a:rPr lang="cs-CZ" sz="1050" b="1" i="1" dirty="0">
                <a:solidFill>
                  <a:schemeClr val="bg1">
                    <a:lumMod val="50000"/>
                  </a:schemeClr>
                </a:solidFill>
                <a:latin typeface="Century Gothic" panose="020B0502020202020204" pitchFamily="34" charset="0"/>
              </a:rPr>
              <a:t> </a:t>
            </a:r>
            <a:endParaRPr lang="en-US" sz="1050" b="1" i="1" dirty="0">
              <a:solidFill>
                <a:schemeClr val="bg1">
                  <a:lumMod val="50000"/>
                </a:schemeClr>
              </a:solidFill>
              <a:latin typeface="Century Gothic" panose="020B0502020202020204" pitchFamily="34" charset="0"/>
            </a:endParaRPr>
          </a:p>
        </p:txBody>
      </p:sp>
      <p:sp>
        <p:nvSpPr>
          <p:cNvPr id="13" name="Zástupný symbol pro zápatí 4">
            <a:extLst>
              <a:ext uri="{FF2B5EF4-FFF2-40B4-BE49-F238E27FC236}">
                <a16:creationId xmlns:a16="http://schemas.microsoft.com/office/drawing/2014/main" id="{DF8FFE0E-4BD4-F5E6-0DE1-619147F2BD4B}"/>
              </a:ext>
            </a:extLst>
          </p:cNvPr>
          <p:cNvSpPr>
            <a:spLocks noGrp="1"/>
          </p:cNvSpPr>
          <p:nvPr/>
        </p:nvSpPr>
        <p:spPr>
          <a:xfrm>
            <a:off x="167759" y="6011702"/>
            <a:ext cx="7664641" cy="389953"/>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dirty="0"/>
              <a:t>Do </a:t>
            </a:r>
            <a:r>
              <a:rPr lang="en-US" sz="900" i="1" dirty="0" err="1"/>
              <a:t>jaké</a:t>
            </a:r>
            <a:r>
              <a:rPr lang="en-US" sz="900" i="1" dirty="0"/>
              <a:t> </a:t>
            </a:r>
            <a:r>
              <a:rPr lang="en-US" sz="900" i="1" dirty="0" err="1"/>
              <a:t>míry</a:t>
            </a:r>
            <a:r>
              <a:rPr lang="en-US" sz="900" i="1" dirty="0"/>
              <a:t> </a:t>
            </a:r>
            <a:r>
              <a:rPr lang="en-US" sz="900" i="1" dirty="0" err="1"/>
              <a:t>důvěřujete</a:t>
            </a:r>
            <a:r>
              <a:rPr lang="en-US" sz="900" i="1" dirty="0"/>
              <a:t> </a:t>
            </a:r>
            <a:r>
              <a:rPr lang="en-US" sz="900" i="1" dirty="0" err="1"/>
              <a:t>jednotlivým</a:t>
            </a:r>
            <a:r>
              <a:rPr lang="en-US" sz="900" i="1" dirty="0"/>
              <a:t> </a:t>
            </a:r>
            <a:r>
              <a:rPr lang="en-US" sz="900" i="1" dirty="0" err="1"/>
              <a:t>typům</a:t>
            </a:r>
            <a:r>
              <a:rPr lang="en-US" sz="900" i="1" dirty="0"/>
              <a:t> </a:t>
            </a:r>
            <a:r>
              <a:rPr lang="en-US" sz="900" i="1" dirty="0" err="1"/>
              <a:t>pojištění</a:t>
            </a:r>
            <a:r>
              <a:rPr lang="en-US" sz="900" i="1" dirty="0"/>
              <a:t>?  0 = </a:t>
            </a:r>
            <a:r>
              <a:rPr lang="en-US" sz="900" i="1" dirty="0" err="1"/>
              <a:t>vůbec</a:t>
            </a:r>
            <a:r>
              <a:rPr lang="en-US" sz="900" i="1" dirty="0"/>
              <a:t> </a:t>
            </a:r>
            <a:r>
              <a:rPr lang="en-US" sz="900" i="1" dirty="0" err="1"/>
              <a:t>nedůvěřuji</a:t>
            </a:r>
            <a:r>
              <a:rPr lang="en-US" sz="900" i="1" dirty="0"/>
              <a:t>, 10 = </a:t>
            </a:r>
            <a:r>
              <a:rPr lang="en-US" sz="900" i="1" dirty="0" err="1"/>
              <a:t>naprosto</a:t>
            </a:r>
            <a:r>
              <a:rPr lang="en-US" sz="900" i="1" dirty="0"/>
              <a:t> </a:t>
            </a:r>
            <a:r>
              <a:rPr lang="en-US" sz="900" i="1" dirty="0" err="1"/>
              <a:t>důvěřuji</a:t>
            </a:r>
            <a:r>
              <a:rPr lang="cs-CZ" sz="900" i="1" dirty="0"/>
              <a:t> </a:t>
            </a:r>
            <a:r>
              <a:rPr lang="en-US" sz="900" i="1" dirty="0"/>
              <a:t>/ N = </a:t>
            </a:r>
            <a:r>
              <a:rPr lang="cs-CZ" sz="900" i="1" dirty="0"/>
              <a:t> 1028</a:t>
            </a:r>
          </a:p>
          <a:p>
            <a:pPr algn="l"/>
            <a:r>
              <a:rPr lang="en-US" sz="900" i="1" dirty="0" err="1"/>
              <a:t>Jaký</a:t>
            </a:r>
            <a:r>
              <a:rPr lang="en-US" sz="900" i="1" dirty="0"/>
              <a:t> </a:t>
            </a:r>
            <a:r>
              <a:rPr lang="en-US" sz="900" i="1" dirty="0" err="1"/>
              <a:t>typ</a:t>
            </a:r>
            <a:r>
              <a:rPr lang="en-US" sz="900" i="1" dirty="0"/>
              <a:t> </a:t>
            </a:r>
            <a:r>
              <a:rPr lang="en-US" sz="900" i="1" dirty="0" err="1"/>
              <a:t>pojištění</a:t>
            </a:r>
            <a:r>
              <a:rPr lang="en-US" sz="900" i="1" dirty="0"/>
              <a:t> </a:t>
            </a:r>
            <a:r>
              <a:rPr lang="en-US" sz="900" i="1" dirty="0" err="1"/>
              <a:t>máte</a:t>
            </a:r>
            <a:r>
              <a:rPr lang="en-US" sz="900" i="1" dirty="0"/>
              <a:t> </a:t>
            </a:r>
            <a:r>
              <a:rPr lang="en-US" sz="900" i="1" dirty="0" err="1"/>
              <a:t>sjednaný</a:t>
            </a:r>
            <a:r>
              <a:rPr lang="en-US" sz="900" i="1" dirty="0"/>
              <a:t> (</a:t>
            </a:r>
            <a:r>
              <a:rPr lang="en-US" sz="900" i="1" dirty="0" err="1"/>
              <a:t>Vy</a:t>
            </a:r>
            <a:r>
              <a:rPr lang="en-US" sz="900" i="1" dirty="0"/>
              <a:t> </a:t>
            </a:r>
            <a:r>
              <a:rPr lang="en-US" sz="900" i="1" dirty="0" err="1"/>
              <a:t>nebo</a:t>
            </a:r>
            <a:r>
              <a:rPr lang="en-US" sz="900" i="1" dirty="0"/>
              <a:t> </a:t>
            </a:r>
            <a:r>
              <a:rPr lang="en-US" sz="900" i="1" dirty="0" err="1"/>
              <a:t>Vaše</a:t>
            </a:r>
            <a:r>
              <a:rPr lang="en-US" sz="900" i="1" dirty="0"/>
              <a:t> </a:t>
            </a:r>
            <a:r>
              <a:rPr lang="en-US" sz="900" i="1" dirty="0" err="1"/>
              <a:t>rodina</a:t>
            </a:r>
            <a:r>
              <a:rPr lang="en-US" sz="900" i="1" dirty="0"/>
              <a:t> / </a:t>
            </a:r>
            <a:r>
              <a:rPr lang="en-US" sz="900" i="1" dirty="0" err="1"/>
              <a:t>domácnost</a:t>
            </a:r>
            <a:r>
              <a:rPr lang="en-US" sz="900" i="1" dirty="0"/>
              <a:t>)?</a:t>
            </a:r>
            <a:r>
              <a:rPr lang="cs-CZ" sz="900" i="1" dirty="0"/>
              <a:t> </a:t>
            </a:r>
            <a:r>
              <a:rPr lang="en-US" sz="900" i="1" dirty="0"/>
              <a:t>/ N = </a:t>
            </a:r>
            <a:r>
              <a:rPr lang="cs-CZ" sz="900" i="1" dirty="0"/>
              <a:t> 1028</a:t>
            </a:r>
            <a:endParaRPr lang="en-US" sz="900" i="1" dirty="0"/>
          </a:p>
        </p:txBody>
      </p:sp>
    </p:spTree>
    <p:extLst>
      <p:ext uri="{BB962C8B-B14F-4D97-AF65-F5344CB8AC3E}">
        <p14:creationId xmlns:p14="http://schemas.microsoft.com/office/powerpoint/2010/main" val="1143935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E18E4A4-5318-B5E7-CE92-3965864320F4}"/>
              </a:ext>
            </a:extLst>
          </p:cNvPr>
          <p:cNvSpPr/>
          <p:nvPr/>
        </p:nvSpPr>
        <p:spPr>
          <a:xfrm>
            <a:off x="233916" y="2158408"/>
            <a:ext cx="11780875" cy="443405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F12542A0-14CA-B463-A3E0-66CF78BBDFBC}"/>
              </a:ext>
            </a:extLst>
          </p:cNvPr>
          <p:cNvSpPr/>
          <p:nvPr/>
        </p:nvSpPr>
        <p:spPr>
          <a:xfrm>
            <a:off x="233916" y="265536"/>
            <a:ext cx="10515600" cy="13255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Nadpis 4">
            <a:extLst>
              <a:ext uri="{FF2B5EF4-FFF2-40B4-BE49-F238E27FC236}">
                <a16:creationId xmlns:a16="http://schemas.microsoft.com/office/drawing/2014/main" id="{F5E448D6-AC31-40A8-9BB6-444A7FA83536}"/>
              </a:ext>
            </a:extLst>
          </p:cNvPr>
          <p:cNvSpPr>
            <a:spLocks noGrp="1"/>
          </p:cNvSpPr>
          <p:nvPr>
            <p:ph type="title"/>
          </p:nvPr>
        </p:nvSpPr>
        <p:spPr>
          <a:xfrm>
            <a:off x="88512" y="134322"/>
            <a:ext cx="10515600" cy="1325563"/>
          </a:xfrm>
          <a:solidFill>
            <a:srgbClr val="004077"/>
          </a:solidFill>
        </p:spPr>
        <p:txBody>
          <a:bodyPr anchor="t">
            <a:noAutofit/>
          </a:bodyPr>
          <a:lstStyle/>
          <a:p>
            <a:r>
              <a:rPr lang="cs-CZ" sz="3200" b="1" dirty="0">
                <a:solidFill>
                  <a:schemeClr val="bg1">
                    <a:lumMod val="95000"/>
                  </a:schemeClr>
                </a:solidFill>
              </a:rPr>
              <a:t>Pečliví klienti mají větší důvěru než nevyhranění. </a:t>
            </a:r>
            <a:r>
              <a:rPr lang="cs-CZ" sz="2800" b="1" dirty="0">
                <a:solidFill>
                  <a:schemeClr val="bg1">
                    <a:lumMod val="95000"/>
                  </a:schemeClr>
                </a:solidFill>
              </a:rPr>
              <a:t>Průměrné hodnocení produktů u pečlivých klientů je 7.0, </a:t>
            </a:r>
            <a:br>
              <a:rPr lang="cs-CZ" sz="2800" b="1" dirty="0">
                <a:solidFill>
                  <a:schemeClr val="bg1">
                    <a:lumMod val="95000"/>
                  </a:schemeClr>
                </a:solidFill>
              </a:rPr>
            </a:br>
            <a:r>
              <a:rPr lang="cs-CZ" sz="2800" b="1" dirty="0">
                <a:solidFill>
                  <a:schemeClr val="bg1">
                    <a:lumMod val="95000"/>
                  </a:schemeClr>
                </a:solidFill>
              </a:rPr>
              <a:t>u sebevědomých také 7.0 a u nevyhraněných 6.5</a:t>
            </a:r>
            <a:endParaRPr lang="cs-CZ" sz="3200" b="1" dirty="0">
              <a:solidFill>
                <a:schemeClr val="bg1">
                  <a:lumMod val="95000"/>
                </a:schemeClr>
              </a:solidFill>
            </a:endParaRPr>
          </a:p>
        </p:txBody>
      </p:sp>
      <p:graphicFrame>
        <p:nvGraphicFramePr>
          <p:cNvPr id="4" name="Graf 3">
            <a:extLst>
              <a:ext uri="{FF2B5EF4-FFF2-40B4-BE49-F238E27FC236}">
                <a16:creationId xmlns:a16="http://schemas.microsoft.com/office/drawing/2014/main" id="{E9A18F46-B1A2-2235-EE2C-47B5948CB2C4}"/>
              </a:ext>
            </a:extLst>
          </p:cNvPr>
          <p:cNvGraphicFramePr/>
          <p:nvPr>
            <p:extLst>
              <p:ext uri="{D42A27DB-BD31-4B8C-83A1-F6EECF244321}">
                <p14:modId xmlns:p14="http://schemas.microsoft.com/office/powerpoint/2010/main" val="503233248"/>
              </p:ext>
            </p:extLst>
          </p:nvPr>
        </p:nvGraphicFramePr>
        <p:xfrm>
          <a:off x="361318" y="1920695"/>
          <a:ext cx="11543507" cy="4531788"/>
        </p:xfrm>
        <a:graphic>
          <a:graphicData uri="http://schemas.openxmlformats.org/drawingml/2006/chart">
            <c:chart xmlns:c="http://schemas.openxmlformats.org/drawingml/2006/chart" xmlns:r="http://schemas.openxmlformats.org/officeDocument/2006/relationships" r:id="rId3"/>
          </a:graphicData>
        </a:graphic>
      </p:graphicFrame>
      <p:sp>
        <p:nvSpPr>
          <p:cNvPr id="8" name="Zástupný symbol pro zápatí 4">
            <a:extLst>
              <a:ext uri="{FF2B5EF4-FFF2-40B4-BE49-F238E27FC236}">
                <a16:creationId xmlns:a16="http://schemas.microsoft.com/office/drawing/2014/main" id="{7F71F388-5BDD-B5CC-9651-8B50C40F47AD}"/>
              </a:ext>
            </a:extLst>
          </p:cNvPr>
          <p:cNvSpPr txBox="1">
            <a:spLocks/>
          </p:cNvSpPr>
          <p:nvPr/>
        </p:nvSpPr>
        <p:spPr>
          <a:xfrm rot="16200000">
            <a:off x="-1994820" y="4004026"/>
            <a:ext cx="4531789" cy="365125"/>
          </a:xfrm>
          <a:prstGeom prst="rect">
            <a:avLst/>
          </a:prstGeom>
          <a:solidFill>
            <a:schemeClr val="bg1">
              <a:lumMod val="95000"/>
            </a:schemeClr>
          </a:solidFill>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i="1" dirty="0">
                <a:solidFill>
                  <a:schemeClr val="bg1">
                    <a:lumMod val="50000"/>
                  </a:schemeClr>
                </a:solidFill>
                <a:latin typeface="Century Gothic" panose="020B0502020202020204" pitchFamily="34" charset="0"/>
              </a:rPr>
              <a:t>0 = </a:t>
            </a:r>
            <a:r>
              <a:rPr lang="en-US" sz="1050" b="1" i="1" dirty="0" err="1">
                <a:solidFill>
                  <a:schemeClr val="bg1">
                    <a:lumMod val="50000"/>
                  </a:schemeClr>
                </a:solidFill>
                <a:latin typeface="Century Gothic" panose="020B0502020202020204" pitchFamily="34" charset="0"/>
              </a:rPr>
              <a:t>vůbec</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nedůvěřuji</a:t>
            </a:r>
            <a:r>
              <a:rPr lang="cs-CZ" sz="1050" b="1" i="1" dirty="0">
                <a:solidFill>
                  <a:schemeClr val="bg1">
                    <a:lumMod val="50000"/>
                  </a:schemeClr>
                </a:solidFill>
                <a:latin typeface="Century Gothic" panose="020B0502020202020204" pitchFamily="34" charset="0"/>
              </a:rPr>
              <a:t> ------    --- </a:t>
            </a:r>
            <a:r>
              <a:rPr lang="en-US" sz="1050" b="1" i="1" dirty="0">
                <a:solidFill>
                  <a:schemeClr val="bg1">
                    <a:lumMod val="50000"/>
                  </a:schemeClr>
                </a:solidFill>
                <a:latin typeface="Century Gothic" panose="020B0502020202020204" pitchFamily="34" charset="0"/>
              </a:rPr>
              <a:t>10 = </a:t>
            </a:r>
            <a:r>
              <a:rPr lang="en-US" sz="1050" b="1" i="1" dirty="0" err="1">
                <a:solidFill>
                  <a:schemeClr val="bg1">
                    <a:lumMod val="50000"/>
                  </a:schemeClr>
                </a:solidFill>
                <a:latin typeface="Century Gothic" panose="020B0502020202020204" pitchFamily="34" charset="0"/>
              </a:rPr>
              <a:t>naprosto</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důvěřuji</a:t>
            </a:r>
            <a:r>
              <a:rPr lang="cs-CZ" sz="1050" b="1" i="1" dirty="0">
                <a:solidFill>
                  <a:schemeClr val="bg1">
                    <a:lumMod val="50000"/>
                  </a:schemeClr>
                </a:solidFill>
                <a:latin typeface="Century Gothic" panose="020B0502020202020204" pitchFamily="34" charset="0"/>
              </a:rPr>
              <a:t> </a:t>
            </a:r>
            <a:endParaRPr lang="en-US" sz="1050" b="1" i="1" dirty="0">
              <a:solidFill>
                <a:schemeClr val="bg1">
                  <a:lumMod val="50000"/>
                </a:schemeClr>
              </a:solidFill>
              <a:latin typeface="Century Gothic" panose="020B0502020202020204" pitchFamily="34" charset="0"/>
            </a:endParaRPr>
          </a:p>
        </p:txBody>
      </p:sp>
      <p:sp>
        <p:nvSpPr>
          <p:cNvPr id="9" name="Zástupný symbol pro zápatí 4">
            <a:extLst>
              <a:ext uri="{FF2B5EF4-FFF2-40B4-BE49-F238E27FC236}">
                <a16:creationId xmlns:a16="http://schemas.microsoft.com/office/drawing/2014/main" id="{DF8FFE0E-4BD4-F5E6-0DE1-619147F2BD4B}"/>
              </a:ext>
            </a:extLst>
          </p:cNvPr>
          <p:cNvSpPr>
            <a:spLocks noGrp="1"/>
          </p:cNvSpPr>
          <p:nvPr>
            <p:ph type="ftr" sz="quarter" idx="11"/>
          </p:nvPr>
        </p:nvSpPr>
        <p:spPr>
          <a:xfrm>
            <a:off x="453637" y="6075246"/>
            <a:ext cx="7664641" cy="365125"/>
          </a:xfrm>
        </p:spPr>
        <p:txBody>
          <a:bodyPr/>
          <a:lstStyle/>
          <a:p>
            <a:pPr algn="l"/>
            <a:r>
              <a:rPr lang="en-US" sz="900" i="1" dirty="0"/>
              <a:t>Do </a:t>
            </a:r>
            <a:r>
              <a:rPr lang="en-US" sz="900" i="1" dirty="0" err="1"/>
              <a:t>jaké</a:t>
            </a:r>
            <a:r>
              <a:rPr lang="en-US" sz="900" i="1" dirty="0"/>
              <a:t> </a:t>
            </a:r>
            <a:r>
              <a:rPr lang="en-US" sz="900" i="1" dirty="0" err="1"/>
              <a:t>míry</a:t>
            </a:r>
            <a:r>
              <a:rPr lang="en-US" sz="900" i="1" dirty="0"/>
              <a:t> </a:t>
            </a:r>
            <a:r>
              <a:rPr lang="en-US" sz="900" i="1" dirty="0" err="1"/>
              <a:t>důvěřujete</a:t>
            </a:r>
            <a:r>
              <a:rPr lang="en-US" sz="900" i="1" dirty="0"/>
              <a:t> </a:t>
            </a:r>
            <a:r>
              <a:rPr lang="en-US" sz="900" i="1" dirty="0" err="1"/>
              <a:t>jednotlivým</a:t>
            </a:r>
            <a:r>
              <a:rPr lang="en-US" sz="900" i="1" dirty="0"/>
              <a:t> </a:t>
            </a:r>
            <a:r>
              <a:rPr lang="en-US" sz="900" i="1" dirty="0" err="1"/>
              <a:t>typům</a:t>
            </a:r>
            <a:r>
              <a:rPr lang="en-US" sz="900" i="1" dirty="0"/>
              <a:t> </a:t>
            </a:r>
            <a:r>
              <a:rPr lang="en-US" sz="900" i="1" dirty="0" err="1"/>
              <a:t>pojištění</a:t>
            </a:r>
            <a:r>
              <a:rPr lang="en-US" sz="900" i="1" dirty="0"/>
              <a:t>?  0 = </a:t>
            </a:r>
            <a:r>
              <a:rPr lang="en-US" sz="900" i="1" dirty="0" err="1"/>
              <a:t>vůbec</a:t>
            </a:r>
            <a:r>
              <a:rPr lang="en-US" sz="900" i="1" dirty="0"/>
              <a:t> </a:t>
            </a:r>
            <a:r>
              <a:rPr lang="en-US" sz="900" i="1" dirty="0" err="1"/>
              <a:t>nedůvěřuji</a:t>
            </a:r>
            <a:r>
              <a:rPr lang="en-US" sz="900" i="1" dirty="0"/>
              <a:t>, 10 = </a:t>
            </a:r>
            <a:r>
              <a:rPr lang="en-US" sz="900" i="1" dirty="0" err="1"/>
              <a:t>naprosto</a:t>
            </a:r>
            <a:r>
              <a:rPr lang="en-US" sz="900" i="1" dirty="0"/>
              <a:t> </a:t>
            </a:r>
            <a:r>
              <a:rPr lang="en-US" sz="900" i="1" dirty="0" err="1"/>
              <a:t>důvěřuji</a:t>
            </a:r>
            <a:r>
              <a:rPr lang="cs-CZ" sz="900" i="1" dirty="0"/>
              <a:t> </a:t>
            </a:r>
            <a:r>
              <a:rPr lang="en-US" sz="900" i="1" dirty="0"/>
              <a:t>/ N = </a:t>
            </a:r>
            <a:r>
              <a:rPr lang="cs-CZ" sz="900" i="1" dirty="0"/>
              <a:t> 1028</a:t>
            </a:r>
            <a:endParaRPr lang="en-US" sz="900" i="1" dirty="0"/>
          </a:p>
        </p:txBody>
      </p:sp>
    </p:spTree>
    <p:extLst>
      <p:ext uri="{BB962C8B-B14F-4D97-AF65-F5344CB8AC3E}">
        <p14:creationId xmlns:p14="http://schemas.microsoft.com/office/powerpoint/2010/main" val="1782655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Šipka: dolů 48">
            <a:extLst>
              <a:ext uri="{FF2B5EF4-FFF2-40B4-BE49-F238E27FC236}">
                <a16:creationId xmlns:a16="http://schemas.microsoft.com/office/drawing/2014/main" id="{01AE569C-47BD-D5A0-5594-CD0C205DD34A}"/>
              </a:ext>
            </a:extLst>
          </p:cNvPr>
          <p:cNvSpPr/>
          <p:nvPr/>
        </p:nvSpPr>
        <p:spPr>
          <a:xfrm rot="10800000">
            <a:off x="2820112" y="5583290"/>
            <a:ext cx="514089" cy="50116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sz="1600">
              <a:latin typeface="Century Gothic" panose="020B0502020202020204" pitchFamily="34" charset="0"/>
            </a:endParaRPr>
          </a:p>
        </p:txBody>
      </p:sp>
      <p:sp>
        <p:nvSpPr>
          <p:cNvPr id="48" name="Volný tvar: obrazec 47">
            <a:extLst>
              <a:ext uri="{FF2B5EF4-FFF2-40B4-BE49-F238E27FC236}">
                <a16:creationId xmlns:a16="http://schemas.microsoft.com/office/drawing/2014/main" id="{A0200436-C4C3-EE27-2FCB-5F7DEA01BED4}"/>
              </a:ext>
            </a:extLst>
          </p:cNvPr>
          <p:cNvSpPr/>
          <p:nvPr/>
        </p:nvSpPr>
        <p:spPr>
          <a:xfrm>
            <a:off x="1258201" y="5081297"/>
            <a:ext cx="2000241"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ln/>
        </p:spPr>
        <p:style>
          <a:lnRef idx="2">
            <a:schemeClr val="dk1">
              <a:shade val="15000"/>
            </a:schemeClr>
          </a:lnRef>
          <a:fillRef idx="1">
            <a:schemeClr val="dk1"/>
          </a:fillRef>
          <a:effectRef idx="0">
            <a:schemeClr val="dk1"/>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a:latin typeface="Century Gothic" panose="020B0502020202020204" pitchFamily="34" charset="0"/>
            </a:endParaRPr>
          </a:p>
        </p:txBody>
      </p:sp>
      <p:sp>
        <p:nvSpPr>
          <p:cNvPr id="47" name="Obdélník 46">
            <a:extLst>
              <a:ext uri="{FF2B5EF4-FFF2-40B4-BE49-F238E27FC236}">
                <a16:creationId xmlns:a16="http://schemas.microsoft.com/office/drawing/2014/main" id="{14B61A39-ACA9-F3D7-045D-D43B1A02AF8A}"/>
              </a:ext>
            </a:extLst>
          </p:cNvPr>
          <p:cNvSpPr/>
          <p:nvPr/>
        </p:nvSpPr>
        <p:spPr>
          <a:xfrm>
            <a:off x="265814" y="212651"/>
            <a:ext cx="10302949" cy="13355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6" name="Šipka: dolů 45">
            <a:extLst>
              <a:ext uri="{FF2B5EF4-FFF2-40B4-BE49-F238E27FC236}">
                <a16:creationId xmlns:a16="http://schemas.microsoft.com/office/drawing/2014/main" id="{23685E61-77B6-C83B-2071-8FEFAF15B7F2}"/>
              </a:ext>
            </a:extLst>
          </p:cNvPr>
          <p:cNvSpPr/>
          <p:nvPr/>
        </p:nvSpPr>
        <p:spPr>
          <a:xfrm rot="10800000">
            <a:off x="4717902" y="4999096"/>
            <a:ext cx="514089" cy="50116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sz="1600">
              <a:latin typeface="Century Gothic" panose="020B0502020202020204" pitchFamily="34" charset="0"/>
            </a:endParaRPr>
          </a:p>
        </p:txBody>
      </p:sp>
      <p:sp>
        <p:nvSpPr>
          <p:cNvPr id="45" name="Volný tvar: obrazec 44">
            <a:extLst>
              <a:ext uri="{FF2B5EF4-FFF2-40B4-BE49-F238E27FC236}">
                <a16:creationId xmlns:a16="http://schemas.microsoft.com/office/drawing/2014/main" id="{3025E1E3-6D35-9899-0260-D99D8ACD81A0}"/>
              </a:ext>
            </a:extLst>
          </p:cNvPr>
          <p:cNvSpPr/>
          <p:nvPr/>
        </p:nvSpPr>
        <p:spPr>
          <a:xfrm>
            <a:off x="3147878" y="4453070"/>
            <a:ext cx="2015380"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ln/>
        </p:spPr>
        <p:style>
          <a:lnRef idx="2">
            <a:schemeClr val="dk1">
              <a:shade val="15000"/>
            </a:schemeClr>
          </a:lnRef>
          <a:fillRef idx="1">
            <a:schemeClr val="dk1"/>
          </a:fillRef>
          <a:effectRef idx="0">
            <a:schemeClr val="dk1"/>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a:latin typeface="Century Gothic" panose="020B0502020202020204" pitchFamily="34" charset="0"/>
            </a:endParaRPr>
          </a:p>
        </p:txBody>
      </p:sp>
      <p:sp>
        <p:nvSpPr>
          <p:cNvPr id="44" name="Volný tvar: obrazec 43">
            <a:extLst>
              <a:ext uri="{FF2B5EF4-FFF2-40B4-BE49-F238E27FC236}">
                <a16:creationId xmlns:a16="http://schemas.microsoft.com/office/drawing/2014/main" id="{2C3D6DE3-D1DD-43D9-9AD5-3F7D1239E14B}"/>
              </a:ext>
            </a:extLst>
          </p:cNvPr>
          <p:cNvSpPr/>
          <p:nvPr/>
        </p:nvSpPr>
        <p:spPr>
          <a:xfrm>
            <a:off x="3804505" y="3098160"/>
            <a:ext cx="2015380"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ln/>
        </p:spPr>
        <p:style>
          <a:lnRef idx="2">
            <a:schemeClr val="dk1">
              <a:shade val="15000"/>
            </a:schemeClr>
          </a:lnRef>
          <a:fillRef idx="1">
            <a:schemeClr val="dk1"/>
          </a:fillRef>
          <a:effectRef idx="0">
            <a:schemeClr val="dk1"/>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dirty="0">
              <a:latin typeface="Century Gothic" panose="020B0502020202020204" pitchFamily="34" charset="0"/>
            </a:endParaRPr>
          </a:p>
        </p:txBody>
      </p:sp>
      <p:sp>
        <p:nvSpPr>
          <p:cNvPr id="43" name="Šipka: dolů 42">
            <a:extLst>
              <a:ext uri="{FF2B5EF4-FFF2-40B4-BE49-F238E27FC236}">
                <a16:creationId xmlns:a16="http://schemas.microsoft.com/office/drawing/2014/main" id="{43D4A632-9B4B-210B-16D0-7DEADCD8933F}"/>
              </a:ext>
            </a:extLst>
          </p:cNvPr>
          <p:cNvSpPr/>
          <p:nvPr/>
        </p:nvSpPr>
        <p:spPr>
          <a:xfrm rot="10800000">
            <a:off x="4712727" y="2406266"/>
            <a:ext cx="514089" cy="50116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sz="1600">
              <a:latin typeface="Century Gothic" panose="020B0502020202020204" pitchFamily="34" charset="0"/>
            </a:endParaRPr>
          </a:p>
        </p:txBody>
      </p:sp>
      <p:sp>
        <p:nvSpPr>
          <p:cNvPr id="42" name="Volný tvar: obrazec 41">
            <a:extLst>
              <a:ext uri="{FF2B5EF4-FFF2-40B4-BE49-F238E27FC236}">
                <a16:creationId xmlns:a16="http://schemas.microsoft.com/office/drawing/2014/main" id="{84C3DD55-14D8-220F-C0C3-B79F7BE1202C}"/>
              </a:ext>
            </a:extLst>
          </p:cNvPr>
          <p:cNvSpPr/>
          <p:nvPr/>
        </p:nvSpPr>
        <p:spPr>
          <a:xfrm>
            <a:off x="3153417" y="1698421"/>
            <a:ext cx="2015380"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ln/>
        </p:spPr>
        <p:style>
          <a:lnRef idx="2">
            <a:schemeClr val="dk1">
              <a:shade val="15000"/>
            </a:schemeClr>
          </a:lnRef>
          <a:fillRef idx="1">
            <a:schemeClr val="dk1"/>
          </a:fillRef>
          <a:effectRef idx="0">
            <a:schemeClr val="dk1"/>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a:latin typeface="Century Gothic" panose="020B0502020202020204" pitchFamily="34" charset="0"/>
            </a:endParaRPr>
          </a:p>
        </p:txBody>
      </p:sp>
      <p:sp>
        <p:nvSpPr>
          <p:cNvPr id="41" name="Ovál 40">
            <a:extLst>
              <a:ext uri="{FF2B5EF4-FFF2-40B4-BE49-F238E27FC236}">
                <a16:creationId xmlns:a16="http://schemas.microsoft.com/office/drawing/2014/main" id="{BE5718D0-E412-9EF8-20D7-5FADACBCA3D7}"/>
              </a:ext>
            </a:extLst>
          </p:cNvPr>
          <p:cNvSpPr/>
          <p:nvPr/>
        </p:nvSpPr>
        <p:spPr>
          <a:xfrm>
            <a:off x="219119" y="2691018"/>
            <a:ext cx="3358968" cy="2268715"/>
          </a:xfrm>
          <a:prstGeom prst="ellipse">
            <a:avLst/>
          </a:prstGeom>
          <a:ln/>
        </p:spPr>
        <p:style>
          <a:lnRef idx="2">
            <a:schemeClr val="dk1">
              <a:shade val="15000"/>
            </a:schemeClr>
          </a:lnRef>
          <a:fillRef idx="1">
            <a:schemeClr val="dk1"/>
          </a:fillRef>
          <a:effectRef idx="0">
            <a:schemeClr val="dk1"/>
          </a:effectRef>
          <a:fontRef idx="minor">
            <a:schemeClr val="lt1"/>
          </a:fontRef>
        </p:style>
      </p:sp>
      <p:sp>
        <p:nvSpPr>
          <p:cNvPr id="23" name="Volný tvar: obrazec 22">
            <a:extLst>
              <a:ext uri="{FF2B5EF4-FFF2-40B4-BE49-F238E27FC236}">
                <a16:creationId xmlns:a16="http://schemas.microsoft.com/office/drawing/2014/main" id="{B2FE0BE2-56E5-4562-A5A8-D00FC70CFE5F}"/>
              </a:ext>
            </a:extLst>
          </p:cNvPr>
          <p:cNvSpPr/>
          <p:nvPr/>
        </p:nvSpPr>
        <p:spPr>
          <a:xfrm rot="4886504">
            <a:off x="1604400" y="4822679"/>
            <a:ext cx="726372" cy="329779"/>
          </a:xfrm>
          <a:custGeom>
            <a:avLst/>
            <a:gdLst/>
            <a:ahLst/>
            <a:cxnLst/>
            <a:rect l="0" t="0" r="0" b="0"/>
            <a:pathLst>
              <a:path>
                <a:moveTo>
                  <a:pt x="0" y="17907"/>
                </a:moveTo>
                <a:lnTo>
                  <a:pt x="655879" y="17907"/>
                </a:lnTo>
              </a:path>
            </a:pathLst>
          </a:custGeom>
          <a:solidFill>
            <a:srgbClr val="002060"/>
          </a:solid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8" name="Obdélník 37">
            <a:extLst>
              <a:ext uri="{FF2B5EF4-FFF2-40B4-BE49-F238E27FC236}">
                <a16:creationId xmlns:a16="http://schemas.microsoft.com/office/drawing/2014/main" id="{62DD8278-9FDB-646B-1028-8D88DF30BBFB}"/>
              </a:ext>
            </a:extLst>
          </p:cNvPr>
          <p:cNvSpPr/>
          <p:nvPr/>
        </p:nvSpPr>
        <p:spPr>
          <a:xfrm>
            <a:off x="4685572" y="6286188"/>
            <a:ext cx="3636636" cy="3629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33" name="Volný tvar: obrazec 32">
            <a:extLst>
              <a:ext uri="{FF2B5EF4-FFF2-40B4-BE49-F238E27FC236}">
                <a16:creationId xmlns:a16="http://schemas.microsoft.com/office/drawing/2014/main" id="{9F22C2C5-6A6C-FECA-A0DB-BCC829C65701}"/>
              </a:ext>
            </a:extLst>
          </p:cNvPr>
          <p:cNvSpPr/>
          <p:nvPr/>
        </p:nvSpPr>
        <p:spPr>
          <a:xfrm>
            <a:off x="8009360" y="5048776"/>
            <a:ext cx="3038244" cy="1094435"/>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2">
            <a:schemeClr val="dk1">
              <a:shade val="15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32" name="Volný tvar: obrazec 31">
            <a:extLst>
              <a:ext uri="{FF2B5EF4-FFF2-40B4-BE49-F238E27FC236}">
                <a16:creationId xmlns:a16="http://schemas.microsoft.com/office/drawing/2014/main" id="{D64ED77C-2F98-F9AD-3E80-886CFC2107E9}"/>
              </a:ext>
            </a:extLst>
          </p:cNvPr>
          <p:cNvSpPr/>
          <p:nvPr/>
        </p:nvSpPr>
        <p:spPr>
          <a:xfrm>
            <a:off x="7966201" y="3993404"/>
            <a:ext cx="3292181" cy="1094435"/>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2">
            <a:schemeClr val="dk1">
              <a:shade val="15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5" name="Volný tvar: obrazec 4">
            <a:extLst>
              <a:ext uri="{FF2B5EF4-FFF2-40B4-BE49-F238E27FC236}">
                <a16:creationId xmlns:a16="http://schemas.microsoft.com/office/drawing/2014/main" id="{A0C7AC21-AC8C-99C1-1D88-033333697816}"/>
              </a:ext>
            </a:extLst>
          </p:cNvPr>
          <p:cNvSpPr/>
          <p:nvPr/>
        </p:nvSpPr>
        <p:spPr>
          <a:xfrm>
            <a:off x="7791634" y="2923346"/>
            <a:ext cx="3648595" cy="1094435"/>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2">
            <a:schemeClr val="dk1">
              <a:shade val="15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3" name="Volný tvar: obrazec 2">
            <a:extLst>
              <a:ext uri="{FF2B5EF4-FFF2-40B4-BE49-F238E27FC236}">
                <a16:creationId xmlns:a16="http://schemas.microsoft.com/office/drawing/2014/main" id="{50DBC9EF-54F1-8255-3221-7E4AF517DFCD}"/>
              </a:ext>
            </a:extLst>
          </p:cNvPr>
          <p:cNvSpPr/>
          <p:nvPr/>
        </p:nvSpPr>
        <p:spPr>
          <a:xfrm>
            <a:off x="7592205" y="1899300"/>
            <a:ext cx="4064043" cy="1094435"/>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p:spPr>
        <p:style>
          <a:lnRef idx="2">
            <a:schemeClr val="dk1">
              <a:shade val="15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2" name="Nadpis 1">
            <a:extLst>
              <a:ext uri="{FF2B5EF4-FFF2-40B4-BE49-F238E27FC236}">
                <a16:creationId xmlns:a16="http://schemas.microsoft.com/office/drawing/2014/main" id="{34EE1F07-17FE-4C94-B428-7BDE3D16FB84}"/>
              </a:ext>
            </a:extLst>
          </p:cNvPr>
          <p:cNvSpPr>
            <a:spLocks noGrp="1"/>
          </p:cNvSpPr>
          <p:nvPr>
            <p:ph type="title"/>
          </p:nvPr>
        </p:nvSpPr>
        <p:spPr>
          <a:xfrm>
            <a:off x="163534" y="97618"/>
            <a:ext cx="10302949" cy="1325563"/>
          </a:xfrm>
          <a:solidFill>
            <a:srgbClr val="004077"/>
          </a:solidFill>
        </p:spPr>
        <p:txBody>
          <a:bodyPr>
            <a:noAutofit/>
          </a:bodyPr>
          <a:lstStyle/>
          <a:p>
            <a:r>
              <a:rPr lang="cs-CZ" sz="2800" dirty="0">
                <a:solidFill>
                  <a:schemeClr val="bg1"/>
                </a:solidFill>
              </a:rPr>
              <a:t>Téměř polovina klientů má uzavřené životní pojištění, </a:t>
            </a:r>
            <a:r>
              <a:rPr lang="cs-CZ" sz="2800" b="0" dirty="0">
                <a:solidFill>
                  <a:schemeClr val="bg1"/>
                </a:solidFill>
              </a:rPr>
              <a:t>většinou se jedná o věkovou skupinu do 50 let. </a:t>
            </a:r>
            <a:br>
              <a:rPr lang="cs-CZ" sz="2800" b="0" dirty="0">
                <a:solidFill>
                  <a:schemeClr val="bg1"/>
                </a:solidFill>
              </a:rPr>
            </a:br>
            <a:r>
              <a:rPr lang="cs-CZ" sz="2400" b="0" dirty="0">
                <a:solidFill>
                  <a:schemeClr val="bg1"/>
                </a:solidFill>
              </a:rPr>
              <a:t>Většina z nich má pojištění pro případ úrazu, nemoci nebo smrti. </a:t>
            </a:r>
            <a:endParaRPr lang="cs-CZ" sz="2800" b="0" dirty="0">
              <a:solidFill>
                <a:schemeClr val="bg1"/>
              </a:solidFill>
            </a:endParaRPr>
          </a:p>
        </p:txBody>
      </p:sp>
      <p:sp>
        <p:nvSpPr>
          <p:cNvPr id="8" name="Volný tvar: obrazec 7">
            <a:extLst>
              <a:ext uri="{FF2B5EF4-FFF2-40B4-BE49-F238E27FC236}">
                <a16:creationId xmlns:a16="http://schemas.microsoft.com/office/drawing/2014/main" id="{B56DE843-FEBC-450C-92C0-481901DAE32F}"/>
              </a:ext>
            </a:extLst>
          </p:cNvPr>
          <p:cNvSpPr/>
          <p:nvPr/>
        </p:nvSpPr>
        <p:spPr>
          <a:xfrm rot="2563277">
            <a:off x="2878968" y="4669826"/>
            <a:ext cx="1052926" cy="38834"/>
          </a:xfrm>
          <a:custGeom>
            <a:avLst/>
            <a:gdLst/>
            <a:ahLst/>
            <a:cxnLst/>
            <a:rect l="0" t="0" r="0" b="0"/>
            <a:pathLst>
              <a:path>
                <a:moveTo>
                  <a:pt x="0" y="17907"/>
                </a:moveTo>
                <a:lnTo>
                  <a:pt x="655879" y="17907"/>
                </a:lnTo>
              </a:path>
            </a:pathLst>
          </a:custGeom>
          <a:ln w="28575">
            <a:solidFill>
              <a:schemeClr val="bg1"/>
            </a:solidFill>
          </a:ln>
        </p:spPr>
        <p:style>
          <a:lnRef idx="1">
            <a:schemeClr val="accent3"/>
          </a:lnRef>
          <a:fillRef idx="0">
            <a:schemeClr val="accent3"/>
          </a:fillRef>
          <a:effectRef idx="0">
            <a:schemeClr val="accent3"/>
          </a:effectRef>
          <a:fontRef idx="minor">
            <a:schemeClr val="tx1"/>
          </a:fontRef>
        </p:style>
      </p:sp>
      <p:sp>
        <p:nvSpPr>
          <p:cNvPr id="9" name="Volný tvar: obrazec 8">
            <a:extLst>
              <a:ext uri="{FF2B5EF4-FFF2-40B4-BE49-F238E27FC236}">
                <a16:creationId xmlns:a16="http://schemas.microsoft.com/office/drawing/2014/main" id="{F4A0B1D6-A3BC-4611-B7FC-C4119B1EBB52}"/>
              </a:ext>
            </a:extLst>
          </p:cNvPr>
          <p:cNvSpPr/>
          <p:nvPr/>
        </p:nvSpPr>
        <p:spPr>
          <a:xfrm>
            <a:off x="3018658" y="3695311"/>
            <a:ext cx="1545426" cy="45719"/>
          </a:xfrm>
          <a:custGeom>
            <a:avLst/>
            <a:gdLst/>
            <a:ahLst/>
            <a:cxnLst/>
            <a:rect l="0" t="0" r="0" b="0"/>
            <a:pathLst>
              <a:path>
                <a:moveTo>
                  <a:pt x="0" y="17907"/>
                </a:moveTo>
                <a:lnTo>
                  <a:pt x="729839" y="17907"/>
                </a:lnTo>
              </a:path>
            </a:pathLst>
          </a:custGeom>
          <a:solidFill>
            <a:srgbClr val="002060"/>
          </a:solid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Volný tvar: obrazec 9">
            <a:extLst>
              <a:ext uri="{FF2B5EF4-FFF2-40B4-BE49-F238E27FC236}">
                <a16:creationId xmlns:a16="http://schemas.microsoft.com/office/drawing/2014/main" id="{E0FAEA45-315F-45E7-96BE-2CBECC93F2D4}"/>
              </a:ext>
            </a:extLst>
          </p:cNvPr>
          <p:cNvSpPr/>
          <p:nvPr/>
        </p:nvSpPr>
        <p:spPr>
          <a:xfrm rot="19036723">
            <a:off x="2878968" y="2720797"/>
            <a:ext cx="1052926" cy="38834"/>
          </a:xfrm>
          <a:custGeom>
            <a:avLst/>
            <a:gdLst/>
            <a:ahLst/>
            <a:cxnLst/>
            <a:rect l="0" t="0" r="0" b="0"/>
            <a:pathLst>
              <a:path>
                <a:moveTo>
                  <a:pt x="0" y="17907"/>
                </a:moveTo>
                <a:lnTo>
                  <a:pt x="655879" y="17907"/>
                </a:lnTo>
              </a:path>
            </a:pathLst>
          </a:custGeom>
          <a:solidFill>
            <a:srgbClr val="002060"/>
          </a:solid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Ovál 10">
            <a:extLst>
              <a:ext uri="{FF2B5EF4-FFF2-40B4-BE49-F238E27FC236}">
                <a16:creationId xmlns:a16="http://schemas.microsoft.com/office/drawing/2014/main" id="{89703720-96CD-499B-8E0A-EBAF84A8A039}"/>
              </a:ext>
            </a:extLst>
          </p:cNvPr>
          <p:cNvSpPr/>
          <p:nvPr/>
        </p:nvSpPr>
        <p:spPr>
          <a:xfrm>
            <a:off x="163534" y="2580372"/>
            <a:ext cx="3358968" cy="2268715"/>
          </a:xfrm>
          <a:prstGeom prst="ellipse">
            <a:avLst/>
          </a:pr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Volný tvar: obrazec 11">
            <a:extLst>
              <a:ext uri="{FF2B5EF4-FFF2-40B4-BE49-F238E27FC236}">
                <a16:creationId xmlns:a16="http://schemas.microsoft.com/office/drawing/2014/main" id="{4C53B75A-D0B1-4D37-A3A6-6C9B22D6FAF3}"/>
              </a:ext>
            </a:extLst>
          </p:cNvPr>
          <p:cNvSpPr/>
          <p:nvPr/>
        </p:nvSpPr>
        <p:spPr>
          <a:xfrm>
            <a:off x="3045258" y="1643098"/>
            <a:ext cx="2015380"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a:latin typeface="Century Gothic" panose="020B0502020202020204" pitchFamily="34" charset="0"/>
            </a:endParaRPr>
          </a:p>
        </p:txBody>
      </p:sp>
      <p:sp>
        <p:nvSpPr>
          <p:cNvPr id="14" name="Volný tvar: obrazec 13">
            <a:extLst>
              <a:ext uri="{FF2B5EF4-FFF2-40B4-BE49-F238E27FC236}">
                <a16:creationId xmlns:a16="http://schemas.microsoft.com/office/drawing/2014/main" id="{82600DBA-F1AE-43DC-9A58-AFB61589364A}"/>
              </a:ext>
            </a:extLst>
          </p:cNvPr>
          <p:cNvSpPr/>
          <p:nvPr/>
        </p:nvSpPr>
        <p:spPr>
          <a:xfrm>
            <a:off x="3715903" y="3041453"/>
            <a:ext cx="2015380"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dirty="0">
              <a:latin typeface="Century Gothic" panose="020B0502020202020204" pitchFamily="34" charset="0"/>
            </a:endParaRPr>
          </a:p>
        </p:txBody>
      </p:sp>
      <p:sp>
        <p:nvSpPr>
          <p:cNvPr id="16" name="Volný tvar: obrazec 15">
            <a:extLst>
              <a:ext uri="{FF2B5EF4-FFF2-40B4-BE49-F238E27FC236}">
                <a16:creationId xmlns:a16="http://schemas.microsoft.com/office/drawing/2014/main" id="{4A2B54B9-A64F-4A88-BB70-5C1E02E3B8FA}"/>
              </a:ext>
            </a:extLst>
          </p:cNvPr>
          <p:cNvSpPr/>
          <p:nvPr/>
        </p:nvSpPr>
        <p:spPr>
          <a:xfrm>
            <a:off x="3091174" y="4385733"/>
            <a:ext cx="2015380"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a:latin typeface="Century Gothic" panose="020B0502020202020204" pitchFamily="34" charset="0"/>
            </a:endParaRPr>
          </a:p>
        </p:txBody>
      </p:sp>
      <p:sp>
        <p:nvSpPr>
          <p:cNvPr id="19" name="TextovéPole 18">
            <a:extLst>
              <a:ext uri="{FF2B5EF4-FFF2-40B4-BE49-F238E27FC236}">
                <a16:creationId xmlns:a16="http://schemas.microsoft.com/office/drawing/2014/main" id="{F4A9119B-277B-4E80-BFE3-5EECE1C54186}"/>
              </a:ext>
            </a:extLst>
          </p:cNvPr>
          <p:cNvSpPr txBox="1"/>
          <p:nvPr/>
        </p:nvSpPr>
        <p:spPr>
          <a:xfrm>
            <a:off x="528941" y="3159508"/>
            <a:ext cx="2522111" cy="1200329"/>
          </a:xfrm>
          <a:prstGeom prst="rect">
            <a:avLst/>
          </a:prstGeom>
          <a:noFill/>
        </p:spPr>
        <p:txBody>
          <a:bodyPr wrap="square" rtlCol="0">
            <a:spAutoFit/>
          </a:bodyPr>
          <a:lstStyle/>
          <a:p>
            <a:pPr algn="ctr"/>
            <a:r>
              <a:rPr lang="cs-CZ" sz="2400" b="1" dirty="0">
                <a:solidFill>
                  <a:schemeClr val="bg1"/>
                </a:solidFill>
                <a:latin typeface="Century Gothic" panose="020B0502020202020204" pitchFamily="34" charset="0"/>
              </a:rPr>
              <a:t>47 % klientů má uzavřené ŽP </a:t>
            </a:r>
            <a:r>
              <a:rPr lang="cs-CZ" sz="1200" b="1" dirty="0">
                <a:solidFill>
                  <a:schemeClr val="bg1"/>
                </a:solidFill>
                <a:latin typeface="Century Gothic" panose="020B0502020202020204" pitchFamily="34" charset="0"/>
              </a:rPr>
              <a:t>(typické pro klienty ve věku 18-49 let s vyšším vzděláním)</a:t>
            </a:r>
            <a:endParaRPr lang="cs-CZ" sz="2400" b="1" dirty="0">
              <a:solidFill>
                <a:schemeClr val="bg1"/>
              </a:solidFill>
              <a:latin typeface="Century Gothic" panose="020B0502020202020204" pitchFamily="34" charset="0"/>
            </a:endParaRPr>
          </a:p>
        </p:txBody>
      </p:sp>
      <p:sp>
        <p:nvSpPr>
          <p:cNvPr id="20" name="Obdélník 19">
            <a:extLst>
              <a:ext uri="{FF2B5EF4-FFF2-40B4-BE49-F238E27FC236}">
                <a16:creationId xmlns:a16="http://schemas.microsoft.com/office/drawing/2014/main" id="{2F1CB4CB-B74B-4D77-84F4-37744CE17F8B}"/>
              </a:ext>
            </a:extLst>
          </p:cNvPr>
          <p:cNvSpPr/>
          <p:nvPr/>
        </p:nvSpPr>
        <p:spPr>
          <a:xfrm>
            <a:off x="3211436" y="1758360"/>
            <a:ext cx="1727122" cy="1107996"/>
          </a:xfrm>
          <a:prstGeom prst="rect">
            <a:avLst/>
          </a:prstGeom>
        </p:spPr>
        <p:txBody>
          <a:bodyPr wrap="square">
            <a:spAutoFit/>
          </a:bodyPr>
          <a:lstStyle/>
          <a:p>
            <a:pPr algn="ctr"/>
            <a:r>
              <a:rPr lang="cs-CZ" sz="1600" dirty="0">
                <a:solidFill>
                  <a:schemeClr val="bg1"/>
                </a:solidFill>
                <a:latin typeface="Century Gothic" panose="020B0502020202020204" pitchFamily="34" charset="0"/>
              </a:rPr>
              <a:t>Dlouhodobé následky úrazu / nemoci  </a:t>
            </a:r>
          </a:p>
          <a:p>
            <a:pPr algn="ctr"/>
            <a:r>
              <a:rPr lang="cs-CZ" sz="1600" dirty="0">
                <a:solidFill>
                  <a:schemeClr val="bg1"/>
                </a:solidFill>
                <a:latin typeface="Century Gothic" panose="020B0502020202020204" pitchFamily="34" charset="0"/>
              </a:rPr>
              <a:t>79%</a:t>
            </a:r>
          </a:p>
        </p:txBody>
      </p:sp>
      <p:sp>
        <p:nvSpPr>
          <p:cNvPr id="21" name="Obdélník 20">
            <a:extLst>
              <a:ext uri="{FF2B5EF4-FFF2-40B4-BE49-F238E27FC236}">
                <a16:creationId xmlns:a16="http://schemas.microsoft.com/office/drawing/2014/main" id="{4C241B68-1C49-4919-B0A4-20C407183601}"/>
              </a:ext>
            </a:extLst>
          </p:cNvPr>
          <p:cNvSpPr/>
          <p:nvPr/>
        </p:nvSpPr>
        <p:spPr>
          <a:xfrm>
            <a:off x="4409520" y="3204906"/>
            <a:ext cx="667170" cy="584775"/>
          </a:xfrm>
          <a:prstGeom prst="rect">
            <a:avLst/>
          </a:prstGeom>
        </p:spPr>
        <p:txBody>
          <a:bodyPr wrap="none">
            <a:spAutoFit/>
          </a:bodyPr>
          <a:lstStyle/>
          <a:p>
            <a:r>
              <a:rPr lang="cs-CZ" sz="1600" dirty="0">
                <a:solidFill>
                  <a:schemeClr val="bg1"/>
                </a:solidFill>
                <a:latin typeface="Century Gothic" panose="020B0502020202020204" pitchFamily="34" charset="0"/>
              </a:rPr>
              <a:t>Smrt </a:t>
            </a:r>
          </a:p>
          <a:p>
            <a:r>
              <a:rPr lang="cs-CZ" sz="1600" dirty="0">
                <a:solidFill>
                  <a:schemeClr val="bg1"/>
                </a:solidFill>
                <a:latin typeface="Century Gothic" panose="020B0502020202020204" pitchFamily="34" charset="0"/>
              </a:rPr>
              <a:t>72 %</a:t>
            </a:r>
          </a:p>
        </p:txBody>
      </p:sp>
      <p:sp>
        <p:nvSpPr>
          <p:cNvPr id="22" name="Obdélník 21">
            <a:extLst>
              <a:ext uri="{FF2B5EF4-FFF2-40B4-BE49-F238E27FC236}">
                <a16:creationId xmlns:a16="http://schemas.microsoft.com/office/drawing/2014/main" id="{C481B7C5-AD70-4902-8899-A391CAABDFAD}"/>
              </a:ext>
            </a:extLst>
          </p:cNvPr>
          <p:cNvSpPr/>
          <p:nvPr/>
        </p:nvSpPr>
        <p:spPr>
          <a:xfrm>
            <a:off x="3418326" y="4570731"/>
            <a:ext cx="1584088" cy="584775"/>
          </a:xfrm>
          <a:prstGeom prst="rect">
            <a:avLst/>
          </a:prstGeom>
        </p:spPr>
        <p:txBody>
          <a:bodyPr wrap="none">
            <a:spAutoFit/>
          </a:bodyPr>
          <a:lstStyle/>
          <a:p>
            <a:pPr algn="ctr"/>
            <a:r>
              <a:rPr lang="cs-CZ" sz="1600" dirty="0">
                <a:solidFill>
                  <a:schemeClr val="bg1"/>
                </a:solidFill>
                <a:latin typeface="Century Gothic" panose="020B0502020202020204" pitchFamily="34" charset="0"/>
              </a:rPr>
              <a:t>Úraz / nemoc </a:t>
            </a:r>
            <a:br>
              <a:rPr lang="cs-CZ" sz="1600" dirty="0">
                <a:solidFill>
                  <a:schemeClr val="bg1"/>
                </a:solidFill>
                <a:latin typeface="Century Gothic" panose="020B0502020202020204" pitchFamily="34" charset="0"/>
              </a:rPr>
            </a:br>
            <a:r>
              <a:rPr lang="cs-CZ" sz="1600" dirty="0">
                <a:solidFill>
                  <a:schemeClr val="bg1"/>
                </a:solidFill>
                <a:latin typeface="Century Gothic" panose="020B0502020202020204" pitchFamily="34" charset="0"/>
              </a:rPr>
              <a:t>68%</a:t>
            </a:r>
          </a:p>
        </p:txBody>
      </p:sp>
      <p:sp>
        <p:nvSpPr>
          <p:cNvPr id="24" name="Volný tvar: obrazec 23">
            <a:extLst>
              <a:ext uri="{FF2B5EF4-FFF2-40B4-BE49-F238E27FC236}">
                <a16:creationId xmlns:a16="http://schemas.microsoft.com/office/drawing/2014/main" id="{A933C831-16CD-436C-9A1A-F05ACA38ABCE}"/>
              </a:ext>
            </a:extLst>
          </p:cNvPr>
          <p:cNvSpPr/>
          <p:nvPr/>
        </p:nvSpPr>
        <p:spPr>
          <a:xfrm>
            <a:off x="1190865" y="5024590"/>
            <a:ext cx="2000241" cy="1361229"/>
          </a:xfrm>
          <a:custGeom>
            <a:avLst/>
            <a:gdLst>
              <a:gd name="connsiteX0" fmla="*/ 0 w 1255402"/>
              <a:gd name="connsiteY0" fmla="*/ 627701 h 1255402"/>
              <a:gd name="connsiteX1" fmla="*/ 627701 w 1255402"/>
              <a:gd name="connsiteY1" fmla="*/ 0 h 1255402"/>
              <a:gd name="connsiteX2" fmla="*/ 1255402 w 1255402"/>
              <a:gd name="connsiteY2" fmla="*/ 627701 h 1255402"/>
              <a:gd name="connsiteX3" fmla="*/ 627701 w 1255402"/>
              <a:gd name="connsiteY3" fmla="*/ 1255402 h 1255402"/>
              <a:gd name="connsiteX4" fmla="*/ 0 w 1255402"/>
              <a:gd name="connsiteY4" fmla="*/ 627701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02" h="1255402">
                <a:moveTo>
                  <a:pt x="0" y="627701"/>
                </a:moveTo>
                <a:cubicBezTo>
                  <a:pt x="0" y="281031"/>
                  <a:pt x="281031" y="0"/>
                  <a:pt x="627701" y="0"/>
                </a:cubicBezTo>
                <a:cubicBezTo>
                  <a:pt x="974371" y="0"/>
                  <a:pt x="1255402" y="281031"/>
                  <a:pt x="1255402" y="627701"/>
                </a:cubicBezTo>
                <a:cubicBezTo>
                  <a:pt x="1255402" y="974371"/>
                  <a:pt x="974371" y="1255402"/>
                  <a:pt x="627701" y="1255402"/>
                </a:cubicBezTo>
                <a:cubicBezTo>
                  <a:pt x="281031" y="1255402"/>
                  <a:pt x="0" y="974371"/>
                  <a:pt x="0" y="627701"/>
                </a:cubicBez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64" tIns="202264" rIns="202264" bIns="202264" numCol="1" spcCol="1270" anchor="ctr" anchorCtr="0">
            <a:noAutofit/>
          </a:bodyPr>
          <a:lstStyle/>
          <a:p>
            <a:pPr marL="0" lvl="0" indent="0" algn="ctr" defTabSz="1289050">
              <a:lnSpc>
                <a:spcPct val="90000"/>
              </a:lnSpc>
              <a:spcBef>
                <a:spcPct val="0"/>
              </a:spcBef>
              <a:spcAft>
                <a:spcPct val="35000"/>
              </a:spcAft>
              <a:buNone/>
            </a:pPr>
            <a:endParaRPr lang="cs-CZ" sz="2800" kern="1200">
              <a:latin typeface="Century Gothic" panose="020B0502020202020204" pitchFamily="34" charset="0"/>
            </a:endParaRPr>
          </a:p>
        </p:txBody>
      </p:sp>
      <p:sp>
        <p:nvSpPr>
          <p:cNvPr id="25" name="Obdélník 24">
            <a:extLst>
              <a:ext uri="{FF2B5EF4-FFF2-40B4-BE49-F238E27FC236}">
                <a16:creationId xmlns:a16="http://schemas.microsoft.com/office/drawing/2014/main" id="{C22AF72D-E5CC-4A73-826C-34A1C6E56649}"/>
              </a:ext>
            </a:extLst>
          </p:cNvPr>
          <p:cNvSpPr/>
          <p:nvPr/>
        </p:nvSpPr>
        <p:spPr>
          <a:xfrm>
            <a:off x="1337203" y="5244627"/>
            <a:ext cx="1754006" cy="584775"/>
          </a:xfrm>
          <a:prstGeom prst="rect">
            <a:avLst/>
          </a:prstGeom>
        </p:spPr>
        <p:txBody>
          <a:bodyPr wrap="none">
            <a:spAutoFit/>
          </a:bodyPr>
          <a:lstStyle/>
          <a:p>
            <a:r>
              <a:rPr lang="cs-CZ" sz="1600" dirty="0">
                <a:solidFill>
                  <a:schemeClr val="bg1"/>
                </a:solidFill>
                <a:latin typeface="Century Gothic" panose="020B0502020202020204" pitchFamily="34" charset="0"/>
              </a:rPr>
              <a:t>Výpadek příjmů</a:t>
            </a:r>
          </a:p>
          <a:p>
            <a:pPr algn="ctr"/>
            <a:r>
              <a:rPr lang="cs-CZ" sz="1600" dirty="0">
                <a:solidFill>
                  <a:schemeClr val="bg1"/>
                </a:solidFill>
                <a:latin typeface="Century Gothic" panose="020B0502020202020204" pitchFamily="34" charset="0"/>
              </a:rPr>
              <a:t>32 %</a:t>
            </a:r>
          </a:p>
        </p:txBody>
      </p:sp>
      <p:grpSp>
        <p:nvGrpSpPr>
          <p:cNvPr id="40" name="Skupina 39">
            <a:extLst>
              <a:ext uri="{FF2B5EF4-FFF2-40B4-BE49-F238E27FC236}">
                <a16:creationId xmlns:a16="http://schemas.microsoft.com/office/drawing/2014/main" id="{A1B279FA-19F5-9595-1E75-822FEC8AC7E1}"/>
              </a:ext>
            </a:extLst>
          </p:cNvPr>
          <p:cNvGrpSpPr/>
          <p:nvPr/>
        </p:nvGrpSpPr>
        <p:grpSpPr>
          <a:xfrm>
            <a:off x="7439805" y="1746900"/>
            <a:ext cx="4064043" cy="4306460"/>
            <a:chOff x="6684803" y="1458463"/>
            <a:chExt cx="2873212" cy="3914158"/>
          </a:xfrm>
        </p:grpSpPr>
        <p:sp>
          <p:nvSpPr>
            <p:cNvPr id="13" name="Volný tvar: obrazec 12">
              <a:extLst>
                <a:ext uri="{FF2B5EF4-FFF2-40B4-BE49-F238E27FC236}">
                  <a16:creationId xmlns:a16="http://schemas.microsoft.com/office/drawing/2014/main" id="{C2BC3D94-B8B1-444A-9ED6-1468242E08AF}"/>
                </a:ext>
              </a:extLst>
            </p:cNvPr>
            <p:cNvSpPr/>
            <p:nvPr/>
          </p:nvSpPr>
          <p:spPr>
            <a:xfrm>
              <a:off x="6684803" y="1458463"/>
              <a:ext cx="2873212" cy="1038956"/>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a:solidFill>
              <a:srgbClr val="004077"/>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15" name="Volný tvar: obrazec 14">
              <a:extLst>
                <a:ext uri="{FF2B5EF4-FFF2-40B4-BE49-F238E27FC236}">
                  <a16:creationId xmlns:a16="http://schemas.microsoft.com/office/drawing/2014/main" id="{A54C51F5-0045-455D-AC2F-6C4632DDD16C}"/>
                </a:ext>
              </a:extLst>
            </p:cNvPr>
            <p:cNvSpPr/>
            <p:nvPr/>
          </p:nvSpPr>
          <p:spPr>
            <a:xfrm>
              <a:off x="6781383" y="2503427"/>
              <a:ext cx="2658271" cy="966572"/>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a:solidFill>
              <a:srgbClr val="004077"/>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17" name="Volný tvar: obrazec 16">
              <a:extLst>
                <a:ext uri="{FF2B5EF4-FFF2-40B4-BE49-F238E27FC236}">
                  <a16:creationId xmlns:a16="http://schemas.microsoft.com/office/drawing/2014/main" id="{7EC35F4D-3E07-4461-B22A-E2F7D1852C08}"/>
                </a:ext>
              </a:extLst>
            </p:cNvPr>
            <p:cNvSpPr/>
            <p:nvPr/>
          </p:nvSpPr>
          <p:spPr>
            <a:xfrm>
              <a:off x="6933541" y="3462756"/>
              <a:ext cx="2353956" cy="966573"/>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a:solidFill>
              <a:srgbClr val="004077"/>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dirty="0">
                <a:latin typeface="Century Gothic" panose="020B0502020202020204" pitchFamily="34" charset="0"/>
              </a:endParaRPr>
            </a:p>
          </p:txBody>
        </p:sp>
        <p:sp>
          <p:nvSpPr>
            <p:cNvPr id="26" name="Obdélník 25">
              <a:extLst>
                <a:ext uri="{FF2B5EF4-FFF2-40B4-BE49-F238E27FC236}">
                  <a16:creationId xmlns:a16="http://schemas.microsoft.com/office/drawing/2014/main" id="{416DA359-3D88-4918-92E8-894B15182138}"/>
                </a:ext>
              </a:extLst>
            </p:cNvPr>
            <p:cNvSpPr/>
            <p:nvPr/>
          </p:nvSpPr>
          <p:spPr>
            <a:xfrm>
              <a:off x="6858341" y="1552760"/>
              <a:ext cx="2526133" cy="839218"/>
            </a:xfrm>
            <a:prstGeom prst="rect">
              <a:avLst/>
            </a:prstGeom>
          </p:spPr>
          <p:txBody>
            <a:bodyPr wrap="square">
              <a:spAutoFit/>
            </a:bodyPr>
            <a:lstStyle/>
            <a:p>
              <a:pPr algn="ctr"/>
              <a:r>
                <a:rPr lang="cs-CZ" b="1" dirty="0">
                  <a:solidFill>
                    <a:schemeClr val="bg1"/>
                  </a:solidFill>
                  <a:latin typeface="Century Gothic" panose="020B0502020202020204" pitchFamily="34" charset="0"/>
                </a:rPr>
                <a:t>Zajištění pro moje blízké, kdyby se mi něco stalo </a:t>
              </a:r>
            </a:p>
            <a:p>
              <a:pPr algn="ctr"/>
              <a:r>
                <a:rPr lang="cs-CZ" b="1" dirty="0">
                  <a:solidFill>
                    <a:schemeClr val="bg1"/>
                  </a:solidFill>
                  <a:latin typeface="Century Gothic" panose="020B0502020202020204" pitchFamily="34" charset="0"/>
                </a:rPr>
                <a:t>79%</a:t>
              </a:r>
            </a:p>
          </p:txBody>
        </p:sp>
        <p:sp>
          <p:nvSpPr>
            <p:cNvPr id="27" name="Obdélník 26">
              <a:extLst>
                <a:ext uri="{FF2B5EF4-FFF2-40B4-BE49-F238E27FC236}">
                  <a16:creationId xmlns:a16="http://schemas.microsoft.com/office/drawing/2014/main" id="{498C175C-A850-4D4D-BBAB-A4377A9514C7}"/>
                </a:ext>
              </a:extLst>
            </p:cNvPr>
            <p:cNvSpPr/>
            <p:nvPr/>
          </p:nvSpPr>
          <p:spPr>
            <a:xfrm>
              <a:off x="6792547" y="2667192"/>
              <a:ext cx="2658271" cy="755296"/>
            </a:xfrm>
            <a:prstGeom prst="rect">
              <a:avLst/>
            </a:prstGeom>
          </p:spPr>
          <p:txBody>
            <a:bodyPr wrap="square">
              <a:spAutoFit/>
            </a:bodyPr>
            <a:lstStyle/>
            <a:p>
              <a:pPr algn="ctr"/>
              <a:r>
                <a:rPr lang="cs-CZ" sz="1600" b="1" dirty="0">
                  <a:solidFill>
                    <a:schemeClr val="bg1"/>
                  </a:solidFill>
                  <a:latin typeface="Century Gothic" panose="020B0502020202020204" pitchFamily="34" charset="0"/>
                </a:rPr>
                <a:t>Zajištění pro mě jako kompenzace úrazu / dlouhodobé nemoci </a:t>
              </a:r>
            </a:p>
            <a:p>
              <a:pPr algn="ctr"/>
              <a:r>
                <a:rPr lang="cs-CZ" sz="1600" b="1" dirty="0">
                  <a:solidFill>
                    <a:schemeClr val="bg1"/>
                  </a:solidFill>
                  <a:latin typeface="Century Gothic" panose="020B0502020202020204" pitchFamily="34" charset="0"/>
                </a:rPr>
                <a:t>70%</a:t>
              </a:r>
            </a:p>
          </p:txBody>
        </p:sp>
        <p:sp>
          <p:nvSpPr>
            <p:cNvPr id="28" name="Obdélník 27">
              <a:extLst>
                <a:ext uri="{FF2B5EF4-FFF2-40B4-BE49-F238E27FC236}">
                  <a16:creationId xmlns:a16="http://schemas.microsoft.com/office/drawing/2014/main" id="{C4FDB614-C0CF-426E-9283-42E1CBF7A0EB}"/>
                </a:ext>
              </a:extLst>
            </p:cNvPr>
            <p:cNvSpPr/>
            <p:nvPr/>
          </p:nvSpPr>
          <p:spPr>
            <a:xfrm>
              <a:off x="6900824" y="3549873"/>
              <a:ext cx="2434674" cy="1146931"/>
            </a:xfrm>
            <a:prstGeom prst="rect">
              <a:avLst/>
            </a:prstGeom>
          </p:spPr>
          <p:txBody>
            <a:bodyPr wrap="square">
              <a:spAutoFit/>
            </a:bodyPr>
            <a:lstStyle/>
            <a:p>
              <a:pPr algn="ctr"/>
              <a:r>
                <a:rPr lang="cs-CZ" sz="1600" b="1" dirty="0">
                  <a:solidFill>
                    <a:schemeClr val="bg1"/>
                  </a:solidFill>
                  <a:latin typeface="Century Gothic" panose="020B0502020202020204" pitchFamily="34" charset="0"/>
                </a:rPr>
                <a:t>Investice / rezerva</a:t>
              </a:r>
              <a:br>
                <a:rPr lang="cs-CZ" sz="1600" b="1" dirty="0">
                  <a:solidFill>
                    <a:schemeClr val="bg1"/>
                  </a:solidFill>
                  <a:latin typeface="Century Gothic" panose="020B0502020202020204" pitchFamily="34" charset="0"/>
                </a:rPr>
              </a:br>
              <a:r>
                <a:rPr lang="cs-CZ" sz="1600" b="1" dirty="0">
                  <a:solidFill>
                    <a:schemeClr val="bg1"/>
                  </a:solidFill>
                  <a:latin typeface="Century Gothic" panose="020B0502020202020204" pitchFamily="34" charset="0"/>
                </a:rPr>
                <a:t>(na stáří, na horší časy…) </a:t>
              </a:r>
            </a:p>
            <a:p>
              <a:pPr algn="ctr"/>
              <a:r>
                <a:rPr lang="cs-CZ" sz="1600" b="1" dirty="0">
                  <a:solidFill>
                    <a:schemeClr val="bg1"/>
                  </a:solidFill>
                  <a:latin typeface="Century Gothic" panose="020B0502020202020204" pitchFamily="34" charset="0"/>
                </a:rPr>
                <a:t>26% </a:t>
              </a:r>
            </a:p>
            <a:p>
              <a:pPr algn="ctr"/>
              <a:r>
                <a:rPr lang="cs-CZ" sz="1000" b="1" dirty="0">
                  <a:solidFill>
                    <a:schemeClr val="bg1"/>
                  </a:solidFill>
                  <a:latin typeface="Century Gothic" panose="020B0502020202020204" pitchFamily="34" charset="0"/>
                </a:rPr>
                <a:t>(Typické pro klienty ve věku 45+ let)</a:t>
              </a:r>
            </a:p>
            <a:p>
              <a:pPr algn="ctr"/>
              <a:endParaRPr lang="cs-CZ" b="1" dirty="0">
                <a:solidFill>
                  <a:schemeClr val="bg1"/>
                </a:solidFill>
                <a:latin typeface="Century Gothic" panose="020B0502020202020204" pitchFamily="34" charset="0"/>
              </a:endParaRPr>
            </a:p>
          </p:txBody>
        </p:sp>
        <p:sp>
          <p:nvSpPr>
            <p:cNvPr id="29" name="Volný tvar: obrazec 28">
              <a:extLst>
                <a:ext uri="{FF2B5EF4-FFF2-40B4-BE49-F238E27FC236}">
                  <a16:creationId xmlns:a16="http://schemas.microsoft.com/office/drawing/2014/main" id="{D0EA95BE-F09A-4113-ABC2-231CB56A956E}"/>
                </a:ext>
              </a:extLst>
            </p:cNvPr>
            <p:cNvSpPr/>
            <p:nvPr/>
          </p:nvSpPr>
          <p:spPr>
            <a:xfrm>
              <a:off x="7056957" y="4422087"/>
              <a:ext cx="2107124" cy="950534"/>
            </a:xfrm>
            <a:custGeom>
              <a:avLst/>
              <a:gdLst>
                <a:gd name="connsiteX0" fmla="*/ 0 w 1883103"/>
                <a:gd name="connsiteY0" fmla="*/ 0 h 1255402"/>
                <a:gd name="connsiteX1" fmla="*/ 1883103 w 1883103"/>
                <a:gd name="connsiteY1" fmla="*/ 0 h 1255402"/>
                <a:gd name="connsiteX2" fmla="*/ 1883103 w 1883103"/>
                <a:gd name="connsiteY2" fmla="*/ 1255402 h 1255402"/>
                <a:gd name="connsiteX3" fmla="*/ 0 w 1883103"/>
                <a:gd name="connsiteY3" fmla="*/ 1255402 h 1255402"/>
                <a:gd name="connsiteX4" fmla="*/ 0 w 1883103"/>
                <a:gd name="connsiteY4" fmla="*/ 0 h 125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103" h="1255402">
                  <a:moveTo>
                    <a:pt x="0" y="0"/>
                  </a:moveTo>
                  <a:lnTo>
                    <a:pt x="1883103" y="0"/>
                  </a:lnTo>
                  <a:lnTo>
                    <a:pt x="1883103" y="1255402"/>
                  </a:lnTo>
                  <a:lnTo>
                    <a:pt x="0" y="1255402"/>
                  </a:lnTo>
                  <a:lnTo>
                    <a:pt x="0" y="0"/>
                  </a:lnTo>
                  <a:close/>
                </a:path>
              </a:pathLst>
            </a:custGeom>
            <a:solidFill>
              <a:srgbClr val="004077"/>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822450">
                <a:lnSpc>
                  <a:spcPct val="90000"/>
                </a:lnSpc>
                <a:spcBef>
                  <a:spcPct val="0"/>
                </a:spcBef>
                <a:spcAft>
                  <a:spcPct val="15000"/>
                </a:spcAft>
                <a:buChar char="•"/>
              </a:pPr>
              <a:endParaRPr lang="cs-CZ" sz="4400" kern="1200">
                <a:latin typeface="Century Gothic" panose="020B0502020202020204" pitchFamily="34" charset="0"/>
              </a:endParaRPr>
            </a:p>
            <a:p>
              <a:pPr marL="285750" lvl="1" indent="-285750" algn="l" defTabSz="1822450">
                <a:lnSpc>
                  <a:spcPct val="90000"/>
                </a:lnSpc>
                <a:spcBef>
                  <a:spcPct val="0"/>
                </a:spcBef>
                <a:spcAft>
                  <a:spcPct val="15000"/>
                </a:spcAft>
                <a:buChar char="•"/>
              </a:pPr>
              <a:endParaRPr lang="cs-CZ" sz="4400" kern="1200">
                <a:latin typeface="Century Gothic" panose="020B0502020202020204" pitchFamily="34" charset="0"/>
              </a:endParaRPr>
            </a:p>
          </p:txBody>
        </p:sp>
        <p:sp>
          <p:nvSpPr>
            <p:cNvPr id="30" name="Obdélník 29">
              <a:extLst>
                <a:ext uri="{FF2B5EF4-FFF2-40B4-BE49-F238E27FC236}">
                  <a16:creationId xmlns:a16="http://schemas.microsoft.com/office/drawing/2014/main" id="{7BE6D9F7-D935-4FD1-92D0-C81688E5DDAB}"/>
                </a:ext>
              </a:extLst>
            </p:cNvPr>
            <p:cNvSpPr/>
            <p:nvPr/>
          </p:nvSpPr>
          <p:spPr>
            <a:xfrm>
              <a:off x="6985581" y="4504805"/>
              <a:ext cx="2200934" cy="839218"/>
            </a:xfrm>
            <a:prstGeom prst="rect">
              <a:avLst/>
            </a:prstGeom>
          </p:spPr>
          <p:txBody>
            <a:bodyPr wrap="square">
              <a:spAutoFit/>
            </a:bodyPr>
            <a:lstStyle/>
            <a:p>
              <a:pPr algn="ctr"/>
              <a:r>
                <a:rPr lang="cs-CZ" b="1" dirty="0">
                  <a:solidFill>
                    <a:schemeClr val="bg1"/>
                  </a:solidFill>
                  <a:latin typeface="Century Gothic" panose="020B0502020202020204" pitchFamily="34" charset="0"/>
                </a:rPr>
                <a:t>Zajištění pro mě kvůli </a:t>
              </a:r>
            </a:p>
            <a:p>
              <a:pPr algn="ctr"/>
              <a:r>
                <a:rPr lang="cs-CZ" b="1" dirty="0">
                  <a:solidFill>
                    <a:schemeClr val="bg1"/>
                  </a:solidFill>
                  <a:latin typeface="Century Gothic" panose="020B0502020202020204" pitchFamily="34" charset="0"/>
                </a:rPr>
                <a:t>hypotéce </a:t>
              </a:r>
            </a:p>
            <a:p>
              <a:pPr algn="ctr"/>
              <a:r>
                <a:rPr lang="cs-CZ" b="1" dirty="0">
                  <a:solidFill>
                    <a:schemeClr val="bg1"/>
                  </a:solidFill>
                  <a:latin typeface="Century Gothic" panose="020B0502020202020204" pitchFamily="34" charset="0"/>
                </a:rPr>
                <a:t>15%</a:t>
              </a:r>
            </a:p>
          </p:txBody>
        </p:sp>
      </p:grpSp>
      <p:sp>
        <p:nvSpPr>
          <p:cNvPr id="31" name="Obdélník 30">
            <a:extLst>
              <a:ext uri="{FF2B5EF4-FFF2-40B4-BE49-F238E27FC236}">
                <a16:creationId xmlns:a16="http://schemas.microsoft.com/office/drawing/2014/main" id="{D4CB2C61-41A5-46B1-A3F5-90CEC6CFA382}"/>
              </a:ext>
            </a:extLst>
          </p:cNvPr>
          <p:cNvSpPr/>
          <p:nvPr/>
        </p:nvSpPr>
        <p:spPr>
          <a:xfrm>
            <a:off x="4635494" y="6211998"/>
            <a:ext cx="3636636" cy="369332"/>
          </a:xfrm>
          <a:prstGeom prst="rect">
            <a:avLst/>
          </a:prstGeom>
          <a:solidFill>
            <a:srgbClr val="004077"/>
          </a:solidFill>
        </p:spPr>
        <p:txBody>
          <a:bodyPr wrap="square">
            <a:spAutoFit/>
          </a:bodyPr>
          <a:lstStyle/>
          <a:p>
            <a:r>
              <a:rPr lang="cs-CZ" sz="900" i="1" dirty="0">
                <a:solidFill>
                  <a:schemeClr val="bg1"/>
                </a:solidFill>
                <a:latin typeface="Century Gothic" panose="020B0502020202020204" pitchFamily="34" charset="0"/>
              </a:rPr>
              <a:t>T4a. Co očekáváte od životního pojištění?  N = 486</a:t>
            </a:r>
          </a:p>
          <a:p>
            <a:r>
              <a:rPr lang="cs-CZ" sz="900" i="1" dirty="0">
                <a:solidFill>
                  <a:schemeClr val="bg1"/>
                </a:solidFill>
                <a:latin typeface="Century Gothic" panose="020B0502020202020204" pitchFamily="34" charset="0"/>
              </a:rPr>
              <a:t>T4b. Jaké riziko kryjete pomocí životního pojištění? N = 486</a:t>
            </a:r>
          </a:p>
        </p:txBody>
      </p:sp>
      <p:sp>
        <p:nvSpPr>
          <p:cNvPr id="4" name="TextovéPole 3">
            <a:extLst>
              <a:ext uri="{FF2B5EF4-FFF2-40B4-BE49-F238E27FC236}">
                <a16:creationId xmlns:a16="http://schemas.microsoft.com/office/drawing/2014/main" id="{B3E5F189-CF7A-2891-6BA2-89D5E7FEBD89}"/>
              </a:ext>
            </a:extLst>
          </p:cNvPr>
          <p:cNvSpPr txBox="1"/>
          <p:nvPr/>
        </p:nvSpPr>
        <p:spPr>
          <a:xfrm>
            <a:off x="1467179" y="5750333"/>
            <a:ext cx="1336796" cy="461665"/>
          </a:xfrm>
          <a:prstGeom prst="rect">
            <a:avLst/>
          </a:prstGeom>
          <a:noFill/>
        </p:spPr>
        <p:txBody>
          <a:bodyPr wrap="square" rtlCol="0">
            <a:spAutoFit/>
          </a:bodyPr>
          <a:lstStyle/>
          <a:p>
            <a:pPr algn="ctr"/>
            <a:r>
              <a:rPr lang="cs-CZ" sz="1200" i="1" dirty="0">
                <a:solidFill>
                  <a:schemeClr val="bg1"/>
                </a:solidFill>
                <a:latin typeface="Century Gothic" panose="020B0502020202020204" pitchFamily="34" charset="0"/>
              </a:rPr>
              <a:t>Ženy ve věku 18- 34 let</a:t>
            </a:r>
          </a:p>
        </p:txBody>
      </p:sp>
      <p:sp>
        <p:nvSpPr>
          <p:cNvPr id="18" name="TextovéPole 17">
            <a:extLst>
              <a:ext uri="{FF2B5EF4-FFF2-40B4-BE49-F238E27FC236}">
                <a16:creationId xmlns:a16="http://schemas.microsoft.com/office/drawing/2014/main" id="{0B72A710-0B7A-5028-7D91-0E8B24EB7170}"/>
              </a:ext>
            </a:extLst>
          </p:cNvPr>
          <p:cNvSpPr txBox="1"/>
          <p:nvPr/>
        </p:nvSpPr>
        <p:spPr>
          <a:xfrm>
            <a:off x="5060638" y="1833259"/>
            <a:ext cx="1353978" cy="461665"/>
          </a:xfrm>
          <a:prstGeom prst="rect">
            <a:avLst/>
          </a:prstGeom>
          <a:noFill/>
        </p:spPr>
        <p:txBody>
          <a:bodyPr wrap="square" rtlCol="0">
            <a:spAutoFit/>
          </a:bodyPr>
          <a:lstStyle/>
          <a:p>
            <a:pPr algn="ctr"/>
            <a:r>
              <a:rPr lang="cs-CZ" sz="1200" i="1" dirty="0">
                <a:solidFill>
                  <a:schemeClr val="bg1"/>
                </a:solidFill>
                <a:latin typeface="Century Gothic" panose="020B0502020202020204" pitchFamily="34" charset="0"/>
              </a:rPr>
              <a:t>Klienti ve věku 18 - 49 let</a:t>
            </a:r>
          </a:p>
        </p:txBody>
      </p:sp>
      <p:sp>
        <p:nvSpPr>
          <p:cNvPr id="34" name="TextovéPole 33">
            <a:extLst>
              <a:ext uri="{FF2B5EF4-FFF2-40B4-BE49-F238E27FC236}">
                <a16:creationId xmlns:a16="http://schemas.microsoft.com/office/drawing/2014/main" id="{826A069B-6860-B1CD-687C-92A164F7161A}"/>
              </a:ext>
            </a:extLst>
          </p:cNvPr>
          <p:cNvSpPr txBox="1"/>
          <p:nvPr/>
        </p:nvSpPr>
        <p:spPr>
          <a:xfrm>
            <a:off x="3386594" y="5109220"/>
            <a:ext cx="1353978" cy="461665"/>
          </a:xfrm>
          <a:prstGeom prst="rect">
            <a:avLst/>
          </a:prstGeom>
          <a:noFill/>
        </p:spPr>
        <p:txBody>
          <a:bodyPr wrap="square" rtlCol="0">
            <a:spAutoFit/>
          </a:bodyPr>
          <a:lstStyle/>
          <a:p>
            <a:pPr algn="ctr"/>
            <a:r>
              <a:rPr lang="cs-CZ" sz="1200" i="1" dirty="0">
                <a:solidFill>
                  <a:schemeClr val="bg1"/>
                </a:solidFill>
                <a:latin typeface="Century Gothic" panose="020B0502020202020204" pitchFamily="34" charset="0"/>
              </a:rPr>
              <a:t>Klienti ve věku 18 - 49 let</a:t>
            </a:r>
          </a:p>
        </p:txBody>
      </p:sp>
      <p:sp>
        <p:nvSpPr>
          <p:cNvPr id="35" name="Šipka: dolů 34">
            <a:extLst>
              <a:ext uri="{FF2B5EF4-FFF2-40B4-BE49-F238E27FC236}">
                <a16:creationId xmlns:a16="http://schemas.microsoft.com/office/drawing/2014/main" id="{568C4460-BB7C-B9F9-4B05-C386C5EB00DE}"/>
              </a:ext>
            </a:extLst>
          </p:cNvPr>
          <p:cNvSpPr/>
          <p:nvPr/>
        </p:nvSpPr>
        <p:spPr>
          <a:xfrm rot="10800000">
            <a:off x="4635494" y="2371824"/>
            <a:ext cx="514089" cy="5011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a:latin typeface="Century Gothic" panose="020B0502020202020204" pitchFamily="34" charset="0"/>
            </a:endParaRPr>
          </a:p>
        </p:txBody>
      </p:sp>
      <p:sp>
        <p:nvSpPr>
          <p:cNvPr id="36" name="Šipka: dolů 35">
            <a:extLst>
              <a:ext uri="{FF2B5EF4-FFF2-40B4-BE49-F238E27FC236}">
                <a16:creationId xmlns:a16="http://schemas.microsoft.com/office/drawing/2014/main" id="{25E083D3-0F8C-B58E-FF59-95D37FE2FD9D}"/>
              </a:ext>
            </a:extLst>
          </p:cNvPr>
          <p:cNvSpPr/>
          <p:nvPr/>
        </p:nvSpPr>
        <p:spPr>
          <a:xfrm rot="10800000">
            <a:off x="4629264" y="4950193"/>
            <a:ext cx="514089" cy="5011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a:latin typeface="Century Gothic" panose="020B0502020202020204" pitchFamily="34" charset="0"/>
            </a:endParaRPr>
          </a:p>
        </p:txBody>
      </p:sp>
      <p:sp>
        <p:nvSpPr>
          <p:cNvPr id="37" name="Šipka: dolů 36">
            <a:extLst>
              <a:ext uri="{FF2B5EF4-FFF2-40B4-BE49-F238E27FC236}">
                <a16:creationId xmlns:a16="http://schemas.microsoft.com/office/drawing/2014/main" id="{0A07283F-830E-A625-8101-9C6888576FAD}"/>
              </a:ext>
            </a:extLst>
          </p:cNvPr>
          <p:cNvSpPr/>
          <p:nvPr/>
        </p:nvSpPr>
        <p:spPr>
          <a:xfrm rot="10800000">
            <a:off x="2720173" y="5548274"/>
            <a:ext cx="514089" cy="5011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a:latin typeface="Century Gothic" panose="020B0502020202020204" pitchFamily="34" charset="0"/>
            </a:endParaRPr>
          </a:p>
        </p:txBody>
      </p:sp>
      <p:sp>
        <p:nvSpPr>
          <p:cNvPr id="39" name="TextovéPole 38">
            <a:extLst>
              <a:ext uri="{FF2B5EF4-FFF2-40B4-BE49-F238E27FC236}">
                <a16:creationId xmlns:a16="http://schemas.microsoft.com/office/drawing/2014/main" id="{37AA2530-6971-4FF2-CC2A-09FAFF344764}"/>
              </a:ext>
            </a:extLst>
          </p:cNvPr>
          <p:cNvSpPr txBox="1"/>
          <p:nvPr/>
        </p:nvSpPr>
        <p:spPr>
          <a:xfrm>
            <a:off x="3994706" y="3759405"/>
            <a:ext cx="1353978" cy="461665"/>
          </a:xfrm>
          <a:prstGeom prst="rect">
            <a:avLst/>
          </a:prstGeom>
          <a:noFill/>
        </p:spPr>
        <p:txBody>
          <a:bodyPr wrap="square" rtlCol="0">
            <a:spAutoFit/>
          </a:bodyPr>
          <a:lstStyle/>
          <a:p>
            <a:pPr algn="ctr"/>
            <a:r>
              <a:rPr lang="cs-CZ" sz="1200" i="1" dirty="0">
                <a:solidFill>
                  <a:schemeClr val="bg1"/>
                </a:solidFill>
                <a:latin typeface="Century Gothic" panose="020B0502020202020204" pitchFamily="34" charset="0"/>
              </a:rPr>
              <a:t>Klienti ve věku do 65 let</a:t>
            </a:r>
          </a:p>
        </p:txBody>
      </p:sp>
    </p:spTree>
    <p:extLst>
      <p:ext uri="{BB962C8B-B14F-4D97-AF65-F5344CB8AC3E}">
        <p14:creationId xmlns:p14="http://schemas.microsoft.com/office/powerpoint/2010/main" val="1758796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 name="Obdélník 115">
            <a:extLst>
              <a:ext uri="{FF2B5EF4-FFF2-40B4-BE49-F238E27FC236}">
                <a16:creationId xmlns:a16="http://schemas.microsoft.com/office/drawing/2014/main" id="{39A531EC-5352-F752-C899-82513D6B97CF}"/>
              </a:ext>
            </a:extLst>
          </p:cNvPr>
          <p:cNvSpPr/>
          <p:nvPr/>
        </p:nvSpPr>
        <p:spPr>
          <a:xfrm>
            <a:off x="353355" y="227448"/>
            <a:ext cx="9983972" cy="12977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9" name="Šipka: doprava 48">
            <a:extLst>
              <a:ext uri="{FF2B5EF4-FFF2-40B4-BE49-F238E27FC236}">
                <a16:creationId xmlns:a16="http://schemas.microsoft.com/office/drawing/2014/main" id="{860ACECA-AD82-D545-7228-1AA11FFD1B54}"/>
              </a:ext>
            </a:extLst>
          </p:cNvPr>
          <p:cNvSpPr/>
          <p:nvPr/>
        </p:nvSpPr>
        <p:spPr>
          <a:xfrm>
            <a:off x="2533968" y="5108680"/>
            <a:ext cx="935665" cy="966572"/>
          </a:xfrm>
          <a:prstGeom prst="rightArrow">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7" name="Šipka: doprava 46">
            <a:extLst>
              <a:ext uri="{FF2B5EF4-FFF2-40B4-BE49-F238E27FC236}">
                <a16:creationId xmlns:a16="http://schemas.microsoft.com/office/drawing/2014/main" id="{BAC4932E-D550-F93A-E384-F6F0643199A7}"/>
              </a:ext>
            </a:extLst>
          </p:cNvPr>
          <p:cNvSpPr/>
          <p:nvPr/>
        </p:nvSpPr>
        <p:spPr>
          <a:xfrm>
            <a:off x="2522267" y="3663047"/>
            <a:ext cx="935665" cy="966572"/>
          </a:xfrm>
          <a:prstGeom prst="rightArrow">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6" name="Šipka: doprava 45">
            <a:extLst>
              <a:ext uri="{FF2B5EF4-FFF2-40B4-BE49-F238E27FC236}">
                <a16:creationId xmlns:a16="http://schemas.microsoft.com/office/drawing/2014/main" id="{1E93ECB4-5378-728A-2C19-E3F00118D499}"/>
              </a:ext>
            </a:extLst>
          </p:cNvPr>
          <p:cNvSpPr/>
          <p:nvPr/>
        </p:nvSpPr>
        <p:spPr>
          <a:xfrm>
            <a:off x="2511314" y="2095851"/>
            <a:ext cx="935665" cy="966572"/>
          </a:xfrm>
          <a:prstGeom prst="rightArrow">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34EE1F07-17FE-4C94-B428-7BDE3D16FB84}"/>
              </a:ext>
            </a:extLst>
          </p:cNvPr>
          <p:cNvSpPr>
            <a:spLocks noGrp="1"/>
          </p:cNvSpPr>
          <p:nvPr>
            <p:ph type="title"/>
          </p:nvPr>
        </p:nvSpPr>
        <p:spPr>
          <a:xfrm>
            <a:off x="250634" y="92098"/>
            <a:ext cx="9983972" cy="1325563"/>
          </a:xfrm>
          <a:solidFill>
            <a:srgbClr val="004077"/>
          </a:solidFill>
        </p:spPr>
        <p:txBody>
          <a:bodyPr>
            <a:noAutofit/>
          </a:bodyPr>
          <a:lstStyle/>
          <a:p>
            <a:r>
              <a:rPr lang="cs-CZ" sz="2400" dirty="0">
                <a:solidFill>
                  <a:schemeClr val="bg1">
                    <a:lumMod val="95000"/>
                  </a:schemeClr>
                </a:solidFill>
              </a:rPr>
              <a:t>Zhruba třetina klientů životního pojištění deklaruje, že má uzavřené investiční ŽP </a:t>
            </a:r>
            <a:r>
              <a:rPr lang="cs-CZ" sz="2000" b="0" dirty="0">
                <a:solidFill>
                  <a:schemeClr val="bg1">
                    <a:lumMod val="95000"/>
                  </a:schemeClr>
                </a:solidFill>
              </a:rPr>
              <a:t>(tzn. že zhruba 16 % všech klientů pojišťoven má IŽP)</a:t>
            </a:r>
            <a:r>
              <a:rPr lang="cs-CZ" sz="2400" dirty="0">
                <a:solidFill>
                  <a:schemeClr val="bg1">
                    <a:lumMod val="95000"/>
                  </a:schemeClr>
                </a:solidFill>
              </a:rPr>
              <a:t>. </a:t>
            </a:r>
            <a:br>
              <a:rPr lang="cs-CZ" sz="2400" dirty="0">
                <a:solidFill>
                  <a:schemeClr val="bg1">
                    <a:lumMod val="95000"/>
                  </a:schemeClr>
                </a:solidFill>
              </a:rPr>
            </a:br>
            <a:r>
              <a:rPr lang="cs-CZ" sz="2400" dirty="0">
                <a:solidFill>
                  <a:schemeClr val="bg1">
                    <a:lumMod val="95000"/>
                  </a:schemeClr>
                </a:solidFill>
              </a:rPr>
              <a:t>Zhruba polovina těchto klientů IŽP tvrdí, že je pro ně toto pojištění investicí nebo rezervou na horší časy. </a:t>
            </a:r>
            <a:endParaRPr lang="cs-CZ" sz="2400" b="1" dirty="0">
              <a:solidFill>
                <a:schemeClr val="bg1">
                  <a:lumMod val="95000"/>
                </a:schemeClr>
              </a:solidFill>
            </a:endParaRPr>
          </a:p>
        </p:txBody>
      </p:sp>
      <p:grpSp>
        <p:nvGrpSpPr>
          <p:cNvPr id="44" name="Skupina 43">
            <a:extLst>
              <a:ext uri="{FF2B5EF4-FFF2-40B4-BE49-F238E27FC236}">
                <a16:creationId xmlns:a16="http://schemas.microsoft.com/office/drawing/2014/main" id="{12FC78EE-2509-AC37-CA1E-134FFE3BF5B1}"/>
              </a:ext>
            </a:extLst>
          </p:cNvPr>
          <p:cNvGrpSpPr/>
          <p:nvPr/>
        </p:nvGrpSpPr>
        <p:grpSpPr>
          <a:xfrm>
            <a:off x="168674" y="6335737"/>
            <a:ext cx="5840240" cy="447818"/>
            <a:chOff x="6633189" y="6223147"/>
            <a:chExt cx="3517884" cy="447818"/>
          </a:xfrm>
        </p:grpSpPr>
        <p:sp>
          <p:nvSpPr>
            <p:cNvPr id="43" name="Obdélník 42">
              <a:extLst>
                <a:ext uri="{FF2B5EF4-FFF2-40B4-BE49-F238E27FC236}">
                  <a16:creationId xmlns:a16="http://schemas.microsoft.com/office/drawing/2014/main" id="{B09ADF40-AFB5-610F-8A1C-F94824F47984}"/>
                </a:ext>
              </a:extLst>
            </p:cNvPr>
            <p:cNvSpPr/>
            <p:nvPr/>
          </p:nvSpPr>
          <p:spPr>
            <a:xfrm>
              <a:off x="6719777" y="6301633"/>
              <a:ext cx="3431296"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31" name="Obdélník 30">
              <a:extLst>
                <a:ext uri="{FF2B5EF4-FFF2-40B4-BE49-F238E27FC236}">
                  <a16:creationId xmlns:a16="http://schemas.microsoft.com/office/drawing/2014/main" id="{D4CB2C61-41A5-46B1-A3F5-90CEC6CFA382}"/>
                </a:ext>
              </a:extLst>
            </p:cNvPr>
            <p:cNvSpPr/>
            <p:nvPr/>
          </p:nvSpPr>
          <p:spPr>
            <a:xfrm>
              <a:off x="6633189" y="6223147"/>
              <a:ext cx="3431296" cy="369332"/>
            </a:xfrm>
            <a:prstGeom prst="rect">
              <a:avLst/>
            </a:prstGeom>
            <a:solidFill>
              <a:srgbClr val="004077"/>
            </a:solidFill>
          </p:spPr>
          <p:txBody>
            <a:bodyPr wrap="square">
              <a:spAutoFit/>
            </a:bodyPr>
            <a:lstStyle/>
            <a:p>
              <a:r>
                <a:rPr lang="cs-CZ" sz="900" i="1" dirty="0">
                  <a:solidFill>
                    <a:schemeClr val="bg1"/>
                  </a:solidFill>
                  <a:latin typeface="Century Gothic" panose="020B0502020202020204" pitchFamily="34" charset="0"/>
                </a:rPr>
                <a:t>T4a. Co očekáváte od životního pojištění?  N = 486</a:t>
              </a:r>
            </a:p>
            <a:p>
              <a:r>
                <a:rPr lang="cs-CZ" sz="900" i="1" dirty="0">
                  <a:solidFill>
                    <a:schemeClr val="bg1"/>
                  </a:solidFill>
                  <a:latin typeface="Century Gothic" panose="020B0502020202020204" pitchFamily="34" charset="0"/>
                </a:rPr>
                <a:t>T4c. Jedná se o: rizikové nebo investiční životní pojištění? N=486</a:t>
              </a:r>
            </a:p>
          </p:txBody>
        </p:sp>
      </p:grpSp>
      <p:sp>
        <p:nvSpPr>
          <p:cNvPr id="7" name="Hvězda: sedmicípá 6">
            <a:extLst>
              <a:ext uri="{FF2B5EF4-FFF2-40B4-BE49-F238E27FC236}">
                <a16:creationId xmlns:a16="http://schemas.microsoft.com/office/drawing/2014/main" id="{1D6CAAB8-BCD0-9922-E4B0-1A4750C2E1C0}"/>
              </a:ext>
            </a:extLst>
          </p:cNvPr>
          <p:cNvSpPr/>
          <p:nvPr/>
        </p:nvSpPr>
        <p:spPr>
          <a:xfrm>
            <a:off x="10907310" y="571035"/>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i="1" dirty="0">
                <a:solidFill>
                  <a:schemeClr val="tx1"/>
                </a:solidFill>
                <a:latin typeface="Century Gothic" panose="020B0502020202020204" pitchFamily="34" charset="0"/>
              </a:rPr>
              <a:t>NEW</a:t>
            </a:r>
          </a:p>
        </p:txBody>
      </p:sp>
      <p:grpSp>
        <p:nvGrpSpPr>
          <p:cNvPr id="3" name="Skupina 2">
            <a:extLst>
              <a:ext uri="{FF2B5EF4-FFF2-40B4-BE49-F238E27FC236}">
                <a16:creationId xmlns:a16="http://schemas.microsoft.com/office/drawing/2014/main" id="{2B87212E-566F-824F-B4A4-D78BB6F89457}"/>
              </a:ext>
            </a:extLst>
          </p:cNvPr>
          <p:cNvGrpSpPr/>
          <p:nvPr/>
        </p:nvGrpSpPr>
        <p:grpSpPr>
          <a:xfrm>
            <a:off x="239744" y="1738352"/>
            <a:ext cx="2475682" cy="1400329"/>
            <a:chOff x="280729" y="1083563"/>
            <a:chExt cx="2439962" cy="3314912"/>
          </a:xfrm>
        </p:grpSpPr>
        <p:sp>
          <p:nvSpPr>
            <p:cNvPr id="5" name="Obdélník 4">
              <a:extLst>
                <a:ext uri="{FF2B5EF4-FFF2-40B4-BE49-F238E27FC236}">
                  <a16:creationId xmlns:a16="http://schemas.microsoft.com/office/drawing/2014/main" id="{0BEAA95C-6013-5B05-C6CF-B8099C343B9D}"/>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E0FB72CB-0267-F68B-5B37-44693594CB79}"/>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2" name="TextovéPole 11">
            <a:extLst>
              <a:ext uri="{FF2B5EF4-FFF2-40B4-BE49-F238E27FC236}">
                <a16:creationId xmlns:a16="http://schemas.microsoft.com/office/drawing/2014/main" id="{7715EB4E-29EF-EC27-8FCD-388339F92DF6}"/>
              </a:ext>
            </a:extLst>
          </p:cNvPr>
          <p:cNvSpPr txBox="1"/>
          <p:nvPr/>
        </p:nvSpPr>
        <p:spPr>
          <a:xfrm>
            <a:off x="220834" y="1747739"/>
            <a:ext cx="2388697" cy="123110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48%</a:t>
            </a:r>
          </a:p>
          <a:p>
            <a:pPr algn="ctr"/>
            <a:r>
              <a:rPr lang="cs-CZ" sz="1400" b="1" dirty="0">
                <a:solidFill>
                  <a:schemeClr val="bg1"/>
                </a:solidFill>
                <a:latin typeface="Century Gothic" panose="020B0502020202020204" pitchFamily="34" charset="0"/>
              </a:rPr>
              <a:t>Rizikové životní pojištění</a:t>
            </a:r>
          </a:p>
        </p:txBody>
      </p:sp>
      <p:grpSp>
        <p:nvGrpSpPr>
          <p:cNvPr id="14" name="Skupina 13">
            <a:extLst>
              <a:ext uri="{FF2B5EF4-FFF2-40B4-BE49-F238E27FC236}">
                <a16:creationId xmlns:a16="http://schemas.microsoft.com/office/drawing/2014/main" id="{773F875F-4386-36C3-308A-CEF66EEF5D4E}"/>
              </a:ext>
            </a:extLst>
          </p:cNvPr>
          <p:cNvGrpSpPr/>
          <p:nvPr/>
        </p:nvGrpSpPr>
        <p:grpSpPr>
          <a:xfrm>
            <a:off x="239744" y="3342423"/>
            <a:ext cx="2475682" cy="1400329"/>
            <a:chOff x="280729" y="1083563"/>
            <a:chExt cx="2439962" cy="3314912"/>
          </a:xfrm>
        </p:grpSpPr>
        <p:sp>
          <p:nvSpPr>
            <p:cNvPr id="16" name="Obdélník 15">
              <a:extLst>
                <a:ext uri="{FF2B5EF4-FFF2-40B4-BE49-F238E27FC236}">
                  <a16:creationId xmlns:a16="http://schemas.microsoft.com/office/drawing/2014/main" id="{A1744543-2901-BC33-B1B5-C6F8EBBD2847}"/>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88254896-4126-961E-032C-6051F7DF5B94}"/>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TextovéPole 31">
            <a:extLst>
              <a:ext uri="{FF2B5EF4-FFF2-40B4-BE49-F238E27FC236}">
                <a16:creationId xmlns:a16="http://schemas.microsoft.com/office/drawing/2014/main" id="{0A5FD5D9-9072-6D85-4DF9-ED108D1655A0}"/>
              </a:ext>
            </a:extLst>
          </p:cNvPr>
          <p:cNvSpPr txBox="1"/>
          <p:nvPr/>
        </p:nvSpPr>
        <p:spPr>
          <a:xfrm>
            <a:off x="220834" y="3351810"/>
            <a:ext cx="2388697" cy="123110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34%</a:t>
            </a:r>
          </a:p>
          <a:p>
            <a:pPr algn="ctr"/>
            <a:r>
              <a:rPr lang="cs-CZ" sz="1400" b="1" dirty="0">
                <a:solidFill>
                  <a:schemeClr val="bg1"/>
                </a:solidFill>
                <a:latin typeface="Century Gothic" panose="020B0502020202020204" pitchFamily="34" charset="0"/>
              </a:rPr>
              <a:t>Investiční životní pojištění</a:t>
            </a:r>
          </a:p>
        </p:txBody>
      </p:sp>
      <p:grpSp>
        <p:nvGrpSpPr>
          <p:cNvPr id="33" name="Skupina 32">
            <a:extLst>
              <a:ext uri="{FF2B5EF4-FFF2-40B4-BE49-F238E27FC236}">
                <a16:creationId xmlns:a16="http://schemas.microsoft.com/office/drawing/2014/main" id="{8CA299F1-3FC5-C049-9443-00ECE6888691}"/>
              </a:ext>
            </a:extLst>
          </p:cNvPr>
          <p:cNvGrpSpPr/>
          <p:nvPr/>
        </p:nvGrpSpPr>
        <p:grpSpPr>
          <a:xfrm>
            <a:off x="258654" y="4882115"/>
            <a:ext cx="2475682" cy="1400329"/>
            <a:chOff x="280729" y="1083563"/>
            <a:chExt cx="2439962" cy="3314912"/>
          </a:xfrm>
        </p:grpSpPr>
        <p:sp>
          <p:nvSpPr>
            <p:cNvPr id="38" name="Obdélník 37">
              <a:extLst>
                <a:ext uri="{FF2B5EF4-FFF2-40B4-BE49-F238E27FC236}">
                  <a16:creationId xmlns:a16="http://schemas.microsoft.com/office/drawing/2014/main" id="{11BDA62F-C579-7223-DF79-A1F5E9C915C6}"/>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bdélník 40">
              <a:extLst>
                <a:ext uri="{FF2B5EF4-FFF2-40B4-BE49-F238E27FC236}">
                  <a16:creationId xmlns:a16="http://schemas.microsoft.com/office/drawing/2014/main" id="{8A92F77D-23F5-AB68-2E48-DFEC003209CE}"/>
                </a:ext>
              </a:extLst>
            </p:cNvPr>
            <p:cNvSpPr/>
            <p:nvPr/>
          </p:nvSpPr>
          <p:spPr>
            <a:xfrm>
              <a:off x="280729" y="1083563"/>
              <a:ext cx="2344775" cy="3162512"/>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2" name="TextovéPole 41">
            <a:extLst>
              <a:ext uri="{FF2B5EF4-FFF2-40B4-BE49-F238E27FC236}">
                <a16:creationId xmlns:a16="http://schemas.microsoft.com/office/drawing/2014/main" id="{347B1A4E-47B1-152D-0AAE-745D6208F013}"/>
              </a:ext>
            </a:extLst>
          </p:cNvPr>
          <p:cNvSpPr txBox="1"/>
          <p:nvPr/>
        </p:nvSpPr>
        <p:spPr>
          <a:xfrm>
            <a:off x="239744" y="4891502"/>
            <a:ext cx="2388697" cy="123110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24%</a:t>
            </a:r>
          </a:p>
          <a:p>
            <a:pPr algn="ctr"/>
            <a:r>
              <a:rPr lang="cs-CZ" sz="1400" b="1" dirty="0">
                <a:solidFill>
                  <a:schemeClr val="bg1"/>
                </a:solidFill>
                <a:latin typeface="Century Gothic" panose="020B0502020202020204" pitchFamily="34" charset="0"/>
              </a:rPr>
              <a:t>Nevím</a:t>
            </a:r>
          </a:p>
        </p:txBody>
      </p:sp>
      <p:sp>
        <p:nvSpPr>
          <p:cNvPr id="45" name="Šipka: doprava 44">
            <a:extLst>
              <a:ext uri="{FF2B5EF4-FFF2-40B4-BE49-F238E27FC236}">
                <a16:creationId xmlns:a16="http://schemas.microsoft.com/office/drawing/2014/main" id="{5E7C43AF-8ACD-F74B-0C34-3588F27BDABD}"/>
              </a:ext>
            </a:extLst>
          </p:cNvPr>
          <p:cNvSpPr/>
          <p:nvPr/>
        </p:nvSpPr>
        <p:spPr>
          <a:xfrm>
            <a:off x="2500361" y="1964618"/>
            <a:ext cx="935665" cy="96657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Šipka: doprava 47">
            <a:extLst>
              <a:ext uri="{FF2B5EF4-FFF2-40B4-BE49-F238E27FC236}">
                <a16:creationId xmlns:a16="http://schemas.microsoft.com/office/drawing/2014/main" id="{41C8DCEA-BCEA-2BB7-C3DB-2FB2AF590545}"/>
              </a:ext>
            </a:extLst>
          </p:cNvPr>
          <p:cNvSpPr/>
          <p:nvPr/>
        </p:nvSpPr>
        <p:spPr>
          <a:xfrm>
            <a:off x="2511314" y="3531814"/>
            <a:ext cx="935665" cy="96657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Šipka: doprava 49">
            <a:extLst>
              <a:ext uri="{FF2B5EF4-FFF2-40B4-BE49-F238E27FC236}">
                <a16:creationId xmlns:a16="http://schemas.microsoft.com/office/drawing/2014/main" id="{0E879F3C-528C-7A9D-A495-68B79C7B98CE}"/>
              </a:ext>
            </a:extLst>
          </p:cNvPr>
          <p:cNvSpPr/>
          <p:nvPr/>
        </p:nvSpPr>
        <p:spPr>
          <a:xfrm>
            <a:off x="2523015" y="4977447"/>
            <a:ext cx="935665" cy="96657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3" name="Skupina 52">
            <a:extLst>
              <a:ext uri="{FF2B5EF4-FFF2-40B4-BE49-F238E27FC236}">
                <a16:creationId xmlns:a16="http://schemas.microsoft.com/office/drawing/2014/main" id="{020D9CB1-DA0A-68AC-16A5-9048656F1D02}"/>
              </a:ext>
            </a:extLst>
          </p:cNvPr>
          <p:cNvGrpSpPr/>
          <p:nvPr/>
        </p:nvGrpSpPr>
        <p:grpSpPr>
          <a:xfrm>
            <a:off x="3497944" y="1683156"/>
            <a:ext cx="1863853" cy="1448781"/>
            <a:chOff x="280729" y="1083563"/>
            <a:chExt cx="2439962" cy="3314912"/>
          </a:xfrm>
        </p:grpSpPr>
        <p:sp>
          <p:nvSpPr>
            <p:cNvPr id="54" name="Obdélník 53">
              <a:extLst>
                <a:ext uri="{FF2B5EF4-FFF2-40B4-BE49-F238E27FC236}">
                  <a16:creationId xmlns:a16="http://schemas.microsoft.com/office/drawing/2014/main" id="{28E870D6-D258-D513-0894-4CC3DB901AB7}"/>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bdélník 54">
              <a:extLst>
                <a:ext uri="{FF2B5EF4-FFF2-40B4-BE49-F238E27FC236}">
                  <a16:creationId xmlns:a16="http://schemas.microsoft.com/office/drawing/2014/main" id="{F124F7EF-7D3D-3051-86CE-2B12D66B81E1}"/>
                </a:ext>
              </a:extLst>
            </p:cNvPr>
            <p:cNvSpPr/>
            <p:nvPr/>
          </p:nvSpPr>
          <p:spPr>
            <a:xfrm>
              <a:off x="280729" y="1083563"/>
              <a:ext cx="2344775" cy="3162512"/>
            </a:xfrm>
            <a:prstGeom prst="rect">
              <a:avLst/>
            </a:prstGeom>
            <a:solidFill>
              <a:srgbClr val="E72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56" name="TextovéPole 55">
            <a:extLst>
              <a:ext uri="{FF2B5EF4-FFF2-40B4-BE49-F238E27FC236}">
                <a16:creationId xmlns:a16="http://schemas.microsoft.com/office/drawing/2014/main" id="{B6613E14-C12F-8A03-0224-AF9969EF24C3}"/>
              </a:ext>
            </a:extLst>
          </p:cNvPr>
          <p:cNvSpPr txBox="1"/>
          <p:nvPr/>
        </p:nvSpPr>
        <p:spPr>
          <a:xfrm>
            <a:off x="3486991" y="1701572"/>
            <a:ext cx="1763296" cy="1323439"/>
          </a:xfrm>
          <a:prstGeom prst="rect">
            <a:avLst/>
          </a:prstGeom>
          <a:noFill/>
        </p:spPr>
        <p:txBody>
          <a:bodyPr wrap="square" rtlCol="0">
            <a:spAutoFit/>
          </a:bodyPr>
          <a:lstStyle/>
          <a:p>
            <a:pPr algn="ctr"/>
            <a:r>
              <a:rPr lang="cs-CZ" sz="4400" b="1" dirty="0">
                <a:solidFill>
                  <a:schemeClr val="bg1"/>
                </a:solidFill>
                <a:latin typeface="Century Gothic" panose="020B0502020202020204" pitchFamily="34" charset="0"/>
              </a:rPr>
              <a:t>83%</a:t>
            </a:r>
          </a:p>
          <a:p>
            <a:pPr algn="ctr"/>
            <a:r>
              <a:rPr lang="cs-CZ" sz="1200" dirty="0">
                <a:solidFill>
                  <a:schemeClr val="bg1"/>
                </a:solidFill>
                <a:latin typeface="Century Gothic" panose="020B0502020202020204" pitchFamily="34" charset="0"/>
              </a:rPr>
              <a:t>Zajištění pro moje blízké, kdyby se mi něco stalo</a:t>
            </a:r>
          </a:p>
        </p:txBody>
      </p:sp>
      <p:grpSp>
        <p:nvGrpSpPr>
          <p:cNvPr id="69" name="Skupina 68">
            <a:extLst>
              <a:ext uri="{FF2B5EF4-FFF2-40B4-BE49-F238E27FC236}">
                <a16:creationId xmlns:a16="http://schemas.microsoft.com/office/drawing/2014/main" id="{091D0B9F-F770-38C3-7761-E8F7C044C3FE}"/>
              </a:ext>
            </a:extLst>
          </p:cNvPr>
          <p:cNvGrpSpPr/>
          <p:nvPr/>
        </p:nvGrpSpPr>
        <p:grpSpPr>
          <a:xfrm>
            <a:off x="5542012" y="1689900"/>
            <a:ext cx="1863853" cy="1448781"/>
            <a:chOff x="280729" y="1083563"/>
            <a:chExt cx="2439962" cy="3314912"/>
          </a:xfrm>
        </p:grpSpPr>
        <p:sp>
          <p:nvSpPr>
            <p:cNvPr id="70" name="Obdélník 69">
              <a:extLst>
                <a:ext uri="{FF2B5EF4-FFF2-40B4-BE49-F238E27FC236}">
                  <a16:creationId xmlns:a16="http://schemas.microsoft.com/office/drawing/2014/main" id="{76DBFBFA-B9A6-DE43-CFE9-97A006F23F52}"/>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Obdélník 70">
              <a:extLst>
                <a:ext uri="{FF2B5EF4-FFF2-40B4-BE49-F238E27FC236}">
                  <a16:creationId xmlns:a16="http://schemas.microsoft.com/office/drawing/2014/main" id="{4CE762E4-CF25-C6BB-9316-1138A2187A09}"/>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72" name="TextovéPole 71">
            <a:extLst>
              <a:ext uri="{FF2B5EF4-FFF2-40B4-BE49-F238E27FC236}">
                <a16:creationId xmlns:a16="http://schemas.microsoft.com/office/drawing/2014/main" id="{1232308B-DB57-2A4C-D85E-873EFEB2B041}"/>
              </a:ext>
            </a:extLst>
          </p:cNvPr>
          <p:cNvSpPr txBox="1"/>
          <p:nvPr/>
        </p:nvSpPr>
        <p:spPr>
          <a:xfrm>
            <a:off x="5478612" y="1689900"/>
            <a:ext cx="1845050" cy="1323439"/>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76%</a:t>
            </a:r>
          </a:p>
          <a:p>
            <a:pPr algn="ctr"/>
            <a:r>
              <a:rPr lang="cs-CZ" sz="1050" dirty="0">
                <a:solidFill>
                  <a:schemeClr val="bg1"/>
                </a:solidFill>
                <a:latin typeface="Century Gothic" panose="020B0502020202020204" pitchFamily="34" charset="0"/>
              </a:rPr>
              <a:t>Zajištění pro mě pro případ jako kompenzaci úrazu / dlouhodobé nemoci</a:t>
            </a:r>
          </a:p>
        </p:txBody>
      </p:sp>
      <p:grpSp>
        <p:nvGrpSpPr>
          <p:cNvPr id="73" name="Skupina 72">
            <a:extLst>
              <a:ext uri="{FF2B5EF4-FFF2-40B4-BE49-F238E27FC236}">
                <a16:creationId xmlns:a16="http://schemas.microsoft.com/office/drawing/2014/main" id="{59FBC7D2-CB3A-7121-80FC-EC5859528AFC}"/>
              </a:ext>
            </a:extLst>
          </p:cNvPr>
          <p:cNvGrpSpPr/>
          <p:nvPr/>
        </p:nvGrpSpPr>
        <p:grpSpPr>
          <a:xfrm>
            <a:off x="7574967" y="1689900"/>
            <a:ext cx="1863853" cy="1448781"/>
            <a:chOff x="280729" y="1083563"/>
            <a:chExt cx="2439962" cy="3314912"/>
          </a:xfrm>
        </p:grpSpPr>
        <p:sp>
          <p:nvSpPr>
            <p:cNvPr id="74" name="Obdélník 73">
              <a:extLst>
                <a:ext uri="{FF2B5EF4-FFF2-40B4-BE49-F238E27FC236}">
                  <a16:creationId xmlns:a16="http://schemas.microsoft.com/office/drawing/2014/main" id="{6A0E17D5-E86F-E637-D60E-9C7B0B048702}"/>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5" name="Obdélník 74">
              <a:extLst>
                <a:ext uri="{FF2B5EF4-FFF2-40B4-BE49-F238E27FC236}">
                  <a16:creationId xmlns:a16="http://schemas.microsoft.com/office/drawing/2014/main" id="{9512191B-B49B-831A-5AEC-DB05DFA44EAD}"/>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76" name="TextovéPole 75">
            <a:extLst>
              <a:ext uri="{FF2B5EF4-FFF2-40B4-BE49-F238E27FC236}">
                <a16:creationId xmlns:a16="http://schemas.microsoft.com/office/drawing/2014/main" id="{2083EB31-CC13-A961-9695-0B8E3FC9240C}"/>
              </a:ext>
            </a:extLst>
          </p:cNvPr>
          <p:cNvSpPr txBox="1"/>
          <p:nvPr/>
        </p:nvSpPr>
        <p:spPr>
          <a:xfrm>
            <a:off x="7547182" y="1738352"/>
            <a:ext cx="1845050" cy="984885"/>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18%</a:t>
            </a:r>
          </a:p>
          <a:p>
            <a:pPr algn="ctr"/>
            <a:r>
              <a:rPr lang="pt-BR" sz="1050" dirty="0">
                <a:solidFill>
                  <a:schemeClr val="bg1"/>
                </a:solidFill>
                <a:latin typeface="Century Gothic" panose="020B0502020202020204" pitchFamily="34" charset="0"/>
              </a:rPr>
              <a:t>Investice / rezerva (na stáří, na horší časy…)</a:t>
            </a:r>
            <a:endParaRPr lang="cs-CZ" sz="1050" dirty="0">
              <a:solidFill>
                <a:schemeClr val="bg1"/>
              </a:solidFill>
              <a:latin typeface="Century Gothic" panose="020B0502020202020204" pitchFamily="34" charset="0"/>
            </a:endParaRPr>
          </a:p>
        </p:txBody>
      </p:sp>
      <p:grpSp>
        <p:nvGrpSpPr>
          <p:cNvPr id="77" name="Skupina 76">
            <a:extLst>
              <a:ext uri="{FF2B5EF4-FFF2-40B4-BE49-F238E27FC236}">
                <a16:creationId xmlns:a16="http://schemas.microsoft.com/office/drawing/2014/main" id="{DF06F3E0-8566-12B8-C8D9-27A29E979AA2}"/>
              </a:ext>
            </a:extLst>
          </p:cNvPr>
          <p:cNvGrpSpPr/>
          <p:nvPr/>
        </p:nvGrpSpPr>
        <p:grpSpPr>
          <a:xfrm>
            <a:off x="9544442" y="1683156"/>
            <a:ext cx="1863853" cy="1448781"/>
            <a:chOff x="280729" y="1083563"/>
            <a:chExt cx="2439962" cy="3314912"/>
          </a:xfrm>
        </p:grpSpPr>
        <p:sp>
          <p:nvSpPr>
            <p:cNvPr id="78" name="Obdélník 77">
              <a:extLst>
                <a:ext uri="{FF2B5EF4-FFF2-40B4-BE49-F238E27FC236}">
                  <a16:creationId xmlns:a16="http://schemas.microsoft.com/office/drawing/2014/main" id="{6A2DCA5C-5F14-3C52-7FC5-16239499723E}"/>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9" name="Obdélník 78">
              <a:extLst>
                <a:ext uri="{FF2B5EF4-FFF2-40B4-BE49-F238E27FC236}">
                  <a16:creationId xmlns:a16="http://schemas.microsoft.com/office/drawing/2014/main" id="{8BFC4B9A-12C5-D301-07C1-BF0CC501D33C}"/>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0" name="TextovéPole 79">
            <a:extLst>
              <a:ext uri="{FF2B5EF4-FFF2-40B4-BE49-F238E27FC236}">
                <a16:creationId xmlns:a16="http://schemas.microsoft.com/office/drawing/2014/main" id="{0A40C6F4-C8C5-DDCA-11CE-F7C5BEE8555E}"/>
              </a:ext>
            </a:extLst>
          </p:cNvPr>
          <p:cNvSpPr txBox="1"/>
          <p:nvPr/>
        </p:nvSpPr>
        <p:spPr>
          <a:xfrm>
            <a:off x="9482524" y="1721601"/>
            <a:ext cx="1845050" cy="984885"/>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18%</a:t>
            </a:r>
          </a:p>
          <a:p>
            <a:pPr algn="ctr"/>
            <a:r>
              <a:rPr lang="cs-CZ" sz="1050" dirty="0">
                <a:solidFill>
                  <a:schemeClr val="bg1"/>
                </a:solidFill>
                <a:latin typeface="Century Gothic" panose="020B0502020202020204" pitchFamily="34" charset="0"/>
              </a:rPr>
              <a:t>Zajištění pro mě kvůli hypotéce</a:t>
            </a:r>
          </a:p>
        </p:txBody>
      </p:sp>
      <p:grpSp>
        <p:nvGrpSpPr>
          <p:cNvPr id="84" name="Skupina 83">
            <a:extLst>
              <a:ext uri="{FF2B5EF4-FFF2-40B4-BE49-F238E27FC236}">
                <a16:creationId xmlns:a16="http://schemas.microsoft.com/office/drawing/2014/main" id="{37D9AB4D-C8EF-317E-5CC8-C4E5EBF668BD}"/>
              </a:ext>
            </a:extLst>
          </p:cNvPr>
          <p:cNvGrpSpPr/>
          <p:nvPr/>
        </p:nvGrpSpPr>
        <p:grpSpPr>
          <a:xfrm>
            <a:off x="3554200" y="3323984"/>
            <a:ext cx="1863853" cy="1448781"/>
            <a:chOff x="280729" y="1083563"/>
            <a:chExt cx="2439962" cy="3314912"/>
          </a:xfrm>
        </p:grpSpPr>
        <p:sp>
          <p:nvSpPr>
            <p:cNvPr id="85" name="Obdélník 84">
              <a:extLst>
                <a:ext uri="{FF2B5EF4-FFF2-40B4-BE49-F238E27FC236}">
                  <a16:creationId xmlns:a16="http://schemas.microsoft.com/office/drawing/2014/main" id="{2688C541-AF41-7F23-CB27-95B36E7C7114}"/>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bdélník 85">
              <a:extLst>
                <a:ext uri="{FF2B5EF4-FFF2-40B4-BE49-F238E27FC236}">
                  <a16:creationId xmlns:a16="http://schemas.microsoft.com/office/drawing/2014/main" id="{93621BD9-DD1E-D7EE-6E8A-53946E80565D}"/>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7" name="TextovéPole 86">
            <a:extLst>
              <a:ext uri="{FF2B5EF4-FFF2-40B4-BE49-F238E27FC236}">
                <a16:creationId xmlns:a16="http://schemas.microsoft.com/office/drawing/2014/main" id="{A3F176D5-AA78-1466-EF52-F7F6A0181273}"/>
              </a:ext>
            </a:extLst>
          </p:cNvPr>
          <p:cNvSpPr txBox="1"/>
          <p:nvPr/>
        </p:nvSpPr>
        <p:spPr>
          <a:xfrm>
            <a:off x="3492282" y="3362429"/>
            <a:ext cx="1845050" cy="1323439"/>
          </a:xfrm>
          <a:prstGeom prst="rect">
            <a:avLst/>
          </a:prstGeom>
          <a:noFill/>
        </p:spPr>
        <p:txBody>
          <a:bodyPr wrap="square" rtlCol="0">
            <a:spAutoFit/>
          </a:bodyPr>
          <a:lstStyle/>
          <a:p>
            <a:pPr algn="ctr"/>
            <a:r>
              <a:rPr lang="cs-CZ" sz="4400" b="1" dirty="0">
                <a:solidFill>
                  <a:schemeClr val="bg1"/>
                </a:solidFill>
                <a:latin typeface="Century Gothic" panose="020B0502020202020204" pitchFamily="34" charset="0"/>
              </a:rPr>
              <a:t>77%</a:t>
            </a:r>
          </a:p>
          <a:p>
            <a:pPr algn="ctr"/>
            <a:r>
              <a:rPr lang="cs-CZ" sz="1200" dirty="0">
                <a:solidFill>
                  <a:schemeClr val="bg1"/>
                </a:solidFill>
                <a:latin typeface="Century Gothic" panose="020B0502020202020204" pitchFamily="34" charset="0"/>
              </a:rPr>
              <a:t>Zajištění pro moje blízké, kdyby se mi něco stalo</a:t>
            </a:r>
          </a:p>
        </p:txBody>
      </p:sp>
      <p:grpSp>
        <p:nvGrpSpPr>
          <p:cNvPr id="88" name="Skupina 87">
            <a:extLst>
              <a:ext uri="{FF2B5EF4-FFF2-40B4-BE49-F238E27FC236}">
                <a16:creationId xmlns:a16="http://schemas.microsoft.com/office/drawing/2014/main" id="{70C42FF0-6869-6A48-18AA-0EB3B6A3E131}"/>
              </a:ext>
            </a:extLst>
          </p:cNvPr>
          <p:cNvGrpSpPr/>
          <p:nvPr/>
        </p:nvGrpSpPr>
        <p:grpSpPr>
          <a:xfrm>
            <a:off x="5598268" y="3330728"/>
            <a:ext cx="1863853" cy="1448781"/>
            <a:chOff x="280729" y="1083563"/>
            <a:chExt cx="2439962" cy="3314912"/>
          </a:xfrm>
        </p:grpSpPr>
        <p:sp>
          <p:nvSpPr>
            <p:cNvPr id="89" name="Obdélník 88">
              <a:extLst>
                <a:ext uri="{FF2B5EF4-FFF2-40B4-BE49-F238E27FC236}">
                  <a16:creationId xmlns:a16="http://schemas.microsoft.com/office/drawing/2014/main" id="{609A0A40-A93C-09EA-9892-F36FFA2CD642}"/>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0" name="Obdélník 89">
              <a:extLst>
                <a:ext uri="{FF2B5EF4-FFF2-40B4-BE49-F238E27FC236}">
                  <a16:creationId xmlns:a16="http://schemas.microsoft.com/office/drawing/2014/main" id="{AD1B6678-E84A-E581-3C36-D6EBD1AD9334}"/>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1" name="TextovéPole 90">
            <a:extLst>
              <a:ext uri="{FF2B5EF4-FFF2-40B4-BE49-F238E27FC236}">
                <a16:creationId xmlns:a16="http://schemas.microsoft.com/office/drawing/2014/main" id="{16C8732E-8B7B-583C-BA14-9AAE30791776}"/>
              </a:ext>
            </a:extLst>
          </p:cNvPr>
          <p:cNvSpPr txBox="1"/>
          <p:nvPr/>
        </p:nvSpPr>
        <p:spPr>
          <a:xfrm>
            <a:off x="5536350" y="3369173"/>
            <a:ext cx="1845050" cy="1323439"/>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68%</a:t>
            </a:r>
          </a:p>
          <a:p>
            <a:pPr algn="ctr"/>
            <a:r>
              <a:rPr lang="cs-CZ" sz="1050" dirty="0">
                <a:solidFill>
                  <a:schemeClr val="bg1"/>
                </a:solidFill>
                <a:latin typeface="Century Gothic" panose="020B0502020202020204" pitchFamily="34" charset="0"/>
              </a:rPr>
              <a:t>Zajištění pro mě pro případ jako kompenzaci úrazu / dlouhodobé nemoci</a:t>
            </a:r>
          </a:p>
        </p:txBody>
      </p:sp>
      <p:grpSp>
        <p:nvGrpSpPr>
          <p:cNvPr id="92" name="Skupina 91">
            <a:extLst>
              <a:ext uri="{FF2B5EF4-FFF2-40B4-BE49-F238E27FC236}">
                <a16:creationId xmlns:a16="http://schemas.microsoft.com/office/drawing/2014/main" id="{2B603ACE-B384-3C3E-D840-71F4AF08B455}"/>
              </a:ext>
            </a:extLst>
          </p:cNvPr>
          <p:cNvGrpSpPr/>
          <p:nvPr/>
        </p:nvGrpSpPr>
        <p:grpSpPr>
          <a:xfrm>
            <a:off x="7631223" y="3330728"/>
            <a:ext cx="1863853" cy="1448781"/>
            <a:chOff x="280729" y="1083563"/>
            <a:chExt cx="2439962" cy="3314912"/>
          </a:xfrm>
        </p:grpSpPr>
        <p:sp>
          <p:nvSpPr>
            <p:cNvPr id="93" name="Obdélník 92">
              <a:extLst>
                <a:ext uri="{FF2B5EF4-FFF2-40B4-BE49-F238E27FC236}">
                  <a16:creationId xmlns:a16="http://schemas.microsoft.com/office/drawing/2014/main" id="{D354D977-14AF-8546-C11A-B48E74E4DAD8}"/>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bdélník 93">
              <a:extLst>
                <a:ext uri="{FF2B5EF4-FFF2-40B4-BE49-F238E27FC236}">
                  <a16:creationId xmlns:a16="http://schemas.microsoft.com/office/drawing/2014/main" id="{5765D058-4B76-3ACC-93D6-6455B411D78C}"/>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5" name="TextovéPole 94">
            <a:extLst>
              <a:ext uri="{FF2B5EF4-FFF2-40B4-BE49-F238E27FC236}">
                <a16:creationId xmlns:a16="http://schemas.microsoft.com/office/drawing/2014/main" id="{8432F523-F79A-F47C-24E5-91A44AA89C81}"/>
              </a:ext>
            </a:extLst>
          </p:cNvPr>
          <p:cNvSpPr txBox="1"/>
          <p:nvPr/>
        </p:nvSpPr>
        <p:spPr>
          <a:xfrm>
            <a:off x="7603438" y="3379180"/>
            <a:ext cx="1845050" cy="984885"/>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48%</a:t>
            </a:r>
          </a:p>
          <a:p>
            <a:pPr algn="ctr"/>
            <a:r>
              <a:rPr lang="pt-BR" sz="1050" dirty="0">
                <a:solidFill>
                  <a:schemeClr val="bg1"/>
                </a:solidFill>
                <a:latin typeface="Century Gothic" panose="020B0502020202020204" pitchFamily="34" charset="0"/>
              </a:rPr>
              <a:t>Investice / rezerva (na stáří, na horší časy…)</a:t>
            </a:r>
            <a:endParaRPr lang="cs-CZ" sz="1050" dirty="0">
              <a:solidFill>
                <a:schemeClr val="bg1"/>
              </a:solidFill>
              <a:latin typeface="Century Gothic" panose="020B0502020202020204" pitchFamily="34" charset="0"/>
            </a:endParaRPr>
          </a:p>
        </p:txBody>
      </p:sp>
      <p:grpSp>
        <p:nvGrpSpPr>
          <p:cNvPr id="96" name="Skupina 95">
            <a:extLst>
              <a:ext uri="{FF2B5EF4-FFF2-40B4-BE49-F238E27FC236}">
                <a16:creationId xmlns:a16="http://schemas.microsoft.com/office/drawing/2014/main" id="{234E6297-8F57-8D3E-9DA8-07497E9D8EF1}"/>
              </a:ext>
            </a:extLst>
          </p:cNvPr>
          <p:cNvGrpSpPr/>
          <p:nvPr/>
        </p:nvGrpSpPr>
        <p:grpSpPr>
          <a:xfrm>
            <a:off x="9600698" y="3323984"/>
            <a:ext cx="1863853" cy="1448781"/>
            <a:chOff x="280729" y="1083563"/>
            <a:chExt cx="2439962" cy="3314912"/>
          </a:xfrm>
        </p:grpSpPr>
        <p:sp>
          <p:nvSpPr>
            <p:cNvPr id="97" name="Obdélník 96">
              <a:extLst>
                <a:ext uri="{FF2B5EF4-FFF2-40B4-BE49-F238E27FC236}">
                  <a16:creationId xmlns:a16="http://schemas.microsoft.com/office/drawing/2014/main" id="{281AE7D7-03AB-8AE3-C2AA-EF5CEF47500F}"/>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8" name="Obdélník 97">
              <a:extLst>
                <a:ext uri="{FF2B5EF4-FFF2-40B4-BE49-F238E27FC236}">
                  <a16:creationId xmlns:a16="http://schemas.microsoft.com/office/drawing/2014/main" id="{4FD8EAD4-B35F-2E5F-D4A4-A5AE181CBCF7}"/>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9" name="TextovéPole 98">
            <a:extLst>
              <a:ext uri="{FF2B5EF4-FFF2-40B4-BE49-F238E27FC236}">
                <a16:creationId xmlns:a16="http://schemas.microsoft.com/office/drawing/2014/main" id="{79665806-A0E1-4E50-CEAC-E6061CADBDAC}"/>
              </a:ext>
            </a:extLst>
          </p:cNvPr>
          <p:cNvSpPr txBox="1"/>
          <p:nvPr/>
        </p:nvSpPr>
        <p:spPr>
          <a:xfrm>
            <a:off x="9538780" y="3362429"/>
            <a:ext cx="1845050" cy="984885"/>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11%</a:t>
            </a:r>
          </a:p>
          <a:p>
            <a:pPr algn="ctr"/>
            <a:r>
              <a:rPr lang="cs-CZ" sz="1050" dirty="0">
                <a:solidFill>
                  <a:schemeClr val="bg1"/>
                </a:solidFill>
                <a:latin typeface="Century Gothic" panose="020B0502020202020204" pitchFamily="34" charset="0"/>
              </a:rPr>
              <a:t>Zajištění pro mě kvůli hypotéce</a:t>
            </a:r>
          </a:p>
        </p:txBody>
      </p:sp>
      <p:grpSp>
        <p:nvGrpSpPr>
          <p:cNvPr id="100" name="Skupina 99">
            <a:extLst>
              <a:ext uri="{FF2B5EF4-FFF2-40B4-BE49-F238E27FC236}">
                <a16:creationId xmlns:a16="http://schemas.microsoft.com/office/drawing/2014/main" id="{2C7DB8A9-E14D-2DA2-0A91-D29FAE72D392}"/>
              </a:ext>
            </a:extLst>
          </p:cNvPr>
          <p:cNvGrpSpPr/>
          <p:nvPr/>
        </p:nvGrpSpPr>
        <p:grpSpPr>
          <a:xfrm>
            <a:off x="3566141" y="4933080"/>
            <a:ext cx="1863853" cy="1448781"/>
            <a:chOff x="280729" y="1083563"/>
            <a:chExt cx="2439962" cy="3314912"/>
          </a:xfrm>
        </p:grpSpPr>
        <p:sp>
          <p:nvSpPr>
            <p:cNvPr id="101" name="Obdélník 100">
              <a:extLst>
                <a:ext uri="{FF2B5EF4-FFF2-40B4-BE49-F238E27FC236}">
                  <a16:creationId xmlns:a16="http://schemas.microsoft.com/office/drawing/2014/main" id="{741E8AA8-F587-A927-301A-75F3C4562675}"/>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2" name="Obdélník 101">
              <a:extLst>
                <a:ext uri="{FF2B5EF4-FFF2-40B4-BE49-F238E27FC236}">
                  <a16:creationId xmlns:a16="http://schemas.microsoft.com/office/drawing/2014/main" id="{727B7E26-EF06-0E72-D016-DC751B9BBA6A}"/>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03" name="TextovéPole 102">
            <a:extLst>
              <a:ext uri="{FF2B5EF4-FFF2-40B4-BE49-F238E27FC236}">
                <a16:creationId xmlns:a16="http://schemas.microsoft.com/office/drawing/2014/main" id="{113F83C8-98F1-8C40-4741-BA535E83764E}"/>
              </a:ext>
            </a:extLst>
          </p:cNvPr>
          <p:cNvSpPr txBox="1"/>
          <p:nvPr/>
        </p:nvSpPr>
        <p:spPr>
          <a:xfrm>
            <a:off x="3504223" y="4971525"/>
            <a:ext cx="1845050" cy="1323439"/>
          </a:xfrm>
          <a:prstGeom prst="rect">
            <a:avLst/>
          </a:prstGeom>
          <a:noFill/>
        </p:spPr>
        <p:txBody>
          <a:bodyPr wrap="square" rtlCol="0">
            <a:spAutoFit/>
          </a:bodyPr>
          <a:lstStyle/>
          <a:p>
            <a:pPr algn="ctr"/>
            <a:r>
              <a:rPr lang="cs-CZ" sz="4400" b="1" dirty="0">
                <a:solidFill>
                  <a:schemeClr val="bg1"/>
                </a:solidFill>
                <a:latin typeface="Century Gothic" panose="020B0502020202020204" pitchFamily="34" charset="0"/>
              </a:rPr>
              <a:t>74%</a:t>
            </a:r>
          </a:p>
          <a:p>
            <a:pPr algn="ctr"/>
            <a:r>
              <a:rPr lang="cs-CZ" sz="1200" dirty="0">
                <a:solidFill>
                  <a:schemeClr val="bg1"/>
                </a:solidFill>
                <a:latin typeface="Century Gothic" panose="020B0502020202020204" pitchFamily="34" charset="0"/>
              </a:rPr>
              <a:t>Zajištění pro moje blízké, kdyby se mi něco stalo</a:t>
            </a:r>
          </a:p>
        </p:txBody>
      </p:sp>
      <p:grpSp>
        <p:nvGrpSpPr>
          <p:cNvPr id="104" name="Skupina 103">
            <a:extLst>
              <a:ext uri="{FF2B5EF4-FFF2-40B4-BE49-F238E27FC236}">
                <a16:creationId xmlns:a16="http://schemas.microsoft.com/office/drawing/2014/main" id="{54A06117-7776-4B67-70B9-9015F0FA18F3}"/>
              </a:ext>
            </a:extLst>
          </p:cNvPr>
          <p:cNvGrpSpPr/>
          <p:nvPr/>
        </p:nvGrpSpPr>
        <p:grpSpPr>
          <a:xfrm>
            <a:off x="5610209" y="4939824"/>
            <a:ext cx="1863853" cy="1448781"/>
            <a:chOff x="280729" y="1083563"/>
            <a:chExt cx="2439962" cy="3314912"/>
          </a:xfrm>
        </p:grpSpPr>
        <p:sp>
          <p:nvSpPr>
            <p:cNvPr id="105" name="Obdélník 104">
              <a:extLst>
                <a:ext uri="{FF2B5EF4-FFF2-40B4-BE49-F238E27FC236}">
                  <a16:creationId xmlns:a16="http://schemas.microsoft.com/office/drawing/2014/main" id="{C5F636B1-EA39-69BA-65C8-9284FB0B2424}"/>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6" name="Obdélník 105">
              <a:extLst>
                <a:ext uri="{FF2B5EF4-FFF2-40B4-BE49-F238E27FC236}">
                  <a16:creationId xmlns:a16="http://schemas.microsoft.com/office/drawing/2014/main" id="{C27EECD7-96E9-0823-7040-B87436F53B98}"/>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07" name="TextovéPole 106">
            <a:extLst>
              <a:ext uri="{FF2B5EF4-FFF2-40B4-BE49-F238E27FC236}">
                <a16:creationId xmlns:a16="http://schemas.microsoft.com/office/drawing/2014/main" id="{4FEF5C11-927C-9D4A-AE68-A09067A5A062}"/>
              </a:ext>
            </a:extLst>
          </p:cNvPr>
          <p:cNvSpPr txBox="1"/>
          <p:nvPr/>
        </p:nvSpPr>
        <p:spPr>
          <a:xfrm>
            <a:off x="5548291" y="4978269"/>
            <a:ext cx="1845050" cy="1323439"/>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64%</a:t>
            </a:r>
          </a:p>
          <a:p>
            <a:pPr algn="ctr"/>
            <a:r>
              <a:rPr lang="cs-CZ" sz="1050" dirty="0">
                <a:solidFill>
                  <a:schemeClr val="bg1"/>
                </a:solidFill>
                <a:latin typeface="Century Gothic" panose="020B0502020202020204" pitchFamily="34" charset="0"/>
              </a:rPr>
              <a:t>Zajištění pro mě pro případ jako kompenzaci úrazu / dlouhodobé nemoci</a:t>
            </a:r>
          </a:p>
        </p:txBody>
      </p:sp>
      <p:grpSp>
        <p:nvGrpSpPr>
          <p:cNvPr id="108" name="Skupina 107">
            <a:extLst>
              <a:ext uri="{FF2B5EF4-FFF2-40B4-BE49-F238E27FC236}">
                <a16:creationId xmlns:a16="http://schemas.microsoft.com/office/drawing/2014/main" id="{9431401B-4A69-C383-2289-6796481C56F8}"/>
              </a:ext>
            </a:extLst>
          </p:cNvPr>
          <p:cNvGrpSpPr/>
          <p:nvPr/>
        </p:nvGrpSpPr>
        <p:grpSpPr>
          <a:xfrm>
            <a:off x="7643164" y="4939824"/>
            <a:ext cx="1863853" cy="1448781"/>
            <a:chOff x="280729" y="1083563"/>
            <a:chExt cx="2439962" cy="3314912"/>
          </a:xfrm>
        </p:grpSpPr>
        <p:sp>
          <p:nvSpPr>
            <p:cNvPr id="109" name="Obdélník 108">
              <a:extLst>
                <a:ext uri="{FF2B5EF4-FFF2-40B4-BE49-F238E27FC236}">
                  <a16:creationId xmlns:a16="http://schemas.microsoft.com/office/drawing/2014/main" id="{905C5CA6-84BB-1796-8E29-6B5CE0C22711}"/>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Obdélník 109">
              <a:extLst>
                <a:ext uri="{FF2B5EF4-FFF2-40B4-BE49-F238E27FC236}">
                  <a16:creationId xmlns:a16="http://schemas.microsoft.com/office/drawing/2014/main" id="{521AD857-D6F8-958B-7ED6-DB77344C855B}"/>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1" name="TextovéPole 110">
            <a:extLst>
              <a:ext uri="{FF2B5EF4-FFF2-40B4-BE49-F238E27FC236}">
                <a16:creationId xmlns:a16="http://schemas.microsoft.com/office/drawing/2014/main" id="{B0971EB5-B49F-8070-3E09-4B3E21D091D0}"/>
              </a:ext>
            </a:extLst>
          </p:cNvPr>
          <p:cNvSpPr txBox="1"/>
          <p:nvPr/>
        </p:nvSpPr>
        <p:spPr>
          <a:xfrm>
            <a:off x="7615379" y="4988276"/>
            <a:ext cx="1845050" cy="984885"/>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16%</a:t>
            </a:r>
          </a:p>
          <a:p>
            <a:pPr algn="ctr"/>
            <a:r>
              <a:rPr lang="pt-BR" sz="1050" dirty="0">
                <a:solidFill>
                  <a:schemeClr val="bg1"/>
                </a:solidFill>
                <a:latin typeface="Century Gothic" panose="020B0502020202020204" pitchFamily="34" charset="0"/>
              </a:rPr>
              <a:t>Investice / rezerva (na stáří, na horší časy…)</a:t>
            </a:r>
            <a:endParaRPr lang="cs-CZ" sz="1050" dirty="0">
              <a:solidFill>
                <a:schemeClr val="bg1"/>
              </a:solidFill>
              <a:latin typeface="Century Gothic" panose="020B0502020202020204" pitchFamily="34" charset="0"/>
            </a:endParaRPr>
          </a:p>
        </p:txBody>
      </p:sp>
      <p:grpSp>
        <p:nvGrpSpPr>
          <p:cNvPr id="112" name="Skupina 111">
            <a:extLst>
              <a:ext uri="{FF2B5EF4-FFF2-40B4-BE49-F238E27FC236}">
                <a16:creationId xmlns:a16="http://schemas.microsoft.com/office/drawing/2014/main" id="{409AD28D-29BE-13EA-B54E-DAC6F001356C}"/>
              </a:ext>
            </a:extLst>
          </p:cNvPr>
          <p:cNvGrpSpPr/>
          <p:nvPr/>
        </p:nvGrpSpPr>
        <p:grpSpPr>
          <a:xfrm>
            <a:off x="9612639" y="4933080"/>
            <a:ext cx="1863853" cy="1448781"/>
            <a:chOff x="280729" y="1083563"/>
            <a:chExt cx="2439962" cy="3314912"/>
          </a:xfrm>
        </p:grpSpPr>
        <p:sp>
          <p:nvSpPr>
            <p:cNvPr id="113" name="Obdélník 112">
              <a:extLst>
                <a:ext uri="{FF2B5EF4-FFF2-40B4-BE49-F238E27FC236}">
                  <a16:creationId xmlns:a16="http://schemas.microsoft.com/office/drawing/2014/main" id="{9DC74718-DB9B-E6F5-4952-D18EC0C62DB3}"/>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bdélník 113">
              <a:extLst>
                <a:ext uri="{FF2B5EF4-FFF2-40B4-BE49-F238E27FC236}">
                  <a16:creationId xmlns:a16="http://schemas.microsoft.com/office/drawing/2014/main" id="{A6CA8961-5108-E848-6A47-67142B06F6B3}"/>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5" name="TextovéPole 114">
            <a:extLst>
              <a:ext uri="{FF2B5EF4-FFF2-40B4-BE49-F238E27FC236}">
                <a16:creationId xmlns:a16="http://schemas.microsoft.com/office/drawing/2014/main" id="{DE9177D0-8B2C-4BBE-9537-5CE19BB3537D}"/>
              </a:ext>
            </a:extLst>
          </p:cNvPr>
          <p:cNvSpPr txBox="1"/>
          <p:nvPr/>
        </p:nvSpPr>
        <p:spPr>
          <a:xfrm>
            <a:off x="9550721" y="4971525"/>
            <a:ext cx="1845050" cy="984885"/>
          </a:xfrm>
          <a:prstGeom prst="rect">
            <a:avLst/>
          </a:prstGeom>
          <a:noFill/>
        </p:spPr>
        <p:txBody>
          <a:bodyPr wrap="square" rtlCol="0">
            <a:spAutoFit/>
          </a:bodyPr>
          <a:lstStyle/>
          <a:p>
            <a:pPr algn="ctr"/>
            <a:r>
              <a:rPr lang="cs-CZ" sz="3600" b="1" dirty="0">
                <a:solidFill>
                  <a:schemeClr val="bg1"/>
                </a:solidFill>
                <a:latin typeface="Century Gothic" panose="020B0502020202020204" pitchFamily="34" charset="0"/>
              </a:rPr>
              <a:t>15%</a:t>
            </a:r>
          </a:p>
          <a:p>
            <a:pPr algn="ctr"/>
            <a:r>
              <a:rPr lang="cs-CZ" sz="1050" dirty="0">
                <a:solidFill>
                  <a:schemeClr val="bg1"/>
                </a:solidFill>
                <a:latin typeface="Century Gothic" panose="020B0502020202020204" pitchFamily="34" charset="0"/>
              </a:rPr>
              <a:t>Zajištění pro mě kvůli hypotéce</a:t>
            </a:r>
          </a:p>
        </p:txBody>
      </p:sp>
    </p:spTree>
    <p:extLst>
      <p:ext uri="{BB962C8B-B14F-4D97-AF65-F5344CB8AC3E}">
        <p14:creationId xmlns:p14="http://schemas.microsoft.com/office/powerpoint/2010/main" val="1621841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délník 32">
            <a:extLst>
              <a:ext uri="{FF2B5EF4-FFF2-40B4-BE49-F238E27FC236}">
                <a16:creationId xmlns:a16="http://schemas.microsoft.com/office/drawing/2014/main" id="{2E59BDF7-5EE5-948C-0609-C623F7F4D8C4}"/>
              </a:ext>
            </a:extLst>
          </p:cNvPr>
          <p:cNvSpPr/>
          <p:nvPr/>
        </p:nvSpPr>
        <p:spPr>
          <a:xfrm>
            <a:off x="81480" y="1942197"/>
            <a:ext cx="11505225" cy="467294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7" name="Graf 6">
            <a:extLst>
              <a:ext uri="{FF2B5EF4-FFF2-40B4-BE49-F238E27FC236}">
                <a16:creationId xmlns:a16="http://schemas.microsoft.com/office/drawing/2014/main" id="{4D94DC9D-1619-A4B8-BD3F-09E47D6B13DD}"/>
              </a:ext>
            </a:extLst>
          </p:cNvPr>
          <p:cNvGraphicFramePr/>
          <p:nvPr>
            <p:extLst>
              <p:ext uri="{D42A27DB-BD31-4B8C-83A1-F6EECF244321}">
                <p14:modId xmlns:p14="http://schemas.microsoft.com/office/powerpoint/2010/main" val="2686969097"/>
              </p:ext>
            </p:extLst>
          </p:nvPr>
        </p:nvGraphicFramePr>
        <p:xfrm>
          <a:off x="81480" y="1853538"/>
          <a:ext cx="11398314" cy="4672943"/>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Skupina 16">
            <a:extLst>
              <a:ext uri="{FF2B5EF4-FFF2-40B4-BE49-F238E27FC236}">
                <a16:creationId xmlns:a16="http://schemas.microsoft.com/office/drawing/2014/main" id="{1A81F5FD-A268-17E6-81A3-1B34BE37998D}"/>
              </a:ext>
            </a:extLst>
          </p:cNvPr>
          <p:cNvGrpSpPr/>
          <p:nvPr/>
        </p:nvGrpSpPr>
        <p:grpSpPr>
          <a:xfrm>
            <a:off x="6950041" y="4498729"/>
            <a:ext cx="518670" cy="371192"/>
            <a:chOff x="11220490" y="142784"/>
            <a:chExt cx="569007" cy="391468"/>
          </a:xfrm>
        </p:grpSpPr>
        <p:sp>
          <p:nvSpPr>
            <p:cNvPr id="18" name="Ovál 17">
              <a:extLst>
                <a:ext uri="{FF2B5EF4-FFF2-40B4-BE49-F238E27FC236}">
                  <a16:creationId xmlns:a16="http://schemas.microsoft.com/office/drawing/2014/main" id="{AC4E817E-97A8-9987-F02A-7ADBD37804E2}"/>
                </a:ext>
              </a:extLst>
            </p:cNvPr>
            <p:cNvSpPr/>
            <p:nvPr/>
          </p:nvSpPr>
          <p:spPr>
            <a:xfrm>
              <a:off x="11273616" y="142784"/>
              <a:ext cx="446945" cy="391468"/>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19" name="TextovéPole 3">
              <a:extLst>
                <a:ext uri="{FF2B5EF4-FFF2-40B4-BE49-F238E27FC236}">
                  <a16:creationId xmlns:a16="http://schemas.microsoft.com/office/drawing/2014/main" id="{CD0EF478-0B7A-060A-D5CC-15EB65409D3E}"/>
                </a:ext>
              </a:extLst>
            </p:cNvPr>
            <p:cNvSpPr txBox="1"/>
            <p:nvPr/>
          </p:nvSpPr>
          <p:spPr>
            <a:xfrm>
              <a:off x="11220490" y="178617"/>
              <a:ext cx="569007" cy="3245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cs-CZ" sz="1050" b="1" dirty="0">
                  <a:latin typeface="Century Gothic" panose="020B0502020202020204" pitchFamily="34" charset="0"/>
                </a:rPr>
                <a:t>17</a:t>
              </a:r>
              <a:r>
                <a:rPr lang="cs-CZ" sz="1200" b="1" dirty="0">
                  <a:solidFill>
                    <a:schemeClr val="tx1"/>
                  </a:solidFill>
                </a:rPr>
                <a:t>%</a:t>
              </a:r>
            </a:p>
          </p:txBody>
        </p:sp>
      </p:grpSp>
      <p:grpSp>
        <p:nvGrpSpPr>
          <p:cNvPr id="10" name="Skupina 9">
            <a:extLst>
              <a:ext uri="{FF2B5EF4-FFF2-40B4-BE49-F238E27FC236}">
                <a16:creationId xmlns:a16="http://schemas.microsoft.com/office/drawing/2014/main" id="{6168E053-E82E-DCB8-96A1-773250809FA6}"/>
              </a:ext>
            </a:extLst>
          </p:cNvPr>
          <p:cNvGrpSpPr/>
          <p:nvPr/>
        </p:nvGrpSpPr>
        <p:grpSpPr>
          <a:xfrm>
            <a:off x="8222453" y="3519941"/>
            <a:ext cx="518670" cy="371192"/>
            <a:chOff x="11220490" y="142784"/>
            <a:chExt cx="569007" cy="391468"/>
          </a:xfrm>
        </p:grpSpPr>
        <p:sp>
          <p:nvSpPr>
            <p:cNvPr id="11" name="Ovál 10">
              <a:extLst>
                <a:ext uri="{FF2B5EF4-FFF2-40B4-BE49-F238E27FC236}">
                  <a16:creationId xmlns:a16="http://schemas.microsoft.com/office/drawing/2014/main" id="{430E6CE1-AA56-B318-D502-4E2F57E75A99}"/>
                </a:ext>
              </a:extLst>
            </p:cNvPr>
            <p:cNvSpPr/>
            <p:nvPr/>
          </p:nvSpPr>
          <p:spPr>
            <a:xfrm>
              <a:off x="11273616" y="142784"/>
              <a:ext cx="446945" cy="391468"/>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12" name="TextovéPole 3">
              <a:extLst>
                <a:ext uri="{FF2B5EF4-FFF2-40B4-BE49-F238E27FC236}">
                  <a16:creationId xmlns:a16="http://schemas.microsoft.com/office/drawing/2014/main" id="{C2103531-05F5-A5B8-86F5-58C9F3D9B1B2}"/>
                </a:ext>
              </a:extLst>
            </p:cNvPr>
            <p:cNvSpPr txBox="1"/>
            <p:nvPr/>
          </p:nvSpPr>
          <p:spPr>
            <a:xfrm>
              <a:off x="11220490" y="178617"/>
              <a:ext cx="569007" cy="3245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cs-CZ" sz="1050" b="1" dirty="0">
                  <a:solidFill>
                    <a:schemeClr val="tx1"/>
                  </a:solidFill>
                  <a:latin typeface="Century Gothic" panose="020B0502020202020204" pitchFamily="34" charset="0"/>
                </a:rPr>
                <a:t>27</a:t>
              </a:r>
              <a:r>
                <a:rPr lang="cs-CZ" sz="1200" b="1" dirty="0">
                  <a:solidFill>
                    <a:schemeClr val="tx1"/>
                  </a:solidFill>
                </a:rPr>
                <a:t>%</a:t>
              </a:r>
            </a:p>
          </p:txBody>
        </p:sp>
      </p:grpSp>
      <p:sp>
        <p:nvSpPr>
          <p:cNvPr id="13" name="Zástupný symbol pro zápatí 4">
            <a:extLst>
              <a:ext uri="{FF2B5EF4-FFF2-40B4-BE49-F238E27FC236}">
                <a16:creationId xmlns:a16="http://schemas.microsoft.com/office/drawing/2014/main" id="{487C7DDF-0B15-4A72-9906-284F2F44D54B}"/>
              </a:ext>
            </a:extLst>
          </p:cNvPr>
          <p:cNvSpPr>
            <a:spLocks noGrp="1"/>
          </p:cNvSpPr>
          <p:nvPr>
            <p:ph type="ftr" sz="quarter" idx="11"/>
          </p:nvPr>
        </p:nvSpPr>
        <p:spPr>
          <a:xfrm>
            <a:off x="7699423" y="6167778"/>
            <a:ext cx="4291857" cy="365125"/>
          </a:xfrm>
        </p:spPr>
        <p:txBody>
          <a:bodyPr/>
          <a:lstStyle/>
          <a:p>
            <a:pPr algn="l"/>
            <a:r>
              <a:rPr lang="cs-CZ" sz="900" b="1" dirty="0">
                <a:effectLst/>
                <a:latin typeface="Century Gothic" panose="020B0502020202020204" pitchFamily="34" charset="0"/>
                <a:ea typeface="Calibri" panose="020F0502020204030204" pitchFamily="34" charset="0"/>
                <a:cs typeface="Times New Roman" panose="02020603050405020304" pitchFamily="18" charset="0"/>
              </a:rPr>
              <a:t>H14. Jak se vidíte Vy sám /sama v oblasti pojištění?  / </a:t>
            </a:r>
            <a:r>
              <a:rPr lang="en-US" sz="700" i="1" dirty="0">
                <a:latin typeface="Century Gothic" panose="020B0502020202020204" pitchFamily="34" charset="0"/>
              </a:rPr>
              <a:t>N = </a:t>
            </a:r>
            <a:r>
              <a:rPr lang="cs-CZ" sz="700" i="1" dirty="0">
                <a:latin typeface="Century Gothic" panose="020B0502020202020204" pitchFamily="34" charset="0"/>
              </a:rPr>
              <a:t>1 028</a:t>
            </a:r>
            <a:endParaRPr lang="en-US" sz="700" i="1" dirty="0">
              <a:latin typeface="Century Gothic" panose="020B0502020202020204" pitchFamily="34" charset="0"/>
            </a:endParaRPr>
          </a:p>
        </p:txBody>
      </p:sp>
      <p:sp>
        <p:nvSpPr>
          <p:cNvPr id="2" name="TextovéPole 1">
            <a:extLst>
              <a:ext uri="{FF2B5EF4-FFF2-40B4-BE49-F238E27FC236}">
                <a16:creationId xmlns:a16="http://schemas.microsoft.com/office/drawing/2014/main" id="{CE1BFA92-0081-B307-A9E0-47B07E8BE617}"/>
              </a:ext>
            </a:extLst>
          </p:cNvPr>
          <p:cNvSpPr txBox="1"/>
          <p:nvPr/>
        </p:nvSpPr>
        <p:spPr>
          <a:xfrm>
            <a:off x="5395631" y="2599312"/>
            <a:ext cx="1945499" cy="307777"/>
          </a:xfrm>
          <a:prstGeom prst="rect">
            <a:avLst/>
          </a:prstGeom>
          <a:solidFill>
            <a:schemeClr val="bg1">
              <a:lumMod val="85000"/>
            </a:schemeClr>
          </a:solidFill>
        </p:spPr>
        <p:txBody>
          <a:bodyPr wrap="square" rtlCol="0">
            <a:spAutoFit/>
          </a:bodyPr>
          <a:lstStyle/>
          <a:p>
            <a:r>
              <a:rPr lang="cs-CZ" sz="1400" i="1" dirty="0">
                <a:solidFill>
                  <a:srgbClr val="FF0000"/>
                </a:solidFill>
              </a:rPr>
              <a:t>- 8 %  od roku 2018</a:t>
            </a:r>
          </a:p>
        </p:txBody>
      </p:sp>
      <p:sp>
        <p:nvSpPr>
          <p:cNvPr id="3" name="TextovéPole 2">
            <a:extLst>
              <a:ext uri="{FF2B5EF4-FFF2-40B4-BE49-F238E27FC236}">
                <a16:creationId xmlns:a16="http://schemas.microsoft.com/office/drawing/2014/main" id="{139F842E-DA19-58AC-7C5B-D9A592116355}"/>
              </a:ext>
            </a:extLst>
          </p:cNvPr>
          <p:cNvSpPr txBox="1"/>
          <p:nvPr/>
        </p:nvSpPr>
        <p:spPr>
          <a:xfrm>
            <a:off x="5388702" y="2067900"/>
            <a:ext cx="2080009" cy="307777"/>
          </a:xfrm>
          <a:prstGeom prst="rect">
            <a:avLst/>
          </a:prstGeom>
          <a:solidFill>
            <a:schemeClr val="bg1">
              <a:lumMod val="85000"/>
            </a:schemeClr>
          </a:solidFill>
        </p:spPr>
        <p:txBody>
          <a:bodyPr wrap="square" rtlCol="0">
            <a:spAutoFit/>
          </a:bodyPr>
          <a:lstStyle/>
          <a:p>
            <a:r>
              <a:rPr lang="cs-CZ" sz="1400" i="1" dirty="0">
                <a:solidFill>
                  <a:srgbClr val="FF0000"/>
                </a:solidFill>
              </a:rPr>
              <a:t>- 4 %  od roku 2018</a:t>
            </a:r>
          </a:p>
        </p:txBody>
      </p:sp>
      <p:grpSp>
        <p:nvGrpSpPr>
          <p:cNvPr id="5" name="Skupina 4">
            <a:extLst>
              <a:ext uri="{FF2B5EF4-FFF2-40B4-BE49-F238E27FC236}">
                <a16:creationId xmlns:a16="http://schemas.microsoft.com/office/drawing/2014/main" id="{4EC97934-958E-DC7F-4DF0-114DD1B45D2B}"/>
              </a:ext>
            </a:extLst>
          </p:cNvPr>
          <p:cNvGrpSpPr/>
          <p:nvPr/>
        </p:nvGrpSpPr>
        <p:grpSpPr>
          <a:xfrm>
            <a:off x="8025956" y="2917207"/>
            <a:ext cx="518670" cy="371192"/>
            <a:chOff x="11220490" y="142784"/>
            <a:chExt cx="569007" cy="391468"/>
          </a:xfrm>
        </p:grpSpPr>
        <p:sp>
          <p:nvSpPr>
            <p:cNvPr id="6" name="Ovál 5">
              <a:extLst>
                <a:ext uri="{FF2B5EF4-FFF2-40B4-BE49-F238E27FC236}">
                  <a16:creationId xmlns:a16="http://schemas.microsoft.com/office/drawing/2014/main" id="{CB18571C-3C2E-DDAE-6279-DF70568FA75F}"/>
                </a:ext>
              </a:extLst>
            </p:cNvPr>
            <p:cNvSpPr/>
            <p:nvPr/>
          </p:nvSpPr>
          <p:spPr>
            <a:xfrm>
              <a:off x="11273616" y="142784"/>
              <a:ext cx="446945" cy="391468"/>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8" name="TextovéPole 3">
              <a:extLst>
                <a:ext uri="{FF2B5EF4-FFF2-40B4-BE49-F238E27FC236}">
                  <a16:creationId xmlns:a16="http://schemas.microsoft.com/office/drawing/2014/main" id="{74B5F8A3-CC88-C984-C261-70490CF567BB}"/>
                </a:ext>
              </a:extLst>
            </p:cNvPr>
            <p:cNvSpPr txBox="1"/>
            <p:nvPr/>
          </p:nvSpPr>
          <p:spPr>
            <a:xfrm>
              <a:off x="11220490" y="178617"/>
              <a:ext cx="569007" cy="3245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cs-CZ" sz="1050" b="1" dirty="0">
                  <a:solidFill>
                    <a:schemeClr val="tx1"/>
                  </a:solidFill>
                  <a:latin typeface="Century Gothic" panose="020B0502020202020204" pitchFamily="34" charset="0"/>
                </a:rPr>
                <a:t>26</a:t>
              </a:r>
              <a:r>
                <a:rPr lang="cs-CZ" sz="1200" b="1" dirty="0">
                  <a:solidFill>
                    <a:schemeClr val="tx1"/>
                  </a:solidFill>
                </a:rPr>
                <a:t>%</a:t>
              </a:r>
            </a:p>
          </p:txBody>
        </p:sp>
      </p:grpSp>
      <p:grpSp>
        <p:nvGrpSpPr>
          <p:cNvPr id="14" name="Skupina 13">
            <a:extLst>
              <a:ext uri="{FF2B5EF4-FFF2-40B4-BE49-F238E27FC236}">
                <a16:creationId xmlns:a16="http://schemas.microsoft.com/office/drawing/2014/main" id="{B120FDA5-9D63-48D5-BF35-7BD38C612E11}"/>
              </a:ext>
            </a:extLst>
          </p:cNvPr>
          <p:cNvGrpSpPr/>
          <p:nvPr/>
        </p:nvGrpSpPr>
        <p:grpSpPr>
          <a:xfrm>
            <a:off x="6751237" y="4006976"/>
            <a:ext cx="518670" cy="371192"/>
            <a:chOff x="11220490" y="142784"/>
            <a:chExt cx="569007" cy="391468"/>
          </a:xfrm>
        </p:grpSpPr>
        <p:sp>
          <p:nvSpPr>
            <p:cNvPr id="15" name="Ovál 14">
              <a:extLst>
                <a:ext uri="{FF2B5EF4-FFF2-40B4-BE49-F238E27FC236}">
                  <a16:creationId xmlns:a16="http://schemas.microsoft.com/office/drawing/2014/main" id="{17972BE5-CB9E-0617-6BEF-A5C101C01EC2}"/>
                </a:ext>
              </a:extLst>
            </p:cNvPr>
            <p:cNvSpPr/>
            <p:nvPr/>
          </p:nvSpPr>
          <p:spPr>
            <a:xfrm>
              <a:off x="11273616" y="142784"/>
              <a:ext cx="446945" cy="391468"/>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16" name="TextovéPole 3">
              <a:extLst>
                <a:ext uri="{FF2B5EF4-FFF2-40B4-BE49-F238E27FC236}">
                  <a16:creationId xmlns:a16="http://schemas.microsoft.com/office/drawing/2014/main" id="{A3BF6645-2940-0091-9386-3BB715C71D2B}"/>
                </a:ext>
              </a:extLst>
            </p:cNvPr>
            <p:cNvSpPr txBox="1"/>
            <p:nvPr/>
          </p:nvSpPr>
          <p:spPr>
            <a:xfrm>
              <a:off x="11220490" y="178617"/>
              <a:ext cx="569007" cy="3245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cs-CZ" sz="1050" b="1" dirty="0">
                  <a:latin typeface="Century Gothic" panose="020B0502020202020204" pitchFamily="34" charset="0"/>
                </a:rPr>
                <a:t>15</a:t>
              </a:r>
              <a:r>
                <a:rPr lang="cs-CZ" sz="1200" b="1" dirty="0">
                  <a:solidFill>
                    <a:schemeClr val="tx1"/>
                  </a:solidFill>
                </a:rPr>
                <a:t>%</a:t>
              </a:r>
            </a:p>
          </p:txBody>
        </p:sp>
      </p:grpSp>
      <p:grpSp>
        <p:nvGrpSpPr>
          <p:cNvPr id="20" name="Skupina 19">
            <a:extLst>
              <a:ext uri="{FF2B5EF4-FFF2-40B4-BE49-F238E27FC236}">
                <a16:creationId xmlns:a16="http://schemas.microsoft.com/office/drawing/2014/main" id="{800A5C91-C731-3E9F-77A1-536CF8BE0E2D}"/>
              </a:ext>
            </a:extLst>
          </p:cNvPr>
          <p:cNvGrpSpPr/>
          <p:nvPr/>
        </p:nvGrpSpPr>
        <p:grpSpPr>
          <a:xfrm>
            <a:off x="5958657" y="5553965"/>
            <a:ext cx="569007" cy="391468"/>
            <a:chOff x="15767053" y="-3971066"/>
            <a:chExt cx="624229" cy="412852"/>
          </a:xfrm>
        </p:grpSpPr>
        <p:sp>
          <p:nvSpPr>
            <p:cNvPr id="21" name="Ovál 20">
              <a:extLst>
                <a:ext uri="{FF2B5EF4-FFF2-40B4-BE49-F238E27FC236}">
                  <a16:creationId xmlns:a16="http://schemas.microsoft.com/office/drawing/2014/main" id="{6B9DAB95-3E9F-D828-A9B6-A5630FA05855}"/>
                </a:ext>
              </a:extLst>
            </p:cNvPr>
            <p:cNvSpPr/>
            <p:nvPr/>
          </p:nvSpPr>
          <p:spPr>
            <a:xfrm>
              <a:off x="15825335" y="-3971066"/>
              <a:ext cx="490321" cy="4128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22" name="TextovéPole 3">
              <a:extLst>
                <a:ext uri="{FF2B5EF4-FFF2-40B4-BE49-F238E27FC236}">
                  <a16:creationId xmlns:a16="http://schemas.microsoft.com/office/drawing/2014/main" id="{5CDBF336-DF22-249D-ED3E-0F2DB0417D10}"/>
                </a:ext>
              </a:extLst>
            </p:cNvPr>
            <p:cNvSpPr txBox="1"/>
            <p:nvPr/>
          </p:nvSpPr>
          <p:spPr>
            <a:xfrm>
              <a:off x="15767053" y="-3933276"/>
              <a:ext cx="624229" cy="3423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cs-CZ" sz="1050" b="1" dirty="0">
                  <a:latin typeface="Century Gothic" panose="020B0502020202020204" pitchFamily="34" charset="0"/>
                </a:rPr>
                <a:t>9</a:t>
              </a:r>
              <a:r>
                <a:rPr lang="cs-CZ" sz="1200" b="1" dirty="0">
                  <a:solidFill>
                    <a:schemeClr val="tx1"/>
                  </a:solidFill>
                </a:rPr>
                <a:t>%</a:t>
              </a:r>
            </a:p>
          </p:txBody>
        </p:sp>
      </p:grpSp>
      <p:sp>
        <p:nvSpPr>
          <p:cNvPr id="32" name="Obdélník 31">
            <a:extLst>
              <a:ext uri="{FF2B5EF4-FFF2-40B4-BE49-F238E27FC236}">
                <a16:creationId xmlns:a16="http://schemas.microsoft.com/office/drawing/2014/main" id="{8286FECC-6055-4365-B9C4-AA9CB35FCAA6}"/>
              </a:ext>
            </a:extLst>
          </p:cNvPr>
          <p:cNvSpPr/>
          <p:nvPr/>
        </p:nvSpPr>
        <p:spPr>
          <a:xfrm>
            <a:off x="162960" y="123514"/>
            <a:ext cx="10592557" cy="148716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6" name="Skupina 25">
            <a:extLst>
              <a:ext uri="{FF2B5EF4-FFF2-40B4-BE49-F238E27FC236}">
                <a16:creationId xmlns:a16="http://schemas.microsoft.com/office/drawing/2014/main" id="{83B6BFD2-185D-1292-86FB-CB8180D0CD41}"/>
              </a:ext>
            </a:extLst>
          </p:cNvPr>
          <p:cNvGrpSpPr/>
          <p:nvPr/>
        </p:nvGrpSpPr>
        <p:grpSpPr>
          <a:xfrm>
            <a:off x="9842982" y="5296078"/>
            <a:ext cx="258066" cy="192421"/>
            <a:chOff x="15767053" y="-3971066"/>
            <a:chExt cx="624229" cy="412852"/>
          </a:xfrm>
        </p:grpSpPr>
        <p:sp>
          <p:nvSpPr>
            <p:cNvPr id="27" name="Ovál 26">
              <a:extLst>
                <a:ext uri="{FF2B5EF4-FFF2-40B4-BE49-F238E27FC236}">
                  <a16:creationId xmlns:a16="http://schemas.microsoft.com/office/drawing/2014/main" id="{920C1FB4-A211-1802-4904-B3137B5AB4B2}"/>
                </a:ext>
              </a:extLst>
            </p:cNvPr>
            <p:cNvSpPr/>
            <p:nvPr/>
          </p:nvSpPr>
          <p:spPr>
            <a:xfrm>
              <a:off x="15825335" y="-3971066"/>
              <a:ext cx="490321" cy="4128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28" name="TextovéPole 3">
              <a:extLst>
                <a:ext uri="{FF2B5EF4-FFF2-40B4-BE49-F238E27FC236}">
                  <a16:creationId xmlns:a16="http://schemas.microsoft.com/office/drawing/2014/main" id="{3BC89030-1A19-A6F5-791F-FFD403AABE36}"/>
                </a:ext>
              </a:extLst>
            </p:cNvPr>
            <p:cNvSpPr txBox="1"/>
            <p:nvPr/>
          </p:nvSpPr>
          <p:spPr>
            <a:xfrm>
              <a:off x="15767053" y="-3933276"/>
              <a:ext cx="624229" cy="3423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cs-CZ" sz="1200" b="1" dirty="0">
                <a:solidFill>
                  <a:schemeClr val="tx1"/>
                </a:solidFill>
              </a:endParaRPr>
            </a:p>
          </p:txBody>
        </p:sp>
      </p:grpSp>
      <p:sp>
        <p:nvSpPr>
          <p:cNvPr id="29" name="TextovéPole 28">
            <a:extLst>
              <a:ext uri="{FF2B5EF4-FFF2-40B4-BE49-F238E27FC236}">
                <a16:creationId xmlns:a16="http://schemas.microsoft.com/office/drawing/2014/main" id="{A8927DE3-D130-74A1-D3DE-CFAF1DD7DB29}"/>
              </a:ext>
            </a:extLst>
          </p:cNvPr>
          <p:cNvSpPr txBox="1"/>
          <p:nvPr/>
        </p:nvSpPr>
        <p:spPr>
          <a:xfrm>
            <a:off x="10012755" y="5216784"/>
            <a:ext cx="1073426" cy="338554"/>
          </a:xfrm>
          <a:prstGeom prst="rect">
            <a:avLst/>
          </a:prstGeom>
          <a:noFill/>
        </p:spPr>
        <p:txBody>
          <a:bodyPr wrap="square" rtlCol="0">
            <a:spAutoFit/>
          </a:bodyPr>
          <a:lstStyle/>
          <a:p>
            <a:r>
              <a:rPr lang="cs-CZ" sz="1600" b="1" dirty="0">
                <a:latin typeface="Century Gothic" panose="020B0502020202020204" pitchFamily="34" charset="0"/>
              </a:rPr>
              <a:t>Rok 2018</a:t>
            </a:r>
          </a:p>
        </p:txBody>
      </p:sp>
      <p:sp>
        <p:nvSpPr>
          <p:cNvPr id="4" name="Nadpis 3">
            <a:extLst>
              <a:ext uri="{FF2B5EF4-FFF2-40B4-BE49-F238E27FC236}">
                <a16:creationId xmlns:a16="http://schemas.microsoft.com/office/drawing/2014/main" id="{3F0E51F6-C03B-4B2E-8573-81DE05EFC878}"/>
              </a:ext>
            </a:extLst>
          </p:cNvPr>
          <p:cNvSpPr>
            <a:spLocks noGrp="1"/>
          </p:cNvSpPr>
          <p:nvPr>
            <p:ph type="title"/>
          </p:nvPr>
        </p:nvSpPr>
        <p:spPr>
          <a:xfrm>
            <a:off x="81481" y="66486"/>
            <a:ext cx="10592556" cy="1451457"/>
          </a:xfrm>
          <a:solidFill>
            <a:srgbClr val="004077"/>
          </a:solidFill>
        </p:spPr>
        <p:txBody>
          <a:bodyPr anchor="t">
            <a:noAutofit/>
          </a:bodyPr>
          <a:lstStyle/>
          <a:p>
            <a:r>
              <a:rPr lang="cs-CZ" sz="3200" b="1" dirty="0">
                <a:solidFill>
                  <a:schemeClr val="bg1"/>
                </a:solidFill>
              </a:rPr>
              <a:t>Postoje klientů jsou stabilní: vyhodnocení potřebného pojištění a důvěra v poradce se stále drží na prvních příčkách</a:t>
            </a:r>
          </a:p>
        </p:txBody>
      </p:sp>
      <p:grpSp>
        <p:nvGrpSpPr>
          <p:cNvPr id="23" name="Skupina 22">
            <a:extLst>
              <a:ext uri="{FF2B5EF4-FFF2-40B4-BE49-F238E27FC236}">
                <a16:creationId xmlns:a16="http://schemas.microsoft.com/office/drawing/2014/main" id="{5F0869DC-1182-C95F-69BD-4DEFF65EE62E}"/>
              </a:ext>
            </a:extLst>
          </p:cNvPr>
          <p:cNvGrpSpPr/>
          <p:nvPr/>
        </p:nvGrpSpPr>
        <p:grpSpPr>
          <a:xfrm>
            <a:off x="5315719" y="5958872"/>
            <a:ext cx="569007" cy="391468"/>
            <a:chOff x="15767053" y="-3971066"/>
            <a:chExt cx="624229" cy="412852"/>
          </a:xfrm>
        </p:grpSpPr>
        <p:sp>
          <p:nvSpPr>
            <p:cNvPr id="24" name="Ovál 23">
              <a:extLst>
                <a:ext uri="{FF2B5EF4-FFF2-40B4-BE49-F238E27FC236}">
                  <a16:creationId xmlns:a16="http://schemas.microsoft.com/office/drawing/2014/main" id="{BECF509F-4BBA-532C-ACB8-7964E7359A64}"/>
                </a:ext>
              </a:extLst>
            </p:cNvPr>
            <p:cNvSpPr/>
            <p:nvPr/>
          </p:nvSpPr>
          <p:spPr>
            <a:xfrm>
              <a:off x="15825335" y="-3971066"/>
              <a:ext cx="490321" cy="4128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cs-CZ" sz="1050" dirty="0">
                <a:solidFill>
                  <a:schemeClr val="tx1"/>
                </a:solidFill>
                <a:latin typeface="Century Gothic" panose="020B0502020202020204" pitchFamily="34" charset="0"/>
              </a:endParaRPr>
            </a:p>
          </p:txBody>
        </p:sp>
        <p:sp>
          <p:nvSpPr>
            <p:cNvPr id="25" name="TextovéPole 3">
              <a:extLst>
                <a:ext uri="{FF2B5EF4-FFF2-40B4-BE49-F238E27FC236}">
                  <a16:creationId xmlns:a16="http://schemas.microsoft.com/office/drawing/2014/main" id="{46991F90-FC34-11AA-0E53-DE1DDC0AC6D0}"/>
                </a:ext>
              </a:extLst>
            </p:cNvPr>
            <p:cNvSpPr txBox="1"/>
            <p:nvPr/>
          </p:nvSpPr>
          <p:spPr>
            <a:xfrm>
              <a:off x="15767053" y="-3933276"/>
              <a:ext cx="624229" cy="3423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cs-CZ" sz="1050" b="1" dirty="0">
                  <a:latin typeface="Century Gothic" panose="020B0502020202020204" pitchFamily="34" charset="0"/>
                </a:rPr>
                <a:t>4</a:t>
              </a:r>
              <a:r>
                <a:rPr lang="cs-CZ" sz="1200" b="1" dirty="0">
                  <a:solidFill>
                    <a:schemeClr val="tx1"/>
                  </a:solidFill>
                </a:rPr>
                <a:t>%</a:t>
              </a:r>
            </a:p>
          </p:txBody>
        </p:sp>
      </p:grpSp>
    </p:spTree>
    <p:extLst>
      <p:ext uri="{BB962C8B-B14F-4D97-AF65-F5344CB8AC3E}">
        <p14:creationId xmlns:p14="http://schemas.microsoft.com/office/powerpoint/2010/main" val="3416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Obdélník 15">
            <a:extLst>
              <a:ext uri="{FF2B5EF4-FFF2-40B4-BE49-F238E27FC236}">
                <a16:creationId xmlns:a16="http://schemas.microsoft.com/office/drawing/2014/main" id="{0341FD1B-8C23-70A6-0E7D-476451438647}"/>
              </a:ext>
            </a:extLst>
          </p:cNvPr>
          <p:cNvSpPr/>
          <p:nvPr/>
        </p:nvSpPr>
        <p:spPr>
          <a:xfrm>
            <a:off x="195221" y="181553"/>
            <a:ext cx="10182225" cy="178718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3897C1F8-EDEF-388F-1F9A-AE8266603DF1}"/>
              </a:ext>
            </a:extLst>
          </p:cNvPr>
          <p:cNvSpPr/>
          <p:nvPr/>
        </p:nvSpPr>
        <p:spPr>
          <a:xfrm>
            <a:off x="9232487" y="2596004"/>
            <a:ext cx="2930525" cy="40770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F0854458-C0F3-182C-B352-60CCBE5D6A73}"/>
              </a:ext>
            </a:extLst>
          </p:cNvPr>
          <p:cNvSpPr/>
          <p:nvPr/>
        </p:nvSpPr>
        <p:spPr>
          <a:xfrm>
            <a:off x="4259146" y="3767653"/>
            <a:ext cx="4806809" cy="20910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A17F9BE4-F73D-8BAF-0A1C-941F871BDE67}"/>
              </a:ext>
            </a:extLst>
          </p:cNvPr>
          <p:cNvSpPr/>
          <p:nvPr/>
        </p:nvSpPr>
        <p:spPr>
          <a:xfrm>
            <a:off x="292701" y="3800577"/>
            <a:ext cx="3874882" cy="205808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75F35D72-2883-6BB6-8FF9-66054D010DC5}"/>
              </a:ext>
            </a:extLst>
          </p:cNvPr>
          <p:cNvSpPr/>
          <p:nvPr/>
        </p:nvSpPr>
        <p:spPr>
          <a:xfrm>
            <a:off x="5934186" y="2004043"/>
            <a:ext cx="2361676" cy="153029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b="1" dirty="0">
              <a:solidFill>
                <a:schemeClr val="bg1"/>
              </a:solidFill>
              <a:latin typeface="Century Gothic" panose="020B0502020202020204" pitchFamily="34" charset="0"/>
            </a:endParaRPr>
          </a:p>
        </p:txBody>
      </p:sp>
      <p:sp>
        <p:nvSpPr>
          <p:cNvPr id="7" name="Šipka: doprava 6">
            <a:extLst>
              <a:ext uri="{FF2B5EF4-FFF2-40B4-BE49-F238E27FC236}">
                <a16:creationId xmlns:a16="http://schemas.microsoft.com/office/drawing/2014/main" id="{8F2EDD38-1FAE-CB46-748A-51EF1D327EE8}"/>
              </a:ext>
            </a:extLst>
          </p:cNvPr>
          <p:cNvSpPr/>
          <p:nvPr/>
        </p:nvSpPr>
        <p:spPr>
          <a:xfrm>
            <a:off x="5035156" y="2465902"/>
            <a:ext cx="878903" cy="60658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dirty="0"/>
          </a:p>
        </p:txBody>
      </p:sp>
      <p:sp>
        <p:nvSpPr>
          <p:cNvPr id="4" name="Ovál 3">
            <a:extLst>
              <a:ext uri="{FF2B5EF4-FFF2-40B4-BE49-F238E27FC236}">
                <a16:creationId xmlns:a16="http://schemas.microsoft.com/office/drawing/2014/main" id="{CB57B898-2DEC-E60A-239D-A67802940DA1}"/>
              </a:ext>
            </a:extLst>
          </p:cNvPr>
          <p:cNvSpPr/>
          <p:nvPr/>
        </p:nvSpPr>
        <p:spPr>
          <a:xfrm>
            <a:off x="1964247" y="2007772"/>
            <a:ext cx="3217752" cy="160043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sz="2400" b="1" dirty="0">
              <a:solidFill>
                <a:schemeClr val="bg1"/>
              </a:solidFill>
              <a:latin typeface="Century Gothic" panose="020B0502020202020204" pitchFamily="34" charset="0"/>
            </a:endParaRPr>
          </a:p>
        </p:txBody>
      </p:sp>
      <p:sp>
        <p:nvSpPr>
          <p:cNvPr id="2" name="Obdélník 1">
            <a:extLst>
              <a:ext uri="{FF2B5EF4-FFF2-40B4-BE49-F238E27FC236}">
                <a16:creationId xmlns:a16="http://schemas.microsoft.com/office/drawing/2014/main" id="{9D814A1B-11C4-DE9B-1853-C3FFC8BB25DD}"/>
              </a:ext>
            </a:extLst>
          </p:cNvPr>
          <p:cNvSpPr/>
          <p:nvPr/>
        </p:nvSpPr>
        <p:spPr>
          <a:xfrm>
            <a:off x="195221" y="6048375"/>
            <a:ext cx="5474085" cy="7229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Nadpis 4">
            <a:extLst>
              <a:ext uri="{FF2B5EF4-FFF2-40B4-BE49-F238E27FC236}">
                <a16:creationId xmlns:a16="http://schemas.microsoft.com/office/drawing/2014/main" id="{41121D33-34BF-4B01-82B5-924D586E0C97}"/>
              </a:ext>
            </a:extLst>
          </p:cNvPr>
          <p:cNvSpPr>
            <a:spLocks noGrp="1"/>
          </p:cNvSpPr>
          <p:nvPr>
            <p:ph type="title"/>
          </p:nvPr>
        </p:nvSpPr>
        <p:spPr>
          <a:xfrm>
            <a:off x="91054" y="69539"/>
            <a:ext cx="10182225" cy="1807891"/>
          </a:xfrm>
          <a:solidFill>
            <a:srgbClr val="004077"/>
          </a:solidFill>
        </p:spPr>
        <p:txBody>
          <a:bodyPr anchor="t">
            <a:noAutofit/>
          </a:bodyPr>
          <a:lstStyle/>
          <a:p>
            <a:r>
              <a:rPr lang="cs-CZ" sz="2100" b="1" dirty="0">
                <a:solidFill>
                  <a:schemeClr val="bg1"/>
                </a:solidFill>
              </a:rPr>
              <a:t>84 % těch, kteří mají pojištění nemovitostí, má pojištění rodinného domu. Téměř čtvrtina z nich uzavřela pojištění rodinného domu během posledních čtyř let. </a:t>
            </a:r>
            <a:r>
              <a:rPr lang="cs-CZ" sz="2000" b="0" dirty="0">
                <a:solidFill>
                  <a:schemeClr val="bg1"/>
                </a:solidFill>
              </a:rPr>
              <a:t>Většina klientů, kteří uzavřeli pojištění ještě před rokem 2020, ho během posledních čtyř let aktualizovala. 17% těch, kteří sjednali pojištění rodinného domu ještě před rokem 2020, si myslí, že pojištění neodpovídá skutečné hodnotě domu.</a:t>
            </a:r>
            <a:endParaRPr lang="cs-CZ" sz="2100" b="0" dirty="0">
              <a:solidFill>
                <a:schemeClr val="bg1"/>
              </a:solidFill>
            </a:endParaRPr>
          </a:p>
        </p:txBody>
      </p:sp>
      <p:sp>
        <p:nvSpPr>
          <p:cNvPr id="10" name="Zástupný symbol pro zápatí 6">
            <a:extLst>
              <a:ext uri="{FF2B5EF4-FFF2-40B4-BE49-F238E27FC236}">
                <a16:creationId xmlns:a16="http://schemas.microsoft.com/office/drawing/2014/main" id="{8C343645-544B-43B5-B078-479D8B8EBC77}"/>
              </a:ext>
            </a:extLst>
          </p:cNvPr>
          <p:cNvSpPr>
            <a:spLocks noGrp="1"/>
          </p:cNvSpPr>
          <p:nvPr>
            <p:ph type="ftr" sz="quarter" idx="11"/>
          </p:nvPr>
        </p:nvSpPr>
        <p:spPr>
          <a:xfrm>
            <a:off x="98040" y="5953517"/>
            <a:ext cx="5474085" cy="722930"/>
          </a:xfrm>
          <a:solidFill>
            <a:srgbClr val="004077"/>
          </a:solidFill>
        </p:spPr>
        <p:txBody>
          <a:bodyPr/>
          <a:lstStyle/>
          <a:p>
            <a:pPr algn="l"/>
            <a:r>
              <a:rPr lang="en-US" sz="900" i="1" dirty="0">
                <a:solidFill>
                  <a:schemeClr val="bg1"/>
                </a:solidFill>
              </a:rPr>
              <a:t>T4. </a:t>
            </a:r>
            <a:r>
              <a:rPr lang="en-US" sz="900" i="1" dirty="0" err="1">
                <a:solidFill>
                  <a:schemeClr val="bg1"/>
                </a:solidFill>
              </a:rPr>
              <a:t>Jaký</a:t>
            </a:r>
            <a:r>
              <a:rPr lang="en-US" sz="900" i="1" dirty="0">
                <a:solidFill>
                  <a:schemeClr val="bg1"/>
                </a:solidFill>
              </a:rPr>
              <a:t> </a:t>
            </a:r>
            <a:r>
              <a:rPr lang="en-US" sz="900" i="1" dirty="0" err="1">
                <a:solidFill>
                  <a:schemeClr val="bg1"/>
                </a:solidFill>
              </a:rPr>
              <a:t>typ</a:t>
            </a:r>
            <a:r>
              <a:rPr lang="en-US" sz="900" i="1" dirty="0">
                <a:solidFill>
                  <a:schemeClr val="bg1"/>
                </a:solidFill>
              </a:rPr>
              <a:t> </a:t>
            </a:r>
            <a:r>
              <a:rPr lang="en-US" sz="900" i="1" dirty="0" err="1">
                <a:solidFill>
                  <a:schemeClr val="bg1"/>
                </a:solidFill>
              </a:rPr>
              <a:t>pojištění</a:t>
            </a:r>
            <a:r>
              <a:rPr lang="en-US" sz="900" i="1" dirty="0">
                <a:solidFill>
                  <a:schemeClr val="bg1"/>
                </a:solidFill>
              </a:rPr>
              <a:t> </a:t>
            </a:r>
            <a:r>
              <a:rPr lang="en-US" sz="900" i="1" dirty="0" err="1">
                <a:solidFill>
                  <a:schemeClr val="bg1"/>
                </a:solidFill>
              </a:rPr>
              <a:t>máte</a:t>
            </a:r>
            <a:r>
              <a:rPr lang="en-US" sz="900" i="1" dirty="0">
                <a:solidFill>
                  <a:schemeClr val="bg1"/>
                </a:solidFill>
              </a:rPr>
              <a:t> </a:t>
            </a:r>
            <a:r>
              <a:rPr lang="en-US" sz="900" i="1" dirty="0" err="1">
                <a:solidFill>
                  <a:schemeClr val="bg1"/>
                </a:solidFill>
              </a:rPr>
              <a:t>sjednaný</a:t>
            </a:r>
            <a:r>
              <a:rPr lang="en-US" sz="900" i="1" dirty="0">
                <a:solidFill>
                  <a:schemeClr val="bg1"/>
                </a:solidFill>
              </a:rPr>
              <a:t> (</a:t>
            </a:r>
            <a:r>
              <a:rPr lang="en-US" sz="900" i="1" dirty="0" err="1">
                <a:solidFill>
                  <a:schemeClr val="bg1"/>
                </a:solidFill>
              </a:rPr>
              <a:t>Vy</a:t>
            </a:r>
            <a:r>
              <a:rPr lang="en-US" sz="900" i="1" dirty="0">
                <a:solidFill>
                  <a:schemeClr val="bg1"/>
                </a:solidFill>
              </a:rPr>
              <a:t> </a:t>
            </a:r>
            <a:r>
              <a:rPr lang="en-US" sz="900" i="1" dirty="0" err="1">
                <a:solidFill>
                  <a:schemeClr val="bg1"/>
                </a:solidFill>
              </a:rPr>
              <a:t>nebo</a:t>
            </a:r>
            <a:r>
              <a:rPr lang="en-US" sz="900" i="1" dirty="0">
                <a:solidFill>
                  <a:schemeClr val="bg1"/>
                </a:solidFill>
              </a:rPr>
              <a:t> </a:t>
            </a:r>
            <a:r>
              <a:rPr lang="en-US" sz="900" i="1" dirty="0" err="1">
                <a:solidFill>
                  <a:schemeClr val="bg1"/>
                </a:solidFill>
              </a:rPr>
              <a:t>Vaše</a:t>
            </a:r>
            <a:r>
              <a:rPr lang="en-US" sz="900" i="1" dirty="0">
                <a:solidFill>
                  <a:schemeClr val="bg1"/>
                </a:solidFill>
              </a:rPr>
              <a:t> </a:t>
            </a:r>
            <a:r>
              <a:rPr lang="en-US" sz="900" i="1" dirty="0" err="1">
                <a:solidFill>
                  <a:schemeClr val="bg1"/>
                </a:solidFill>
              </a:rPr>
              <a:t>rodina</a:t>
            </a:r>
            <a:r>
              <a:rPr lang="en-US" sz="900" i="1" dirty="0">
                <a:solidFill>
                  <a:schemeClr val="bg1"/>
                </a:solidFill>
              </a:rPr>
              <a:t> / </a:t>
            </a:r>
            <a:r>
              <a:rPr lang="en-US" sz="900" i="1" dirty="0" err="1">
                <a:solidFill>
                  <a:schemeClr val="bg1"/>
                </a:solidFill>
              </a:rPr>
              <a:t>domácnost</a:t>
            </a:r>
            <a:r>
              <a:rPr lang="en-US" sz="900" i="1" dirty="0">
                <a:solidFill>
                  <a:schemeClr val="bg1"/>
                </a:solidFill>
              </a:rPr>
              <a:t>)?</a:t>
            </a:r>
            <a:r>
              <a:rPr lang="cs-CZ" sz="900" i="1" dirty="0">
                <a:solidFill>
                  <a:schemeClr val="bg1"/>
                </a:solidFill>
              </a:rPr>
              <a:t> N = 1028. </a:t>
            </a:r>
          </a:p>
          <a:p>
            <a:pPr algn="l"/>
            <a:r>
              <a:rPr lang="cs-CZ" sz="900" i="1" dirty="0">
                <a:solidFill>
                  <a:schemeClr val="bg1"/>
                </a:solidFill>
              </a:rPr>
              <a:t>T10_3. Pojištění nemovitosti, které máte se vztahuje na rodinný dům nebo na chatu / chalupu? </a:t>
            </a:r>
            <a:r>
              <a:rPr lang="ru-RU" sz="900" i="1" dirty="0">
                <a:solidFill>
                  <a:schemeClr val="bg1"/>
                </a:solidFill>
              </a:rPr>
              <a:t> </a:t>
            </a:r>
            <a:r>
              <a:rPr lang="cs-CZ" sz="900" i="1" dirty="0">
                <a:solidFill>
                  <a:schemeClr val="bg1"/>
                </a:solidFill>
              </a:rPr>
              <a:t>N = 620</a:t>
            </a:r>
            <a:r>
              <a:rPr lang="en-US" sz="900" i="1" dirty="0">
                <a:solidFill>
                  <a:schemeClr val="bg1"/>
                </a:solidFill>
              </a:rPr>
              <a:t> </a:t>
            </a:r>
            <a:endParaRPr lang="cs-CZ" sz="900" i="1" dirty="0">
              <a:solidFill>
                <a:schemeClr val="bg1"/>
              </a:solidFill>
            </a:endParaRPr>
          </a:p>
          <a:p>
            <a:pPr algn="l"/>
            <a:r>
              <a:rPr lang="en-US" sz="900" i="1" dirty="0">
                <a:solidFill>
                  <a:schemeClr val="bg1"/>
                </a:solidFill>
              </a:rPr>
              <a:t>T5_3. Od </a:t>
            </a:r>
            <a:r>
              <a:rPr lang="en-US" sz="900" i="1" dirty="0" err="1">
                <a:solidFill>
                  <a:schemeClr val="bg1"/>
                </a:solidFill>
              </a:rPr>
              <a:t>jakého</a:t>
            </a:r>
            <a:r>
              <a:rPr lang="en-US" sz="900" i="1" dirty="0">
                <a:solidFill>
                  <a:schemeClr val="bg1"/>
                </a:solidFill>
              </a:rPr>
              <a:t> </a:t>
            </a:r>
            <a:r>
              <a:rPr lang="en-US" sz="900" i="1" dirty="0" err="1">
                <a:solidFill>
                  <a:schemeClr val="bg1"/>
                </a:solidFill>
              </a:rPr>
              <a:t>roku</a:t>
            </a:r>
            <a:r>
              <a:rPr lang="en-US" sz="900" i="1" dirty="0">
                <a:solidFill>
                  <a:schemeClr val="bg1"/>
                </a:solidFill>
              </a:rPr>
              <a:t> </a:t>
            </a:r>
            <a:r>
              <a:rPr lang="en-US" sz="900" i="1" dirty="0" err="1">
                <a:solidFill>
                  <a:schemeClr val="bg1"/>
                </a:solidFill>
              </a:rPr>
              <a:t>máte</a:t>
            </a:r>
            <a:r>
              <a:rPr lang="en-US" sz="900" i="1" dirty="0">
                <a:solidFill>
                  <a:schemeClr val="bg1"/>
                </a:solidFill>
              </a:rPr>
              <a:t> </a:t>
            </a:r>
            <a:r>
              <a:rPr lang="en-US" sz="900" i="1" dirty="0" err="1">
                <a:solidFill>
                  <a:schemeClr val="bg1"/>
                </a:solidFill>
              </a:rPr>
              <a:t>uzavřené</a:t>
            </a:r>
            <a:r>
              <a:rPr lang="en-US" sz="900" i="1" dirty="0">
                <a:solidFill>
                  <a:schemeClr val="bg1"/>
                </a:solidFill>
              </a:rPr>
              <a:t> </a:t>
            </a:r>
            <a:r>
              <a:rPr lang="en-US" sz="900" i="1" dirty="0" err="1">
                <a:solidFill>
                  <a:schemeClr val="bg1"/>
                </a:solidFill>
              </a:rPr>
              <a:t>Pojištění</a:t>
            </a:r>
            <a:r>
              <a:rPr lang="en-US" sz="900" i="1" dirty="0">
                <a:solidFill>
                  <a:schemeClr val="bg1"/>
                </a:solidFill>
              </a:rPr>
              <a:t> </a:t>
            </a:r>
            <a:r>
              <a:rPr lang="en-US" sz="900" i="1" dirty="0" err="1">
                <a:solidFill>
                  <a:schemeClr val="bg1"/>
                </a:solidFill>
              </a:rPr>
              <a:t>nemovitosti</a:t>
            </a:r>
            <a:r>
              <a:rPr lang="en-US" sz="900" i="1" dirty="0">
                <a:solidFill>
                  <a:schemeClr val="bg1"/>
                </a:solidFill>
              </a:rPr>
              <a:t>?</a:t>
            </a:r>
            <a:r>
              <a:rPr lang="cs-CZ" sz="900" i="1" dirty="0">
                <a:solidFill>
                  <a:schemeClr val="bg1"/>
                </a:solidFill>
              </a:rPr>
              <a:t> N = 342</a:t>
            </a:r>
          </a:p>
          <a:p>
            <a:pPr algn="l"/>
            <a:r>
              <a:rPr lang="cs-CZ" sz="900" i="1" dirty="0">
                <a:solidFill>
                  <a:schemeClr val="bg1"/>
                </a:solidFill>
              </a:rPr>
              <a:t>T7_5. Kdy jste naposledy zjišťoval/a aktuální cenu Vaší nemovitosti? N= 262</a:t>
            </a:r>
          </a:p>
          <a:p>
            <a:pPr algn="l"/>
            <a:r>
              <a:rPr lang="cs-CZ" sz="900" i="1" dirty="0">
                <a:solidFill>
                  <a:schemeClr val="bg1"/>
                </a:solidFill>
              </a:rPr>
              <a:t> T7_3. Do jaké míry podle Vás odpovídá Vaše pojištění nemovitosti skutečné hodnotě Vaší nemovitosti? N = 262</a:t>
            </a:r>
          </a:p>
        </p:txBody>
      </p:sp>
      <p:graphicFrame>
        <p:nvGraphicFramePr>
          <p:cNvPr id="3" name="Graf 2">
            <a:extLst>
              <a:ext uri="{FF2B5EF4-FFF2-40B4-BE49-F238E27FC236}">
                <a16:creationId xmlns:a16="http://schemas.microsoft.com/office/drawing/2014/main" id="{08613E33-A101-E0E4-289C-5213BA29B80E}"/>
              </a:ext>
            </a:extLst>
          </p:cNvPr>
          <p:cNvGraphicFramePr/>
          <p:nvPr>
            <p:extLst>
              <p:ext uri="{D42A27DB-BD31-4B8C-83A1-F6EECF244321}">
                <p14:modId xmlns:p14="http://schemas.microsoft.com/office/powerpoint/2010/main" val="926332296"/>
              </p:ext>
            </p:extLst>
          </p:nvPr>
        </p:nvGraphicFramePr>
        <p:xfrm>
          <a:off x="195221" y="3666922"/>
          <a:ext cx="3874882" cy="2067014"/>
        </p:xfrm>
        <a:graphic>
          <a:graphicData uri="http://schemas.openxmlformats.org/drawingml/2006/chart">
            <c:chart xmlns:c="http://schemas.openxmlformats.org/drawingml/2006/chart" xmlns:r="http://schemas.openxmlformats.org/officeDocument/2006/relationships" r:id="rId3"/>
          </a:graphicData>
        </a:graphic>
      </p:graphicFrame>
      <p:sp>
        <p:nvSpPr>
          <p:cNvPr id="6" name="Šipka: doprava 5">
            <a:extLst>
              <a:ext uri="{FF2B5EF4-FFF2-40B4-BE49-F238E27FC236}">
                <a16:creationId xmlns:a16="http://schemas.microsoft.com/office/drawing/2014/main" id="{8C2C9407-9208-5191-856C-94989FC24CC7}"/>
              </a:ext>
            </a:extLst>
          </p:cNvPr>
          <p:cNvSpPr/>
          <p:nvPr/>
        </p:nvSpPr>
        <p:spPr>
          <a:xfrm>
            <a:off x="4966133" y="2371044"/>
            <a:ext cx="878903" cy="606583"/>
          </a:xfrm>
          <a:prstGeom prst="rightArrow">
            <a:avLst/>
          </a:prstGeom>
          <a:solidFill>
            <a:srgbClr val="00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Hvězda: sedmicípá 10">
            <a:extLst>
              <a:ext uri="{FF2B5EF4-FFF2-40B4-BE49-F238E27FC236}">
                <a16:creationId xmlns:a16="http://schemas.microsoft.com/office/drawing/2014/main" id="{0E9FE064-B325-1166-A780-AE035976D359}"/>
              </a:ext>
            </a:extLst>
          </p:cNvPr>
          <p:cNvSpPr/>
          <p:nvPr/>
        </p:nvSpPr>
        <p:spPr>
          <a:xfrm>
            <a:off x="11017086" y="567719"/>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graphicFrame>
        <p:nvGraphicFramePr>
          <p:cNvPr id="15" name="Graf 14">
            <a:extLst>
              <a:ext uri="{FF2B5EF4-FFF2-40B4-BE49-F238E27FC236}">
                <a16:creationId xmlns:a16="http://schemas.microsoft.com/office/drawing/2014/main" id="{A775AFEE-2C3C-30BC-893B-49321EE86108}"/>
              </a:ext>
            </a:extLst>
          </p:cNvPr>
          <p:cNvGraphicFramePr/>
          <p:nvPr>
            <p:extLst>
              <p:ext uri="{D42A27DB-BD31-4B8C-83A1-F6EECF244321}">
                <p14:modId xmlns:p14="http://schemas.microsoft.com/office/powerpoint/2010/main" val="1065623819"/>
              </p:ext>
            </p:extLst>
          </p:nvPr>
        </p:nvGraphicFramePr>
        <p:xfrm>
          <a:off x="9163435" y="2504700"/>
          <a:ext cx="2930525" cy="4077075"/>
        </p:xfrm>
        <a:graphic>
          <a:graphicData uri="http://schemas.openxmlformats.org/drawingml/2006/chart">
            <c:chart xmlns:c="http://schemas.openxmlformats.org/drawingml/2006/chart" xmlns:r="http://schemas.openxmlformats.org/officeDocument/2006/relationships" r:id="rId4"/>
          </a:graphicData>
        </a:graphic>
      </p:graphicFrame>
      <p:sp>
        <p:nvSpPr>
          <p:cNvPr id="18" name="Ovál 17">
            <a:extLst>
              <a:ext uri="{FF2B5EF4-FFF2-40B4-BE49-F238E27FC236}">
                <a16:creationId xmlns:a16="http://schemas.microsoft.com/office/drawing/2014/main" id="{C856C29E-73D9-0DEC-357E-2D33DB69B036}"/>
              </a:ext>
            </a:extLst>
          </p:cNvPr>
          <p:cNvSpPr/>
          <p:nvPr/>
        </p:nvSpPr>
        <p:spPr>
          <a:xfrm>
            <a:off x="1925337" y="1874117"/>
            <a:ext cx="3217752" cy="1600438"/>
          </a:xfrm>
          <a:prstGeom prst="ellipse">
            <a:avLst/>
          </a:prstGeom>
          <a:solidFill>
            <a:srgbClr val="00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latin typeface="Century Gothic" panose="020B0502020202020204" pitchFamily="34" charset="0"/>
              </a:rPr>
              <a:t>6</a:t>
            </a:r>
            <a:r>
              <a:rPr lang="ru-RU" sz="2400" b="1" dirty="0">
                <a:latin typeface="Century Gothic" panose="020B0502020202020204" pitchFamily="34" charset="0"/>
              </a:rPr>
              <a:t>0</a:t>
            </a:r>
            <a:r>
              <a:rPr lang="cs-CZ" sz="2400" b="1" dirty="0">
                <a:latin typeface="Century Gothic" panose="020B0502020202020204" pitchFamily="34" charset="0"/>
              </a:rPr>
              <a:t> % má pojištění </a:t>
            </a:r>
            <a:r>
              <a:rPr lang="cs-CZ" sz="2400" b="1" dirty="0">
                <a:solidFill>
                  <a:schemeClr val="bg1"/>
                </a:solidFill>
                <a:latin typeface="Century Gothic" panose="020B0502020202020204" pitchFamily="34" charset="0"/>
              </a:rPr>
              <a:t>nemovitosti</a:t>
            </a:r>
          </a:p>
        </p:txBody>
      </p:sp>
      <p:sp>
        <p:nvSpPr>
          <p:cNvPr id="20" name="Ovál 19">
            <a:extLst>
              <a:ext uri="{FF2B5EF4-FFF2-40B4-BE49-F238E27FC236}">
                <a16:creationId xmlns:a16="http://schemas.microsoft.com/office/drawing/2014/main" id="{40C1781C-4129-067E-611E-E6B1D37A5D5D}"/>
              </a:ext>
            </a:extLst>
          </p:cNvPr>
          <p:cNvSpPr/>
          <p:nvPr/>
        </p:nvSpPr>
        <p:spPr>
          <a:xfrm>
            <a:off x="5865163" y="1898701"/>
            <a:ext cx="2361676" cy="1530299"/>
          </a:xfrm>
          <a:prstGeom prst="ellipse">
            <a:avLst/>
          </a:prstGeom>
          <a:solidFill>
            <a:srgbClr val="00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latin typeface="Century Gothic" panose="020B0502020202020204" pitchFamily="34" charset="0"/>
              </a:rPr>
              <a:t>91 % má pojištění </a:t>
            </a:r>
            <a:r>
              <a:rPr lang="cs-CZ" b="1" dirty="0">
                <a:solidFill>
                  <a:schemeClr val="bg1"/>
                </a:solidFill>
                <a:latin typeface="Century Gothic" panose="020B0502020202020204" pitchFamily="34" charset="0"/>
              </a:rPr>
              <a:t>rodinného domu</a:t>
            </a:r>
          </a:p>
        </p:txBody>
      </p:sp>
      <p:graphicFrame>
        <p:nvGraphicFramePr>
          <p:cNvPr id="24" name="Graf 23">
            <a:extLst>
              <a:ext uri="{FF2B5EF4-FFF2-40B4-BE49-F238E27FC236}">
                <a16:creationId xmlns:a16="http://schemas.microsoft.com/office/drawing/2014/main" id="{078B5023-054A-5F75-12F4-F5D7BA4E720C}"/>
              </a:ext>
            </a:extLst>
          </p:cNvPr>
          <p:cNvGraphicFramePr/>
          <p:nvPr>
            <p:extLst>
              <p:ext uri="{D42A27DB-BD31-4B8C-83A1-F6EECF244321}">
                <p14:modId xmlns:p14="http://schemas.microsoft.com/office/powerpoint/2010/main" val="2889446981"/>
              </p:ext>
            </p:extLst>
          </p:nvPr>
        </p:nvGraphicFramePr>
        <p:xfrm>
          <a:off x="4238161" y="3662311"/>
          <a:ext cx="4696587" cy="2071625"/>
        </p:xfrm>
        <a:graphic>
          <a:graphicData uri="http://schemas.openxmlformats.org/drawingml/2006/chart">
            <c:chart xmlns:c="http://schemas.openxmlformats.org/drawingml/2006/chart" xmlns:r="http://schemas.openxmlformats.org/officeDocument/2006/relationships" r:id="rId5"/>
          </a:graphicData>
        </a:graphic>
      </p:graphicFrame>
      <p:sp>
        <p:nvSpPr>
          <p:cNvPr id="12" name="Šipka: doprava 11">
            <a:extLst>
              <a:ext uri="{FF2B5EF4-FFF2-40B4-BE49-F238E27FC236}">
                <a16:creationId xmlns:a16="http://schemas.microsoft.com/office/drawing/2014/main" id="{401100E8-9FCA-427A-9B5A-EE0377EB9B03}"/>
              </a:ext>
            </a:extLst>
          </p:cNvPr>
          <p:cNvSpPr/>
          <p:nvPr/>
        </p:nvSpPr>
        <p:spPr>
          <a:xfrm>
            <a:off x="8869633" y="4394831"/>
            <a:ext cx="683942" cy="60658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23" name="Bublinový popisek: se šipkou doprava 22">
            <a:extLst>
              <a:ext uri="{FF2B5EF4-FFF2-40B4-BE49-F238E27FC236}">
                <a16:creationId xmlns:a16="http://schemas.microsoft.com/office/drawing/2014/main" id="{2BBBA6B7-4B9F-A6F2-3B18-E67F8CE613B3}"/>
              </a:ext>
            </a:extLst>
          </p:cNvPr>
          <p:cNvSpPr/>
          <p:nvPr/>
        </p:nvSpPr>
        <p:spPr>
          <a:xfrm>
            <a:off x="1257743" y="4214782"/>
            <a:ext cx="3041048" cy="1457211"/>
          </a:xfrm>
          <a:prstGeom prst="rightArrowCallout">
            <a:avLst>
              <a:gd name="adj1" fmla="val 25000"/>
              <a:gd name="adj2" fmla="val 26307"/>
              <a:gd name="adj3" fmla="val 28268"/>
              <a:gd name="adj4" fmla="val 86455"/>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686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bdélník 13">
            <a:extLst>
              <a:ext uri="{FF2B5EF4-FFF2-40B4-BE49-F238E27FC236}">
                <a16:creationId xmlns:a16="http://schemas.microsoft.com/office/drawing/2014/main" id="{298EA437-28BC-79AB-C6E6-7B6AC23A4041}"/>
              </a:ext>
            </a:extLst>
          </p:cNvPr>
          <p:cNvSpPr/>
          <p:nvPr/>
        </p:nvSpPr>
        <p:spPr>
          <a:xfrm>
            <a:off x="238125" y="181726"/>
            <a:ext cx="10182225" cy="1173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C619A888-F166-40F3-2BFB-91A6743016C5}"/>
              </a:ext>
            </a:extLst>
          </p:cNvPr>
          <p:cNvSpPr/>
          <p:nvPr/>
        </p:nvSpPr>
        <p:spPr>
          <a:xfrm>
            <a:off x="796141" y="3684225"/>
            <a:ext cx="2361676" cy="153029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b="1" dirty="0">
              <a:solidFill>
                <a:schemeClr val="bg1"/>
              </a:solidFill>
              <a:latin typeface="Century Gothic" panose="020B0502020202020204" pitchFamily="34" charset="0"/>
            </a:endParaRPr>
          </a:p>
        </p:txBody>
      </p:sp>
      <p:sp>
        <p:nvSpPr>
          <p:cNvPr id="9" name="Ovál 8">
            <a:extLst>
              <a:ext uri="{FF2B5EF4-FFF2-40B4-BE49-F238E27FC236}">
                <a16:creationId xmlns:a16="http://schemas.microsoft.com/office/drawing/2014/main" id="{D0ACF101-4144-1227-F232-AFCEE05D13DF}"/>
              </a:ext>
            </a:extLst>
          </p:cNvPr>
          <p:cNvSpPr/>
          <p:nvPr/>
        </p:nvSpPr>
        <p:spPr>
          <a:xfrm>
            <a:off x="551187" y="1866597"/>
            <a:ext cx="3217752" cy="160043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sz="2400" b="1" dirty="0">
              <a:solidFill>
                <a:schemeClr val="bg1"/>
              </a:solidFill>
              <a:latin typeface="Century Gothic" panose="020B0502020202020204" pitchFamily="34" charset="0"/>
            </a:endParaRPr>
          </a:p>
        </p:txBody>
      </p:sp>
      <p:sp>
        <p:nvSpPr>
          <p:cNvPr id="8" name="Obdélník 7">
            <a:extLst>
              <a:ext uri="{FF2B5EF4-FFF2-40B4-BE49-F238E27FC236}">
                <a16:creationId xmlns:a16="http://schemas.microsoft.com/office/drawing/2014/main" id="{EECCA93C-C56D-8B9B-BF01-AC993B1929D8}"/>
              </a:ext>
            </a:extLst>
          </p:cNvPr>
          <p:cNvSpPr/>
          <p:nvPr/>
        </p:nvSpPr>
        <p:spPr>
          <a:xfrm>
            <a:off x="5121471" y="3663432"/>
            <a:ext cx="6841929" cy="31303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D0E4AE00-F8EE-1809-AA9C-70D3AC9BD5F5}"/>
              </a:ext>
            </a:extLst>
          </p:cNvPr>
          <p:cNvSpPr/>
          <p:nvPr/>
        </p:nvSpPr>
        <p:spPr>
          <a:xfrm>
            <a:off x="5121471" y="1590442"/>
            <a:ext cx="6841929" cy="189689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19F17461-7994-8AFA-B1AD-C5A613530FFB}"/>
              </a:ext>
            </a:extLst>
          </p:cNvPr>
          <p:cNvSpPr/>
          <p:nvPr/>
        </p:nvSpPr>
        <p:spPr>
          <a:xfrm>
            <a:off x="200026" y="5658157"/>
            <a:ext cx="4743449" cy="10181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Nadpis 4">
            <a:extLst>
              <a:ext uri="{FF2B5EF4-FFF2-40B4-BE49-F238E27FC236}">
                <a16:creationId xmlns:a16="http://schemas.microsoft.com/office/drawing/2014/main" id="{41121D33-34BF-4B01-82B5-924D586E0C97}"/>
              </a:ext>
            </a:extLst>
          </p:cNvPr>
          <p:cNvSpPr>
            <a:spLocks noGrp="1"/>
          </p:cNvSpPr>
          <p:nvPr>
            <p:ph type="title"/>
          </p:nvPr>
        </p:nvSpPr>
        <p:spPr>
          <a:xfrm>
            <a:off x="140858" y="64212"/>
            <a:ext cx="10182225" cy="1220445"/>
          </a:xfrm>
          <a:solidFill>
            <a:srgbClr val="004077"/>
          </a:solidFill>
        </p:spPr>
        <p:txBody>
          <a:bodyPr>
            <a:noAutofit/>
          </a:bodyPr>
          <a:lstStyle/>
          <a:p>
            <a:r>
              <a:rPr lang="cs-CZ" sz="2000" b="1" dirty="0">
                <a:solidFill>
                  <a:schemeClr val="bg1"/>
                </a:solidFill>
              </a:rPr>
              <a:t>47% z těch kdo m</a:t>
            </a:r>
            <a:r>
              <a:rPr lang="cs-CZ" sz="2000" dirty="0">
                <a:solidFill>
                  <a:schemeClr val="bg1"/>
                </a:solidFill>
              </a:rPr>
              <a:t>á pojištění rodinného domu</a:t>
            </a:r>
            <a:r>
              <a:rPr lang="cs-CZ" sz="2000" b="1" dirty="0">
                <a:solidFill>
                  <a:schemeClr val="bg1"/>
                </a:solidFill>
              </a:rPr>
              <a:t> zjišťovala aktuální cenu své nemovitosti během posledních 2 let, na druhou stranu pětina </a:t>
            </a:r>
            <a:r>
              <a:rPr lang="cs-CZ" sz="2000" dirty="0">
                <a:solidFill>
                  <a:schemeClr val="bg1"/>
                </a:solidFill>
              </a:rPr>
              <a:t>klientů </a:t>
            </a:r>
            <a:r>
              <a:rPr lang="cs-CZ" sz="2000" b="1" dirty="0">
                <a:solidFill>
                  <a:schemeClr val="bg1"/>
                </a:solidFill>
              </a:rPr>
              <a:t>vůbec nezná ceny. Polovina </a:t>
            </a:r>
            <a:r>
              <a:rPr lang="cs-CZ" sz="2000" dirty="0">
                <a:solidFill>
                  <a:schemeClr val="bg1"/>
                </a:solidFill>
              </a:rPr>
              <a:t>klientů s </a:t>
            </a:r>
            <a:r>
              <a:rPr lang="cs-CZ" sz="2000" b="1" dirty="0">
                <a:solidFill>
                  <a:schemeClr val="bg1"/>
                </a:solidFill>
              </a:rPr>
              <a:t>pojištěním rodinného domu, tvrdí, že plánují přizpůsobit pojistné stoupající hodnotě domu.</a:t>
            </a:r>
          </a:p>
        </p:txBody>
      </p:sp>
      <p:sp>
        <p:nvSpPr>
          <p:cNvPr id="10" name="Zástupný symbol pro zápatí 6">
            <a:extLst>
              <a:ext uri="{FF2B5EF4-FFF2-40B4-BE49-F238E27FC236}">
                <a16:creationId xmlns:a16="http://schemas.microsoft.com/office/drawing/2014/main" id="{8C343645-544B-43B5-B078-479D8B8EBC77}"/>
              </a:ext>
            </a:extLst>
          </p:cNvPr>
          <p:cNvSpPr>
            <a:spLocks noGrp="1"/>
          </p:cNvSpPr>
          <p:nvPr>
            <p:ph type="ftr" sz="quarter" idx="11"/>
          </p:nvPr>
        </p:nvSpPr>
        <p:spPr>
          <a:xfrm>
            <a:off x="140858" y="5601314"/>
            <a:ext cx="4743449" cy="987739"/>
          </a:xfrm>
          <a:solidFill>
            <a:srgbClr val="004077"/>
          </a:solidFill>
        </p:spPr>
        <p:txBody>
          <a:bodyPr/>
          <a:lstStyle/>
          <a:p>
            <a:pPr algn="l"/>
            <a:r>
              <a:rPr lang="en-US" sz="900" i="1" dirty="0">
                <a:solidFill>
                  <a:schemeClr val="bg1"/>
                </a:solidFill>
              </a:rPr>
              <a:t>T4. </a:t>
            </a:r>
            <a:r>
              <a:rPr lang="en-US" sz="900" i="1" dirty="0" err="1">
                <a:solidFill>
                  <a:schemeClr val="bg1"/>
                </a:solidFill>
              </a:rPr>
              <a:t>Jaký</a:t>
            </a:r>
            <a:r>
              <a:rPr lang="en-US" sz="900" i="1" dirty="0">
                <a:solidFill>
                  <a:schemeClr val="bg1"/>
                </a:solidFill>
              </a:rPr>
              <a:t> </a:t>
            </a:r>
            <a:r>
              <a:rPr lang="en-US" sz="900" i="1" dirty="0" err="1">
                <a:solidFill>
                  <a:schemeClr val="bg1"/>
                </a:solidFill>
              </a:rPr>
              <a:t>typ</a:t>
            </a:r>
            <a:r>
              <a:rPr lang="en-US" sz="900" i="1" dirty="0">
                <a:solidFill>
                  <a:schemeClr val="bg1"/>
                </a:solidFill>
              </a:rPr>
              <a:t> </a:t>
            </a:r>
            <a:r>
              <a:rPr lang="en-US" sz="900" i="1" dirty="0" err="1">
                <a:solidFill>
                  <a:schemeClr val="bg1"/>
                </a:solidFill>
              </a:rPr>
              <a:t>pojištění</a:t>
            </a:r>
            <a:r>
              <a:rPr lang="en-US" sz="900" i="1" dirty="0">
                <a:solidFill>
                  <a:schemeClr val="bg1"/>
                </a:solidFill>
              </a:rPr>
              <a:t> </a:t>
            </a:r>
            <a:r>
              <a:rPr lang="en-US" sz="900" i="1" dirty="0" err="1">
                <a:solidFill>
                  <a:schemeClr val="bg1"/>
                </a:solidFill>
              </a:rPr>
              <a:t>máte</a:t>
            </a:r>
            <a:r>
              <a:rPr lang="en-US" sz="900" i="1" dirty="0">
                <a:solidFill>
                  <a:schemeClr val="bg1"/>
                </a:solidFill>
              </a:rPr>
              <a:t> </a:t>
            </a:r>
            <a:r>
              <a:rPr lang="en-US" sz="900" i="1" dirty="0" err="1">
                <a:solidFill>
                  <a:schemeClr val="bg1"/>
                </a:solidFill>
              </a:rPr>
              <a:t>sjednaný</a:t>
            </a:r>
            <a:r>
              <a:rPr lang="en-US" sz="900" i="1" dirty="0">
                <a:solidFill>
                  <a:schemeClr val="bg1"/>
                </a:solidFill>
              </a:rPr>
              <a:t> (</a:t>
            </a:r>
            <a:r>
              <a:rPr lang="en-US" sz="900" i="1" dirty="0" err="1">
                <a:solidFill>
                  <a:schemeClr val="bg1"/>
                </a:solidFill>
              </a:rPr>
              <a:t>Vy</a:t>
            </a:r>
            <a:r>
              <a:rPr lang="en-US" sz="900" i="1" dirty="0">
                <a:solidFill>
                  <a:schemeClr val="bg1"/>
                </a:solidFill>
              </a:rPr>
              <a:t> </a:t>
            </a:r>
            <a:r>
              <a:rPr lang="en-US" sz="900" i="1" dirty="0" err="1">
                <a:solidFill>
                  <a:schemeClr val="bg1"/>
                </a:solidFill>
              </a:rPr>
              <a:t>nebo</a:t>
            </a:r>
            <a:r>
              <a:rPr lang="en-US" sz="900" i="1" dirty="0">
                <a:solidFill>
                  <a:schemeClr val="bg1"/>
                </a:solidFill>
              </a:rPr>
              <a:t> </a:t>
            </a:r>
            <a:r>
              <a:rPr lang="en-US" sz="900" i="1" dirty="0" err="1">
                <a:solidFill>
                  <a:schemeClr val="bg1"/>
                </a:solidFill>
              </a:rPr>
              <a:t>Vaše</a:t>
            </a:r>
            <a:r>
              <a:rPr lang="en-US" sz="900" i="1" dirty="0">
                <a:solidFill>
                  <a:schemeClr val="bg1"/>
                </a:solidFill>
              </a:rPr>
              <a:t> </a:t>
            </a:r>
            <a:r>
              <a:rPr lang="en-US" sz="900" i="1" dirty="0" err="1">
                <a:solidFill>
                  <a:schemeClr val="bg1"/>
                </a:solidFill>
              </a:rPr>
              <a:t>rodina</a:t>
            </a:r>
            <a:r>
              <a:rPr lang="en-US" sz="900" i="1" dirty="0">
                <a:solidFill>
                  <a:schemeClr val="bg1"/>
                </a:solidFill>
              </a:rPr>
              <a:t> / </a:t>
            </a:r>
            <a:r>
              <a:rPr lang="en-US" sz="900" i="1" dirty="0" err="1">
                <a:solidFill>
                  <a:schemeClr val="bg1"/>
                </a:solidFill>
              </a:rPr>
              <a:t>domácnost</a:t>
            </a:r>
            <a:r>
              <a:rPr lang="en-US" sz="900" i="1" dirty="0">
                <a:solidFill>
                  <a:schemeClr val="bg1"/>
                </a:solidFill>
              </a:rPr>
              <a:t>)?</a:t>
            </a:r>
            <a:r>
              <a:rPr lang="cs-CZ" sz="900" i="1" dirty="0">
                <a:solidFill>
                  <a:schemeClr val="bg1"/>
                </a:solidFill>
              </a:rPr>
              <a:t> N = 1028. </a:t>
            </a:r>
          </a:p>
          <a:p>
            <a:pPr algn="l"/>
            <a:r>
              <a:rPr lang="cs-CZ" sz="900" i="1" dirty="0">
                <a:solidFill>
                  <a:schemeClr val="bg1"/>
                </a:solidFill>
              </a:rPr>
              <a:t>T10_3. Pojištění nemovitosti, které máte se vztahuje na rodinný dům nebo na chatu / chalupu? </a:t>
            </a:r>
            <a:r>
              <a:rPr lang="ru-RU" sz="900" i="1" dirty="0">
                <a:solidFill>
                  <a:schemeClr val="bg1"/>
                </a:solidFill>
              </a:rPr>
              <a:t> </a:t>
            </a:r>
            <a:r>
              <a:rPr lang="cs-CZ" sz="900" i="1" dirty="0">
                <a:solidFill>
                  <a:schemeClr val="bg1"/>
                </a:solidFill>
              </a:rPr>
              <a:t>N = 620</a:t>
            </a:r>
            <a:r>
              <a:rPr lang="en-US" sz="900" i="1" dirty="0">
                <a:solidFill>
                  <a:schemeClr val="bg1"/>
                </a:solidFill>
              </a:rPr>
              <a:t> </a:t>
            </a:r>
            <a:endParaRPr lang="cs-CZ" sz="900" i="1" dirty="0">
              <a:solidFill>
                <a:schemeClr val="bg1"/>
              </a:solidFill>
            </a:endParaRPr>
          </a:p>
          <a:p>
            <a:pPr algn="l"/>
            <a:r>
              <a:rPr lang="cs-CZ" sz="900" i="1" dirty="0">
                <a:solidFill>
                  <a:schemeClr val="bg1"/>
                </a:solidFill>
              </a:rPr>
              <a:t>T7_5. Kdy jste naposledy zjišťoval/a aktuální cenu Vaší nemovitosti? N= 564</a:t>
            </a:r>
          </a:p>
          <a:p>
            <a:pPr algn="l"/>
            <a:r>
              <a:rPr lang="cs-CZ" sz="900" i="1" dirty="0">
                <a:solidFill>
                  <a:schemeClr val="bg1"/>
                </a:solidFill>
              </a:rPr>
              <a:t>T7_8. Plánujete přizpůsobit výši pojistného stoupající hodnotě nemovitostí (tedy zvýšit částku, na kterou máte majetek pojištěný)? N=564</a:t>
            </a:r>
          </a:p>
        </p:txBody>
      </p:sp>
      <p:graphicFrame>
        <p:nvGraphicFramePr>
          <p:cNvPr id="27" name="Graf 26">
            <a:extLst>
              <a:ext uri="{FF2B5EF4-FFF2-40B4-BE49-F238E27FC236}">
                <a16:creationId xmlns:a16="http://schemas.microsoft.com/office/drawing/2014/main" id="{71C6B130-9F7D-B4B2-D3A5-C1047DDC0650}"/>
              </a:ext>
            </a:extLst>
          </p:cNvPr>
          <p:cNvGraphicFramePr/>
          <p:nvPr>
            <p:extLst>
              <p:ext uri="{D42A27DB-BD31-4B8C-83A1-F6EECF244321}">
                <p14:modId xmlns:p14="http://schemas.microsoft.com/office/powerpoint/2010/main" val="2513733950"/>
              </p:ext>
            </p:extLst>
          </p:nvPr>
        </p:nvGraphicFramePr>
        <p:xfrm>
          <a:off x="5028238" y="3545918"/>
          <a:ext cx="6841929" cy="3130356"/>
        </p:xfrm>
        <a:graphic>
          <a:graphicData uri="http://schemas.openxmlformats.org/drawingml/2006/chart">
            <c:chart xmlns:c="http://schemas.openxmlformats.org/drawingml/2006/chart" xmlns:r="http://schemas.openxmlformats.org/officeDocument/2006/relationships" r:id="rId3"/>
          </a:graphicData>
        </a:graphic>
      </p:graphicFrame>
      <p:sp>
        <p:nvSpPr>
          <p:cNvPr id="11" name="Hvězda: sedmicípá 10">
            <a:extLst>
              <a:ext uri="{FF2B5EF4-FFF2-40B4-BE49-F238E27FC236}">
                <a16:creationId xmlns:a16="http://schemas.microsoft.com/office/drawing/2014/main" id="{0E9FE064-B325-1166-A780-AE035976D359}"/>
              </a:ext>
            </a:extLst>
          </p:cNvPr>
          <p:cNvSpPr/>
          <p:nvPr/>
        </p:nvSpPr>
        <p:spPr>
          <a:xfrm>
            <a:off x="11017086" y="567719"/>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graphicFrame>
        <p:nvGraphicFramePr>
          <p:cNvPr id="16" name="Graf 15">
            <a:extLst>
              <a:ext uri="{FF2B5EF4-FFF2-40B4-BE49-F238E27FC236}">
                <a16:creationId xmlns:a16="http://schemas.microsoft.com/office/drawing/2014/main" id="{58F257FF-8D79-1C38-6A2A-AC81CA895CDC}"/>
              </a:ext>
            </a:extLst>
          </p:cNvPr>
          <p:cNvGraphicFramePr/>
          <p:nvPr>
            <p:extLst>
              <p:ext uri="{D42A27DB-BD31-4B8C-83A1-F6EECF244321}">
                <p14:modId xmlns:p14="http://schemas.microsoft.com/office/powerpoint/2010/main" val="633138805"/>
              </p:ext>
            </p:extLst>
          </p:nvPr>
        </p:nvGraphicFramePr>
        <p:xfrm>
          <a:off x="5028238" y="1472928"/>
          <a:ext cx="6841929" cy="1896893"/>
        </p:xfrm>
        <a:graphic>
          <a:graphicData uri="http://schemas.openxmlformats.org/drawingml/2006/chart">
            <c:chart xmlns:c="http://schemas.openxmlformats.org/drawingml/2006/chart" xmlns:r="http://schemas.openxmlformats.org/officeDocument/2006/relationships" r:id="rId4"/>
          </a:graphicData>
        </a:graphic>
      </p:graphicFrame>
      <p:sp>
        <p:nvSpPr>
          <p:cNvPr id="2" name="Ovál 1">
            <a:extLst>
              <a:ext uri="{FF2B5EF4-FFF2-40B4-BE49-F238E27FC236}">
                <a16:creationId xmlns:a16="http://schemas.microsoft.com/office/drawing/2014/main" id="{0A9433A8-A491-D59E-E11D-E20CDB892733}"/>
              </a:ext>
            </a:extLst>
          </p:cNvPr>
          <p:cNvSpPr/>
          <p:nvPr/>
        </p:nvSpPr>
        <p:spPr>
          <a:xfrm>
            <a:off x="749524" y="3630071"/>
            <a:ext cx="2361676" cy="1530299"/>
          </a:xfrm>
          <a:prstGeom prst="ellipse">
            <a:avLst/>
          </a:prstGeom>
          <a:solidFill>
            <a:srgbClr val="00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latin typeface="Century Gothic" panose="020B0502020202020204" pitchFamily="34" charset="0"/>
              </a:rPr>
              <a:t>91 % má pojištění </a:t>
            </a:r>
            <a:r>
              <a:rPr lang="cs-CZ" b="1" dirty="0">
                <a:solidFill>
                  <a:schemeClr val="bg1"/>
                </a:solidFill>
                <a:latin typeface="Century Gothic" panose="020B0502020202020204" pitchFamily="34" charset="0"/>
              </a:rPr>
              <a:t>rodinného domu</a:t>
            </a:r>
          </a:p>
        </p:txBody>
      </p:sp>
      <p:sp>
        <p:nvSpPr>
          <p:cNvPr id="4" name="Ovál 3">
            <a:extLst>
              <a:ext uri="{FF2B5EF4-FFF2-40B4-BE49-F238E27FC236}">
                <a16:creationId xmlns:a16="http://schemas.microsoft.com/office/drawing/2014/main" id="{501E5A69-6BEE-5E79-F792-587A901EBC9D}"/>
              </a:ext>
            </a:extLst>
          </p:cNvPr>
          <p:cNvSpPr/>
          <p:nvPr/>
        </p:nvSpPr>
        <p:spPr>
          <a:xfrm>
            <a:off x="504570" y="1767085"/>
            <a:ext cx="3217752" cy="1600438"/>
          </a:xfrm>
          <a:prstGeom prst="ellipse">
            <a:avLst/>
          </a:prstGeom>
          <a:solidFill>
            <a:srgbClr val="00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latin typeface="Century Gothic" panose="020B0502020202020204" pitchFamily="34" charset="0"/>
              </a:rPr>
              <a:t>6</a:t>
            </a:r>
            <a:r>
              <a:rPr lang="ru-RU" sz="2400" b="1" dirty="0">
                <a:latin typeface="Century Gothic" panose="020B0502020202020204" pitchFamily="34" charset="0"/>
              </a:rPr>
              <a:t>0</a:t>
            </a:r>
            <a:r>
              <a:rPr lang="cs-CZ" sz="2400" b="1" dirty="0">
                <a:latin typeface="Century Gothic" panose="020B0502020202020204" pitchFamily="34" charset="0"/>
              </a:rPr>
              <a:t> % má pojištění </a:t>
            </a:r>
            <a:r>
              <a:rPr lang="cs-CZ" sz="2400" b="1" dirty="0">
                <a:solidFill>
                  <a:schemeClr val="bg1"/>
                </a:solidFill>
                <a:latin typeface="Century Gothic" panose="020B0502020202020204" pitchFamily="34" charset="0"/>
              </a:rPr>
              <a:t>nemovitosti</a:t>
            </a:r>
          </a:p>
        </p:txBody>
      </p:sp>
      <p:sp>
        <p:nvSpPr>
          <p:cNvPr id="13" name="Šipka: doprava 12">
            <a:extLst>
              <a:ext uri="{FF2B5EF4-FFF2-40B4-BE49-F238E27FC236}">
                <a16:creationId xmlns:a16="http://schemas.microsoft.com/office/drawing/2014/main" id="{280259B1-7B48-D319-39A2-997A69BEFB03}"/>
              </a:ext>
            </a:extLst>
          </p:cNvPr>
          <p:cNvSpPr/>
          <p:nvPr/>
        </p:nvSpPr>
        <p:spPr>
          <a:xfrm>
            <a:off x="3101675" y="4223107"/>
            <a:ext cx="2361676" cy="625117"/>
          </a:xfrm>
          <a:prstGeom prst="rightArrow">
            <a:avLst>
              <a:gd name="adj1" fmla="val 46953"/>
              <a:gd name="adj2" fmla="val 147648"/>
            </a:avLst>
          </a:prstGeom>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cs-CZ" dirty="0"/>
          </a:p>
        </p:txBody>
      </p:sp>
      <p:sp>
        <p:nvSpPr>
          <p:cNvPr id="7" name="Šipka: doprava 6">
            <a:extLst>
              <a:ext uri="{FF2B5EF4-FFF2-40B4-BE49-F238E27FC236}">
                <a16:creationId xmlns:a16="http://schemas.microsoft.com/office/drawing/2014/main" id="{FDD5B2FF-F9E5-0E1F-C21E-136D3AFB46C8}"/>
              </a:ext>
            </a:extLst>
          </p:cNvPr>
          <p:cNvSpPr/>
          <p:nvPr/>
        </p:nvSpPr>
        <p:spPr>
          <a:xfrm>
            <a:off x="3111200" y="4127857"/>
            <a:ext cx="2361676" cy="625117"/>
          </a:xfrm>
          <a:prstGeom prst="rightArrow">
            <a:avLst>
              <a:gd name="adj1" fmla="val 46953"/>
              <a:gd name="adj2" fmla="val 147648"/>
            </a:avLst>
          </a:prstGeom>
          <a:solidFill>
            <a:srgbClr val="004077"/>
          </a:solidFill>
          <a:ln>
            <a:solidFill>
              <a:srgbClr val="004077"/>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749290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4009F866-D2C6-4886-E906-08F30D3C0375}"/>
              </a:ext>
            </a:extLst>
          </p:cNvPr>
          <p:cNvSpPr/>
          <p:nvPr/>
        </p:nvSpPr>
        <p:spPr>
          <a:xfrm>
            <a:off x="211511" y="187857"/>
            <a:ext cx="10515600" cy="13359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52F5938-9A92-6203-E015-6001759908AA}"/>
              </a:ext>
            </a:extLst>
          </p:cNvPr>
          <p:cNvSpPr>
            <a:spLocks noGrp="1"/>
          </p:cNvSpPr>
          <p:nvPr>
            <p:ph type="title"/>
          </p:nvPr>
        </p:nvSpPr>
        <p:spPr>
          <a:solidFill>
            <a:srgbClr val="004077"/>
          </a:solidFill>
        </p:spPr>
        <p:txBody>
          <a:bodyPr/>
          <a:lstStyle/>
          <a:p>
            <a:r>
              <a:rPr lang="cs-CZ" dirty="0">
                <a:solidFill>
                  <a:schemeClr val="bg1"/>
                </a:solidFill>
              </a:rPr>
              <a:t>Pojištění RD - shrnutí </a:t>
            </a:r>
          </a:p>
        </p:txBody>
      </p:sp>
      <p:pic>
        <p:nvPicPr>
          <p:cNvPr id="5" name="Zástupný obsah 4" descr="Dům">
            <a:extLst>
              <a:ext uri="{FF2B5EF4-FFF2-40B4-BE49-F238E27FC236}">
                <a16:creationId xmlns:a16="http://schemas.microsoft.com/office/drawing/2014/main" id="{193D11B1-AAF0-AFAE-31E8-9E3CD2D43C0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1833" y="1618787"/>
            <a:ext cx="4449745" cy="4449745"/>
          </a:xfrm>
        </p:spPr>
      </p:pic>
      <p:grpSp>
        <p:nvGrpSpPr>
          <p:cNvPr id="3" name="Skupina 2">
            <a:extLst>
              <a:ext uri="{FF2B5EF4-FFF2-40B4-BE49-F238E27FC236}">
                <a16:creationId xmlns:a16="http://schemas.microsoft.com/office/drawing/2014/main" id="{8E3DD5E1-4C03-445C-E65B-EDAC628976F6}"/>
              </a:ext>
            </a:extLst>
          </p:cNvPr>
          <p:cNvGrpSpPr/>
          <p:nvPr/>
        </p:nvGrpSpPr>
        <p:grpSpPr>
          <a:xfrm>
            <a:off x="936151" y="1710835"/>
            <a:ext cx="2475682" cy="1400329"/>
            <a:chOff x="280729" y="1083563"/>
            <a:chExt cx="2439962" cy="3314912"/>
          </a:xfrm>
        </p:grpSpPr>
        <p:sp>
          <p:nvSpPr>
            <p:cNvPr id="4" name="Obdélník 3">
              <a:extLst>
                <a:ext uri="{FF2B5EF4-FFF2-40B4-BE49-F238E27FC236}">
                  <a16:creationId xmlns:a16="http://schemas.microsoft.com/office/drawing/2014/main" id="{DF7AB5E8-84EC-9F9D-6366-17F77D099332}"/>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46D0CD2B-725E-C574-EF83-E8CC3D09AE83}"/>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7" name="TextovéPole 6">
            <a:extLst>
              <a:ext uri="{FF2B5EF4-FFF2-40B4-BE49-F238E27FC236}">
                <a16:creationId xmlns:a16="http://schemas.microsoft.com/office/drawing/2014/main" id="{2A064DD3-28EF-90E8-DB60-DCABE397B695}"/>
              </a:ext>
            </a:extLst>
          </p:cNvPr>
          <p:cNvSpPr txBox="1"/>
          <p:nvPr/>
        </p:nvSpPr>
        <p:spPr>
          <a:xfrm>
            <a:off x="917241" y="1720222"/>
            <a:ext cx="2388697" cy="1200329"/>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91%</a:t>
            </a:r>
          </a:p>
          <a:p>
            <a:pPr algn="ctr"/>
            <a:r>
              <a:rPr lang="cs-CZ" sz="1200" b="1" dirty="0">
                <a:solidFill>
                  <a:schemeClr val="bg1"/>
                </a:solidFill>
                <a:latin typeface="Century Gothic" panose="020B0502020202020204" pitchFamily="34" charset="0"/>
              </a:rPr>
              <a:t>má pojištění rodinného domu</a:t>
            </a:r>
          </a:p>
        </p:txBody>
      </p:sp>
      <p:pic>
        <p:nvPicPr>
          <p:cNvPr id="8" name="Zástupný obsah 4" descr="Dům">
            <a:extLst>
              <a:ext uri="{FF2B5EF4-FFF2-40B4-BE49-F238E27FC236}">
                <a16:creationId xmlns:a16="http://schemas.microsoft.com/office/drawing/2014/main" id="{063EF9AF-0F61-5385-21F8-BC48DF354A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5938" y="1618787"/>
            <a:ext cx="4449745" cy="4449745"/>
          </a:xfrm>
          <a:prstGeom prst="rect">
            <a:avLst/>
          </a:prstGeom>
        </p:spPr>
      </p:pic>
      <p:grpSp>
        <p:nvGrpSpPr>
          <p:cNvPr id="9" name="Skupina 8">
            <a:extLst>
              <a:ext uri="{FF2B5EF4-FFF2-40B4-BE49-F238E27FC236}">
                <a16:creationId xmlns:a16="http://schemas.microsoft.com/office/drawing/2014/main" id="{DDD7609B-BE1D-595A-A10D-0FB4FA4E4DE7}"/>
              </a:ext>
            </a:extLst>
          </p:cNvPr>
          <p:cNvGrpSpPr/>
          <p:nvPr/>
        </p:nvGrpSpPr>
        <p:grpSpPr>
          <a:xfrm>
            <a:off x="239744" y="3389533"/>
            <a:ext cx="2475682" cy="1400329"/>
            <a:chOff x="280729" y="1083563"/>
            <a:chExt cx="2439962" cy="3314912"/>
          </a:xfrm>
        </p:grpSpPr>
        <p:sp>
          <p:nvSpPr>
            <p:cNvPr id="10" name="Obdélník 9">
              <a:extLst>
                <a:ext uri="{FF2B5EF4-FFF2-40B4-BE49-F238E27FC236}">
                  <a16:creationId xmlns:a16="http://schemas.microsoft.com/office/drawing/2014/main" id="{3A37DDF1-E780-70C3-8770-F88C1827E6B2}"/>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83E7FCB4-874D-BC9D-52C3-186235A92658}"/>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2" name="TextovéPole 11">
            <a:extLst>
              <a:ext uri="{FF2B5EF4-FFF2-40B4-BE49-F238E27FC236}">
                <a16:creationId xmlns:a16="http://schemas.microsoft.com/office/drawing/2014/main" id="{6CDE341B-24E0-2EBD-A422-AFC5F2F18DA3}"/>
              </a:ext>
            </a:extLst>
          </p:cNvPr>
          <p:cNvSpPr txBox="1"/>
          <p:nvPr/>
        </p:nvSpPr>
        <p:spPr>
          <a:xfrm>
            <a:off x="239744" y="3313545"/>
            <a:ext cx="2388697" cy="1477328"/>
          </a:xfrm>
          <a:prstGeom prst="rect">
            <a:avLst/>
          </a:prstGeom>
          <a:noFill/>
        </p:spPr>
        <p:txBody>
          <a:bodyPr wrap="square" rtlCol="0">
            <a:spAutoFit/>
          </a:bodyPr>
          <a:lstStyle/>
          <a:p>
            <a:pPr algn="ctr"/>
            <a:r>
              <a:rPr lang="cs-CZ" sz="5400" b="1" dirty="0">
                <a:solidFill>
                  <a:schemeClr val="bg1"/>
                </a:solidFill>
                <a:latin typeface="Century Gothic" panose="020B0502020202020204" pitchFamily="34" charset="0"/>
              </a:rPr>
              <a:t>76%</a:t>
            </a:r>
          </a:p>
          <a:p>
            <a:pPr algn="ctr"/>
            <a:r>
              <a:rPr lang="cs-CZ" sz="1100" b="1" dirty="0">
                <a:solidFill>
                  <a:schemeClr val="bg1"/>
                </a:solidFill>
                <a:latin typeface="Century Gothic" panose="020B0502020202020204" pitchFamily="34" charset="0"/>
              </a:rPr>
              <a:t>klientů uzavřelo pojištění rodinného domu před rokem 2020</a:t>
            </a:r>
          </a:p>
        </p:txBody>
      </p:sp>
      <p:grpSp>
        <p:nvGrpSpPr>
          <p:cNvPr id="14" name="Skupina 13">
            <a:extLst>
              <a:ext uri="{FF2B5EF4-FFF2-40B4-BE49-F238E27FC236}">
                <a16:creationId xmlns:a16="http://schemas.microsoft.com/office/drawing/2014/main" id="{63F96C52-4DFD-D7DC-0FBF-B5AD9640AEAF}"/>
              </a:ext>
            </a:extLst>
          </p:cNvPr>
          <p:cNvGrpSpPr/>
          <p:nvPr/>
        </p:nvGrpSpPr>
        <p:grpSpPr>
          <a:xfrm>
            <a:off x="1078605" y="5010806"/>
            <a:ext cx="2321051" cy="1477328"/>
            <a:chOff x="280729" y="1083563"/>
            <a:chExt cx="2439962" cy="3314912"/>
          </a:xfrm>
        </p:grpSpPr>
        <p:sp>
          <p:nvSpPr>
            <p:cNvPr id="15" name="Obdélník 14">
              <a:extLst>
                <a:ext uri="{FF2B5EF4-FFF2-40B4-BE49-F238E27FC236}">
                  <a16:creationId xmlns:a16="http://schemas.microsoft.com/office/drawing/2014/main" id="{CAE2E6B8-39FD-8621-AA53-7345526CBAE7}"/>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a:extLst>
                <a:ext uri="{FF2B5EF4-FFF2-40B4-BE49-F238E27FC236}">
                  <a16:creationId xmlns:a16="http://schemas.microsoft.com/office/drawing/2014/main" id="{AAE4297E-9BC6-3F3F-4F9F-1F9B25A6451A}"/>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7" name="TextovéPole 16">
            <a:extLst>
              <a:ext uri="{FF2B5EF4-FFF2-40B4-BE49-F238E27FC236}">
                <a16:creationId xmlns:a16="http://schemas.microsoft.com/office/drawing/2014/main" id="{F980CCD2-520D-AB38-CF75-271E0B6BA81C}"/>
              </a:ext>
            </a:extLst>
          </p:cNvPr>
          <p:cNvSpPr txBox="1"/>
          <p:nvPr/>
        </p:nvSpPr>
        <p:spPr>
          <a:xfrm>
            <a:off x="1088262" y="4990414"/>
            <a:ext cx="2239499" cy="1477328"/>
          </a:xfrm>
          <a:prstGeom prst="rect">
            <a:avLst/>
          </a:prstGeom>
          <a:noFill/>
        </p:spPr>
        <p:txBody>
          <a:bodyPr wrap="square" rtlCol="0">
            <a:spAutoFit/>
          </a:bodyPr>
          <a:lstStyle/>
          <a:p>
            <a:pPr algn="ctr"/>
            <a:r>
              <a:rPr lang="cs-CZ" sz="4800" b="1" dirty="0">
                <a:solidFill>
                  <a:schemeClr val="bg1"/>
                </a:solidFill>
                <a:latin typeface="Century Gothic" panose="020B0502020202020204" pitchFamily="34" charset="0"/>
              </a:rPr>
              <a:t>21%</a:t>
            </a:r>
          </a:p>
          <a:p>
            <a:pPr algn="ctr"/>
            <a:r>
              <a:rPr lang="cs-CZ" sz="1050" b="1" dirty="0">
                <a:solidFill>
                  <a:schemeClr val="bg1"/>
                </a:solidFill>
                <a:latin typeface="Century Gothic" panose="020B0502020202020204" pitchFamily="34" charset="0"/>
              </a:rPr>
              <a:t>klientů aktualizovalo pojištění rodinného domu před rokem 2020 nebo nikdy neaktualizovalo</a:t>
            </a:r>
          </a:p>
        </p:txBody>
      </p:sp>
      <p:grpSp>
        <p:nvGrpSpPr>
          <p:cNvPr id="18" name="Skupina 17">
            <a:extLst>
              <a:ext uri="{FF2B5EF4-FFF2-40B4-BE49-F238E27FC236}">
                <a16:creationId xmlns:a16="http://schemas.microsoft.com/office/drawing/2014/main" id="{8ABC60FD-1CA7-E784-2D85-4B6714A1EC26}"/>
              </a:ext>
            </a:extLst>
          </p:cNvPr>
          <p:cNvGrpSpPr/>
          <p:nvPr/>
        </p:nvGrpSpPr>
        <p:grpSpPr>
          <a:xfrm>
            <a:off x="7516992" y="1701755"/>
            <a:ext cx="2321051" cy="1477328"/>
            <a:chOff x="280729" y="1083563"/>
            <a:chExt cx="2439962" cy="3314912"/>
          </a:xfrm>
        </p:grpSpPr>
        <p:sp>
          <p:nvSpPr>
            <p:cNvPr id="19" name="Obdélník 18">
              <a:extLst>
                <a:ext uri="{FF2B5EF4-FFF2-40B4-BE49-F238E27FC236}">
                  <a16:creationId xmlns:a16="http://schemas.microsoft.com/office/drawing/2014/main" id="{5F26B1A3-D42D-D10F-9DC7-E5412303782E}"/>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a:extLst>
                <a:ext uri="{FF2B5EF4-FFF2-40B4-BE49-F238E27FC236}">
                  <a16:creationId xmlns:a16="http://schemas.microsoft.com/office/drawing/2014/main" id="{B6F2C764-452F-D266-A7A8-63C420BA8447}"/>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1" name="TextovéPole 20">
            <a:extLst>
              <a:ext uri="{FF2B5EF4-FFF2-40B4-BE49-F238E27FC236}">
                <a16:creationId xmlns:a16="http://schemas.microsoft.com/office/drawing/2014/main" id="{9F4C128F-E718-E9DB-1096-61798C79A178}"/>
              </a:ext>
            </a:extLst>
          </p:cNvPr>
          <p:cNvSpPr txBox="1"/>
          <p:nvPr/>
        </p:nvSpPr>
        <p:spPr>
          <a:xfrm>
            <a:off x="7526649" y="1681363"/>
            <a:ext cx="2239499" cy="1431161"/>
          </a:xfrm>
          <a:prstGeom prst="rect">
            <a:avLst/>
          </a:prstGeom>
          <a:noFill/>
        </p:spPr>
        <p:txBody>
          <a:bodyPr wrap="square" rtlCol="0">
            <a:spAutoFit/>
          </a:bodyPr>
          <a:lstStyle/>
          <a:p>
            <a:pPr algn="ctr"/>
            <a:r>
              <a:rPr lang="cs-CZ" sz="5400" b="1" dirty="0">
                <a:solidFill>
                  <a:schemeClr val="bg1"/>
                </a:solidFill>
                <a:latin typeface="Century Gothic" panose="020B0502020202020204" pitchFamily="34" charset="0"/>
              </a:rPr>
              <a:t>17%</a:t>
            </a:r>
          </a:p>
          <a:p>
            <a:pPr algn="ctr"/>
            <a:r>
              <a:rPr lang="cs-CZ" sz="1100" b="1" dirty="0">
                <a:solidFill>
                  <a:schemeClr val="bg1"/>
                </a:solidFill>
                <a:latin typeface="Century Gothic" panose="020B0502020202020204" pitchFamily="34" charset="0"/>
              </a:rPr>
              <a:t>si myslí, že pojištění neodpovídá skutečné hodnotě domu</a:t>
            </a:r>
          </a:p>
        </p:txBody>
      </p:sp>
      <p:grpSp>
        <p:nvGrpSpPr>
          <p:cNvPr id="22" name="Skupina 21">
            <a:extLst>
              <a:ext uri="{FF2B5EF4-FFF2-40B4-BE49-F238E27FC236}">
                <a16:creationId xmlns:a16="http://schemas.microsoft.com/office/drawing/2014/main" id="{0868A866-91C1-3C44-04E4-815778830801}"/>
              </a:ext>
            </a:extLst>
          </p:cNvPr>
          <p:cNvGrpSpPr/>
          <p:nvPr/>
        </p:nvGrpSpPr>
        <p:grpSpPr>
          <a:xfrm>
            <a:off x="9300605" y="3231723"/>
            <a:ext cx="2475682" cy="1894511"/>
            <a:chOff x="280729" y="1083563"/>
            <a:chExt cx="2439962" cy="3314912"/>
          </a:xfrm>
        </p:grpSpPr>
        <p:sp>
          <p:nvSpPr>
            <p:cNvPr id="23" name="Obdélník 22">
              <a:extLst>
                <a:ext uri="{FF2B5EF4-FFF2-40B4-BE49-F238E27FC236}">
                  <a16:creationId xmlns:a16="http://schemas.microsoft.com/office/drawing/2014/main" id="{E88A01DC-5990-0CB4-D6B1-D468FD7985F3}"/>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2A20D9E4-508A-CEBF-4D29-6990F7CADFDB}"/>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5" name="TextovéPole 24">
            <a:extLst>
              <a:ext uri="{FF2B5EF4-FFF2-40B4-BE49-F238E27FC236}">
                <a16:creationId xmlns:a16="http://schemas.microsoft.com/office/drawing/2014/main" id="{3C132943-1280-1388-34A3-4D77AED3B09D}"/>
              </a:ext>
            </a:extLst>
          </p:cNvPr>
          <p:cNvSpPr txBox="1"/>
          <p:nvPr/>
        </p:nvSpPr>
        <p:spPr>
          <a:xfrm>
            <a:off x="9281695" y="3241110"/>
            <a:ext cx="2388697" cy="175432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47%</a:t>
            </a:r>
          </a:p>
          <a:p>
            <a:pPr algn="ctr"/>
            <a:r>
              <a:rPr lang="cs-CZ" sz="1200" b="1" dirty="0">
                <a:solidFill>
                  <a:schemeClr val="bg1"/>
                </a:solidFill>
                <a:latin typeface="Century Gothic" panose="020B0502020202020204" pitchFamily="34" charset="0"/>
              </a:rPr>
              <a:t>z těch kdo má pojištění rodinného domu zjišťovala aktuální cenu své nemovitosti během posledních 2 let </a:t>
            </a:r>
          </a:p>
        </p:txBody>
      </p:sp>
      <p:grpSp>
        <p:nvGrpSpPr>
          <p:cNvPr id="26" name="Skupina 25">
            <a:extLst>
              <a:ext uri="{FF2B5EF4-FFF2-40B4-BE49-F238E27FC236}">
                <a16:creationId xmlns:a16="http://schemas.microsoft.com/office/drawing/2014/main" id="{196997CB-D2C5-1A36-F258-55931ED789AD}"/>
              </a:ext>
            </a:extLst>
          </p:cNvPr>
          <p:cNvGrpSpPr/>
          <p:nvPr/>
        </p:nvGrpSpPr>
        <p:grpSpPr>
          <a:xfrm>
            <a:off x="7156644" y="5132091"/>
            <a:ext cx="2379102" cy="1609630"/>
            <a:chOff x="280729" y="1083563"/>
            <a:chExt cx="2439962" cy="3314912"/>
          </a:xfrm>
        </p:grpSpPr>
        <p:sp>
          <p:nvSpPr>
            <p:cNvPr id="27" name="Obdélník 26">
              <a:extLst>
                <a:ext uri="{FF2B5EF4-FFF2-40B4-BE49-F238E27FC236}">
                  <a16:creationId xmlns:a16="http://schemas.microsoft.com/office/drawing/2014/main" id="{D46E5346-17DE-71BE-2354-3800869FBDA2}"/>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dirty="0"/>
            </a:p>
          </p:txBody>
        </p:sp>
        <p:sp>
          <p:nvSpPr>
            <p:cNvPr id="28" name="Obdélník 27">
              <a:extLst>
                <a:ext uri="{FF2B5EF4-FFF2-40B4-BE49-F238E27FC236}">
                  <a16:creationId xmlns:a16="http://schemas.microsoft.com/office/drawing/2014/main" id="{32A79093-79C6-E4F6-A24A-2686B8191525}"/>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a:p>
          </p:txBody>
        </p:sp>
      </p:grpSp>
      <p:sp>
        <p:nvSpPr>
          <p:cNvPr id="29" name="TextovéPole 28">
            <a:extLst>
              <a:ext uri="{FF2B5EF4-FFF2-40B4-BE49-F238E27FC236}">
                <a16:creationId xmlns:a16="http://schemas.microsoft.com/office/drawing/2014/main" id="{B8D146F2-49B3-35F5-06F4-53C39234ED74}"/>
              </a:ext>
            </a:extLst>
          </p:cNvPr>
          <p:cNvSpPr txBox="1"/>
          <p:nvPr/>
        </p:nvSpPr>
        <p:spPr>
          <a:xfrm>
            <a:off x="7137735" y="5141477"/>
            <a:ext cx="2295510" cy="1384995"/>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46%</a:t>
            </a:r>
          </a:p>
          <a:p>
            <a:pPr algn="ctr"/>
            <a:r>
              <a:rPr lang="cs-CZ" sz="1200" b="1" dirty="0">
                <a:solidFill>
                  <a:schemeClr val="bg1"/>
                </a:solidFill>
                <a:latin typeface="Century Gothic" panose="020B0502020202020204" pitchFamily="34" charset="0"/>
              </a:rPr>
              <a:t>plánují přizpůsobit pojistné hodnotě domu</a:t>
            </a:r>
          </a:p>
        </p:txBody>
      </p:sp>
    </p:spTree>
    <p:extLst>
      <p:ext uri="{BB962C8B-B14F-4D97-AF65-F5344CB8AC3E}">
        <p14:creationId xmlns:p14="http://schemas.microsoft.com/office/powerpoint/2010/main" val="3623232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Obdélník 21">
            <a:extLst>
              <a:ext uri="{FF2B5EF4-FFF2-40B4-BE49-F238E27FC236}">
                <a16:creationId xmlns:a16="http://schemas.microsoft.com/office/drawing/2014/main" id="{03D71724-7A82-0307-4D0A-71143FC9FC67}"/>
              </a:ext>
            </a:extLst>
          </p:cNvPr>
          <p:cNvSpPr/>
          <p:nvPr/>
        </p:nvSpPr>
        <p:spPr>
          <a:xfrm>
            <a:off x="9245801" y="2547973"/>
            <a:ext cx="2946199" cy="412817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1" name="Obdélník 20">
            <a:extLst>
              <a:ext uri="{FF2B5EF4-FFF2-40B4-BE49-F238E27FC236}">
                <a16:creationId xmlns:a16="http://schemas.microsoft.com/office/drawing/2014/main" id="{A3EAB283-DDBB-52B5-ECC4-C7FE48BE7404}"/>
              </a:ext>
            </a:extLst>
          </p:cNvPr>
          <p:cNvSpPr/>
          <p:nvPr/>
        </p:nvSpPr>
        <p:spPr>
          <a:xfrm>
            <a:off x="4289746" y="3746328"/>
            <a:ext cx="4774435" cy="20831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47CD43AA-418E-DB2C-C035-9342288F5465}"/>
              </a:ext>
            </a:extLst>
          </p:cNvPr>
          <p:cNvSpPr/>
          <p:nvPr/>
        </p:nvSpPr>
        <p:spPr>
          <a:xfrm>
            <a:off x="252813" y="3770740"/>
            <a:ext cx="3904431" cy="20696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2" name="Graf 1">
            <a:extLst>
              <a:ext uri="{FF2B5EF4-FFF2-40B4-BE49-F238E27FC236}">
                <a16:creationId xmlns:a16="http://schemas.microsoft.com/office/drawing/2014/main" id="{BEB81B28-ECE1-E4EE-38E9-296499200AE7}"/>
              </a:ext>
            </a:extLst>
          </p:cNvPr>
          <p:cNvGraphicFramePr/>
          <p:nvPr>
            <p:extLst>
              <p:ext uri="{D42A27DB-BD31-4B8C-83A1-F6EECF244321}">
                <p14:modId xmlns:p14="http://schemas.microsoft.com/office/powerpoint/2010/main" val="3164052657"/>
              </p:ext>
            </p:extLst>
          </p:nvPr>
        </p:nvGraphicFramePr>
        <p:xfrm>
          <a:off x="195221" y="3666922"/>
          <a:ext cx="3874882" cy="2071625"/>
        </p:xfrm>
        <a:graphic>
          <a:graphicData uri="http://schemas.openxmlformats.org/drawingml/2006/chart">
            <c:chart xmlns:c="http://schemas.openxmlformats.org/drawingml/2006/chart" xmlns:r="http://schemas.openxmlformats.org/officeDocument/2006/relationships" r:id="rId3"/>
          </a:graphicData>
        </a:graphic>
      </p:graphicFrame>
      <p:sp>
        <p:nvSpPr>
          <p:cNvPr id="17" name="Ovál 16">
            <a:extLst>
              <a:ext uri="{FF2B5EF4-FFF2-40B4-BE49-F238E27FC236}">
                <a16:creationId xmlns:a16="http://schemas.microsoft.com/office/drawing/2014/main" id="{81C92CFE-E1A9-528F-BEBA-73A05F4D2A53}"/>
              </a:ext>
            </a:extLst>
          </p:cNvPr>
          <p:cNvSpPr/>
          <p:nvPr/>
        </p:nvSpPr>
        <p:spPr>
          <a:xfrm>
            <a:off x="5971087" y="2013783"/>
            <a:ext cx="2758773" cy="153029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b="1" dirty="0">
              <a:solidFill>
                <a:schemeClr val="tx1"/>
              </a:solidFill>
              <a:latin typeface="Century Gothic" panose="020B0502020202020204" pitchFamily="34" charset="0"/>
            </a:endParaRPr>
          </a:p>
        </p:txBody>
      </p:sp>
      <p:sp>
        <p:nvSpPr>
          <p:cNvPr id="16" name="Šipka: doprava 15">
            <a:extLst>
              <a:ext uri="{FF2B5EF4-FFF2-40B4-BE49-F238E27FC236}">
                <a16:creationId xmlns:a16="http://schemas.microsoft.com/office/drawing/2014/main" id="{0115A7A2-D093-B26B-498B-17D44DD00EF7}"/>
              </a:ext>
            </a:extLst>
          </p:cNvPr>
          <p:cNvSpPr/>
          <p:nvPr/>
        </p:nvSpPr>
        <p:spPr>
          <a:xfrm>
            <a:off x="5304825" y="2563350"/>
            <a:ext cx="587604" cy="60658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dirty="0"/>
          </a:p>
        </p:txBody>
      </p:sp>
      <p:sp>
        <p:nvSpPr>
          <p:cNvPr id="13" name="Ovál 12">
            <a:extLst>
              <a:ext uri="{FF2B5EF4-FFF2-40B4-BE49-F238E27FC236}">
                <a16:creationId xmlns:a16="http://schemas.microsoft.com/office/drawing/2014/main" id="{8DFDFE8A-12E7-F440-D653-3109DC93427B}"/>
              </a:ext>
            </a:extLst>
          </p:cNvPr>
          <p:cNvSpPr/>
          <p:nvPr/>
        </p:nvSpPr>
        <p:spPr>
          <a:xfrm>
            <a:off x="1765295" y="1978714"/>
            <a:ext cx="3217752" cy="160043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cs-CZ" sz="2400" b="1" dirty="0">
                <a:solidFill>
                  <a:schemeClr val="tx1"/>
                </a:solidFill>
                <a:latin typeface="Century Gothic" panose="020B0502020202020204" pitchFamily="34" charset="0"/>
              </a:rPr>
              <a:t>6</a:t>
            </a:r>
            <a:r>
              <a:rPr lang="ru-RU" sz="2400" b="1" dirty="0">
                <a:solidFill>
                  <a:schemeClr val="tx1"/>
                </a:solidFill>
                <a:latin typeface="Century Gothic" panose="020B0502020202020204" pitchFamily="34" charset="0"/>
              </a:rPr>
              <a:t>0</a:t>
            </a:r>
            <a:r>
              <a:rPr lang="cs-CZ" sz="2400" b="1" dirty="0">
                <a:solidFill>
                  <a:schemeClr val="tx1"/>
                </a:solidFill>
                <a:latin typeface="Century Gothic" panose="020B0502020202020204" pitchFamily="34" charset="0"/>
              </a:rPr>
              <a:t> % má pojištění nemovitosti</a:t>
            </a:r>
          </a:p>
        </p:txBody>
      </p:sp>
      <p:sp>
        <p:nvSpPr>
          <p:cNvPr id="9" name="Obdélník 8">
            <a:extLst>
              <a:ext uri="{FF2B5EF4-FFF2-40B4-BE49-F238E27FC236}">
                <a16:creationId xmlns:a16="http://schemas.microsoft.com/office/drawing/2014/main" id="{56F6B2B6-2F8D-58B3-57DA-2BC9C3A30C74}"/>
              </a:ext>
            </a:extLst>
          </p:cNvPr>
          <p:cNvSpPr/>
          <p:nvPr/>
        </p:nvSpPr>
        <p:spPr>
          <a:xfrm>
            <a:off x="252813" y="6055087"/>
            <a:ext cx="7332746" cy="6813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563C5C91-FDF2-3168-D5F2-757C45E74189}"/>
              </a:ext>
            </a:extLst>
          </p:cNvPr>
          <p:cNvSpPr/>
          <p:nvPr/>
        </p:nvSpPr>
        <p:spPr>
          <a:xfrm>
            <a:off x="140859" y="181725"/>
            <a:ext cx="10279492" cy="16879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Nadpis 4">
            <a:extLst>
              <a:ext uri="{FF2B5EF4-FFF2-40B4-BE49-F238E27FC236}">
                <a16:creationId xmlns:a16="http://schemas.microsoft.com/office/drawing/2014/main" id="{41121D33-34BF-4B01-82B5-924D586E0C97}"/>
              </a:ext>
            </a:extLst>
          </p:cNvPr>
          <p:cNvSpPr>
            <a:spLocks noGrp="1"/>
          </p:cNvSpPr>
          <p:nvPr>
            <p:ph type="title"/>
          </p:nvPr>
        </p:nvSpPr>
        <p:spPr>
          <a:xfrm>
            <a:off x="84948" y="108323"/>
            <a:ext cx="10182225" cy="1687930"/>
          </a:xfrm>
          <a:solidFill>
            <a:srgbClr val="004077"/>
          </a:solidFill>
        </p:spPr>
        <p:txBody>
          <a:bodyPr anchor="t">
            <a:noAutofit/>
          </a:bodyPr>
          <a:lstStyle/>
          <a:p>
            <a:r>
              <a:rPr lang="cs-CZ" sz="2000" b="1" dirty="0">
                <a:solidFill>
                  <a:schemeClr val="bg1"/>
                </a:solidFill>
              </a:rPr>
              <a:t>10 % těch, kteří mají pojištění nemovitostí, má pojištění chaty a 8% </a:t>
            </a:r>
            <a:br>
              <a:rPr lang="cs-CZ" sz="2000" b="1" dirty="0">
                <a:solidFill>
                  <a:schemeClr val="bg1"/>
                </a:solidFill>
              </a:rPr>
            </a:br>
            <a:r>
              <a:rPr lang="cs-CZ" sz="2000" b="1" dirty="0">
                <a:solidFill>
                  <a:schemeClr val="bg1"/>
                </a:solidFill>
              </a:rPr>
              <a:t>i chaty i RD. Téměř třetina z nich uzavřela pojištění rodinného domu během posledních čtyř let. Většina těch, kteří uzavřeli pojištění ještě před rokem 2020, ho během posledních čtyř let aktualizovala. 11% těch, kteří sjednali pojištění rodinného domu ještě před rokem 2020, si myslí, že pojištění neodpovídá skutečné hodnotě domu</a:t>
            </a:r>
          </a:p>
        </p:txBody>
      </p:sp>
      <p:sp>
        <p:nvSpPr>
          <p:cNvPr id="10" name="Zástupný symbol pro zápatí 6">
            <a:extLst>
              <a:ext uri="{FF2B5EF4-FFF2-40B4-BE49-F238E27FC236}">
                <a16:creationId xmlns:a16="http://schemas.microsoft.com/office/drawing/2014/main" id="{8C343645-544B-43B5-B078-479D8B8EBC77}"/>
              </a:ext>
            </a:extLst>
          </p:cNvPr>
          <p:cNvSpPr>
            <a:spLocks noGrp="1"/>
          </p:cNvSpPr>
          <p:nvPr>
            <p:ph type="ftr" sz="quarter" idx="11"/>
          </p:nvPr>
        </p:nvSpPr>
        <p:spPr>
          <a:xfrm>
            <a:off x="183218" y="5953214"/>
            <a:ext cx="7315200" cy="722930"/>
          </a:xfrm>
          <a:solidFill>
            <a:srgbClr val="004077"/>
          </a:solidFill>
        </p:spPr>
        <p:txBody>
          <a:bodyPr/>
          <a:lstStyle/>
          <a:p>
            <a:pPr algn="l"/>
            <a:r>
              <a:rPr lang="en-US" sz="900" i="1" dirty="0">
                <a:solidFill>
                  <a:schemeClr val="bg1"/>
                </a:solidFill>
              </a:rPr>
              <a:t>T4. </a:t>
            </a:r>
            <a:r>
              <a:rPr lang="en-US" sz="900" i="1" dirty="0" err="1">
                <a:solidFill>
                  <a:schemeClr val="bg1"/>
                </a:solidFill>
              </a:rPr>
              <a:t>Jaký</a:t>
            </a:r>
            <a:r>
              <a:rPr lang="en-US" sz="900" i="1" dirty="0">
                <a:solidFill>
                  <a:schemeClr val="bg1"/>
                </a:solidFill>
              </a:rPr>
              <a:t> </a:t>
            </a:r>
            <a:r>
              <a:rPr lang="en-US" sz="900" i="1" dirty="0" err="1">
                <a:solidFill>
                  <a:schemeClr val="bg1"/>
                </a:solidFill>
              </a:rPr>
              <a:t>typ</a:t>
            </a:r>
            <a:r>
              <a:rPr lang="en-US" sz="900" i="1" dirty="0">
                <a:solidFill>
                  <a:schemeClr val="bg1"/>
                </a:solidFill>
              </a:rPr>
              <a:t> </a:t>
            </a:r>
            <a:r>
              <a:rPr lang="en-US" sz="900" i="1" dirty="0" err="1">
                <a:solidFill>
                  <a:schemeClr val="bg1"/>
                </a:solidFill>
              </a:rPr>
              <a:t>pojištění</a:t>
            </a:r>
            <a:r>
              <a:rPr lang="en-US" sz="900" i="1" dirty="0">
                <a:solidFill>
                  <a:schemeClr val="bg1"/>
                </a:solidFill>
              </a:rPr>
              <a:t> </a:t>
            </a:r>
            <a:r>
              <a:rPr lang="en-US" sz="900" i="1" dirty="0" err="1">
                <a:solidFill>
                  <a:schemeClr val="bg1"/>
                </a:solidFill>
              </a:rPr>
              <a:t>máte</a:t>
            </a:r>
            <a:r>
              <a:rPr lang="en-US" sz="900" i="1" dirty="0">
                <a:solidFill>
                  <a:schemeClr val="bg1"/>
                </a:solidFill>
              </a:rPr>
              <a:t> </a:t>
            </a:r>
            <a:r>
              <a:rPr lang="en-US" sz="900" i="1" dirty="0" err="1">
                <a:solidFill>
                  <a:schemeClr val="bg1"/>
                </a:solidFill>
              </a:rPr>
              <a:t>sjednaný</a:t>
            </a:r>
            <a:r>
              <a:rPr lang="en-US" sz="900" i="1" dirty="0">
                <a:solidFill>
                  <a:schemeClr val="bg1"/>
                </a:solidFill>
              </a:rPr>
              <a:t> (</a:t>
            </a:r>
            <a:r>
              <a:rPr lang="en-US" sz="900" i="1" dirty="0" err="1">
                <a:solidFill>
                  <a:schemeClr val="bg1"/>
                </a:solidFill>
              </a:rPr>
              <a:t>Vy</a:t>
            </a:r>
            <a:r>
              <a:rPr lang="en-US" sz="900" i="1" dirty="0">
                <a:solidFill>
                  <a:schemeClr val="bg1"/>
                </a:solidFill>
              </a:rPr>
              <a:t> </a:t>
            </a:r>
            <a:r>
              <a:rPr lang="en-US" sz="900" i="1" dirty="0" err="1">
                <a:solidFill>
                  <a:schemeClr val="bg1"/>
                </a:solidFill>
              </a:rPr>
              <a:t>nebo</a:t>
            </a:r>
            <a:r>
              <a:rPr lang="en-US" sz="900" i="1" dirty="0">
                <a:solidFill>
                  <a:schemeClr val="bg1"/>
                </a:solidFill>
              </a:rPr>
              <a:t> </a:t>
            </a:r>
            <a:r>
              <a:rPr lang="en-US" sz="900" i="1" dirty="0" err="1">
                <a:solidFill>
                  <a:schemeClr val="bg1"/>
                </a:solidFill>
              </a:rPr>
              <a:t>Vaše</a:t>
            </a:r>
            <a:r>
              <a:rPr lang="en-US" sz="900" i="1" dirty="0">
                <a:solidFill>
                  <a:schemeClr val="bg1"/>
                </a:solidFill>
              </a:rPr>
              <a:t> </a:t>
            </a:r>
            <a:r>
              <a:rPr lang="en-US" sz="900" i="1" dirty="0" err="1">
                <a:solidFill>
                  <a:schemeClr val="bg1"/>
                </a:solidFill>
              </a:rPr>
              <a:t>rodina</a:t>
            </a:r>
            <a:r>
              <a:rPr lang="en-US" sz="900" i="1" dirty="0">
                <a:solidFill>
                  <a:schemeClr val="bg1"/>
                </a:solidFill>
              </a:rPr>
              <a:t> / </a:t>
            </a:r>
            <a:r>
              <a:rPr lang="en-US" sz="900" i="1" dirty="0" err="1">
                <a:solidFill>
                  <a:schemeClr val="bg1"/>
                </a:solidFill>
              </a:rPr>
              <a:t>domácnost</a:t>
            </a:r>
            <a:r>
              <a:rPr lang="en-US" sz="900" i="1" dirty="0">
                <a:solidFill>
                  <a:schemeClr val="bg1"/>
                </a:solidFill>
              </a:rPr>
              <a:t>)?</a:t>
            </a:r>
            <a:r>
              <a:rPr lang="cs-CZ" sz="900" i="1" dirty="0">
                <a:solidFill>
                  <a:schemeClr val="bg1"/>
                </a:solidFill>
              </a:rPr>
              <a:t> N = 1028. </a:t>
            </a:r>
          </a:p>
          <a:p>
            <a:pPr algn="l"/>
            <a:r>
              <a:rPr lang="cs-CZ" sz="900" i="1" dirty="0">
                <a:solidFill>
                  <a:schemeClr val="bg1"/>
                </a:solidFill>
              </a:rPr>
              <a:t>T10_3. Pojištění nemovitosti, které máte se vztahuje na rodinný dům nebo na chatu / chalupu? </a:t>
            </a:r>
            <a:r>
              <a:rPr lang="ru-RU" sz="900" i="1" dirty="0">
                <a:solidFill>
                  <a:schemeClr val="bg1"/>
                </a:solidFill>
              </a:rPr>
              <a:t> </a:t>
            </a:r>
            <a:r>
              <a:rPr lang="cs-CZ" sz="900" i="1" dirty="0">
                <a:solidFill>
                  <a:schemeClr val="bg1"/>
                </a:solidFill>
              </a:rPr>
              <a:t>N = 620</a:t>
            </a:r>
            <a:r>
              <a:rPr lang="en-US" sz="900" i="1" dirty="0">
                <a:solidFill>
                  <a:schemeClr val="bg1"/>
                </a:solidFill>
              </a:rPr>
              <a:t> </a:t>
            </a:r>
            <a:endParaRPr lang="cs-CZ" sz="900" i="1" dirty="0">
              <a:solidFill>
                <a:schemeClr val="bg1"/>
              </a:solidFill>
            </a:endParaRPr>
          </a:p>
          <a:p>
            <a:pPr algn="l"/>
            <a:r>
              <a:rPr lang="en-US" sz="900" i="1" dirty="0">
                <a:solidFill>
                  <a:schemeClr val="bg1"/>
                </a:solidFill>
              </a:rPr>
              <a:t> T5_3. Od </a:t>
            </a:r>
            <a:r>
              <a:rPr lang="en-US" sz="900" i="1" dirty="0" err="1">
                <a:solidFill>
                  <a:schemeClr val="bg1"/>
                </a:solidFill>
              </a:rPr>
              <a:t>jakého</a:t>
            </a:r>
            <a:r>
              <a:rPr lang="en-US" sz="900" i="1" dirty="0">
                <a:solidFill>
                  <a:schemeClr val="bg1"/>
                </a:solidFill>
              </a:rPr>
              <a:t> </a:t>
            </a:r>
            <a:r>
              <a:rPr lang="en-US" sz="900" i="1" dirty="0" err="1">
                <a:solidFill>
                  <a:schemeClr val="bg1"/>
                </a:solidFill>
              </a:rPr>
              <a:t>roku</a:t>
            </a:r>
            <a:r>
              <a:rPr lang="en-US" sz="900" i="1" dirty="0">
                <a:solidFill>
                  <a:schemeClr val="bg1"/>
                </a:solidFill>
              </a:rPr>
              <a:t> </a:t>
            </a:r>
            <a:r>
              <a:rPr lang="en-US" sz="900" i="1" dirty="0" err="1">
                <a:solidFill>
                  <a:schemeClr val="bg1"/>
                </a:solidFill>
              </a:rPr>
              <a:t>máte</a:t>
            </a:r>
            <a:r>
              <a:rPr lang="en-US" sz="900" i="1" dirty="0">
                <a:solidFill>
                  <a:schemeClr val="bg1"/>
                </a:solidFill>
              </a:rPr>
              <a:t> </a:t>
            </a:r>
            <a:r>
              <a:rPr lang="en-US" sz="900" i="1" dirty="0" err="1">
                <a:solidFill>
                  <a:schemeClr val="bg1"/>
                </a:solidFill>
              </a:rPr>
              <a:t>uzavřené</a:t>
            </a:r>
            <a:r>
              <a:rPr lang="en-US" sz="900" i="1" dirty="0">
                <a:solidFill>
                  <a:schemeClr val="bg1"/>
                </a:solidFill>
              </a:rPr>
              <a:t> </a:t>
            </a:r>
            <a:r>
              <a:rPr lang="en-US" sz="900" i="1" dirty="0" err="1">
                <a:solidFill>
                  <a:schemeClr val="bg1"/>
                </a:solidFill>
              </a:rPr>
              <a:t>Pojištění</a:t>
            </a:r>
            <a:r>
              <a:rPr lang="en-US" sz="900" i="1" dirty="0">
                <a:solidFill>
                  <a:schemeClr val="bg1"/>
                </a:solidFill>
              </a:rPr>
              <a:t> </a:t>
            </a:r>
            <a:r>
              <a:rPr lang="en-US" sz="900" i="1" dirty="0" err="1">
                <a:solidFill>
                  <a:schemeClr val="bg1"/>
                </a:solidFill>
              </a:rPr>
              <a:t>nemovitosti</a:t>
            </a:r>
            <a:r>
              <a:rPr lang="en-US" sz="900" i="1" dirty="0">
                <a:solidFill>
                  <a:schemeClr val="bg1"/>
                </a:solidFill>
              </a:rPr>
              <a:t>?</a:t>
            </a:r>
            <a:r>
              <a:rPr lang="cs-CZ" sz="900" i="1" dirty="0">
                <a:solidFill>
                  <a:schemeClr val="bg1"/>
                </a:solidFill>
              </a:rPr>
              <a:t> N = 54</a:t>
            </a:r>
          </a:p>
          <a:p>
            <a:pPr algn="l"/>
            <a:r>
              <a:rPr lang="cs-CZ" sz="900" i="1" dirty="0">
                <a:solidFill>
                  <a:schemeClr val="bg1"/>
                </a:solidFill>
              </a:rPr>
              <a:t>T7_5. Kdy jste naposledy zjišťoval/a aktuální cenu Vaší nemovitosti? N= 35</a:t>
            </a:r>
          </a:p>
          <a:p>
            <a:pPr algn="l"/>
            <a:r>
              <a:rPr lang="cs-CZ" sz="900" i="1" dirty="0">
                <a:solidFill>
                  <a:schemeClr val="bg1"/>
                </a:solidFill>
              </a:rPr>
              <a:t> T7_3. Do jaké míry podle Vás odpovídá Vaše pojištění nemovitosti skutečné hodnotě Vaší nemovitosti? N = 35</a:t>
            </a:r>
          </a:p>
        </p:txBody>
      </p:sp>
      <p:sp>
        <p:nvSpPr>
          <p:cNvPr id="6" name="Šipka: doprava 5">
            <a:extLst>
              <a:ext uri="{FF2B5EF4-FFF2-40B4-BE49-F238E27FC236}">
                <a16:creationId xmlns:a16="http://schemas.microsoft.com/office/drawing/2014/main" id="{8C2C9407-9208-5191-856C-94989FC24CC7}"/>
              </a:ext>
            </a:extLst>
          </p:cNvPr>
          <p:cNvSpPr/>
          <p:nvPr/>
        </p:nvSpPr>
        <p:spPr>
          <a:xfrm>
            <a:off x="5296342" y="2504700"/>
            <a:ext cx="587604" cy="606583"/>
          </a:xfrm>
          <a:prstGeom prst="right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Hvězda: sedmicípá 10">
            <a:extLst>
              <a:ext uri="{FF2B5EF4-FFF2-40B4-BE49-F238E27FC236}">
                <a16:creationId xmlns:a16="http://schemas.microsoft.com/office/drawing/2014/main" id="{0E9FE064-B325-1166-A780-AE035976D359}"/>
              </a:ext>
            </a:extLst>
          </p:cNvPr>
          <p:cNvSpPr/>
          <p:nvPr/>
        </p:nvSpPr>
        <p:spPr>
          <a:xfrm>
            <a:off x="11017086" y="567719"/>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graphicFrame>
        <p:nvGraphicFramePr>
          <p:cNvPr id="15" name="Graf 14">
            <a:extLst>
              <a:ext uri="{FF2B5EF4-FFF2-40B4-BE49-F238E27FC236}">
                <a16:creationId xmlns:a16="http://schemas.microsoft.com/office/drawing/2014/main" id="{A775AFEE-2C3C-30BC-893B-49321EE86108}"/>
              </a:ext>
            </a:extLst>
          </p:cNvPr>
          <p:cNvGraphicFramePr/>
          <p:nvPr>
            <p:extLst>
              <p:ext uri="{D42A27DB-BD31-4B8C-83A1-F6EECF244321}">
                <p14:modId xmlns:p14="http://schemas.microsoft.com/office/powerpoint/2010/main" val="2260555583"/>
              </p:ext>
            </p:extLst>
          </p:nvPr>
        </p:nvGraphicFramePr>
        <p:xfrm>
          <a:off x="9163435" y="2504700"/>
          <a:ext cx="2930525" cy="4077075"/>
        </p:xfrm>
        <a:graphic>
          <a:graphicData uri="http://schemas.openxmlformats.org/drawingml/2006/chart">
            <c:chart xmlns:c="http://schemas.openxmlformats.org/drawingml/2006/chart" xmlns:r="http://schemas.openxmlformats.org/officeDocument/2006/relationships" r:id="rId4"/>
          </a:graphicData>
        </a:graphic>
      </p:graphicFrame>
      <p:sp>
        <p:nvSpPr>
          <p:cNvPr id="18" name="Ovál 17">
            <a:extLst>
              <a:ext uri="{FF2B5EF4-FFF2-40B4-BE49-F238E27FC236}">
                <a16:creationId xmlns:a16="http://schemas.microsoft.com/office/drawing/2014/main" id="{C856C29E-73D9-0DEC-357E-2D33DB69B036}"/>
              </a:ext>
            </a:extLst>
          </p:cNvPr>
          <p:cNvSpPr/>
          <p:nvPr/>
        </p:nvSpPr>
        <p:spPr>
          <a:xfrm>
            <a:off x="1678154" y="1890943"/>
            <a:ext cx="3217752" cy="160043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Century Gothic" panose="020B0502020202020204" pitchFamily="34" charset="0"/>
              </a:rPr>
              <a:t>6</a:t>
            </a:r>
            <a:r>
              <a:rPr lang="ru-RU" sz="2400" b="1" dirty="0">
                <a:solidFill>
                  <a:schemeClr val="tx1"/>
                </a:solidFill>
                <a:latin typeface="Century Gothic" panose="020B0502020202020204" pitchFamily="34" charset="0"/>
              </a:rPr>
              <a:t>0</a:t>
            </a:r>
            <a:r>
              <a:rPr lang="cs-CZ" sz="2400" b="1" dirty="0">
                <a:solidFill>
                  <a:schemeClr val="tx1"/>
                </a:solidFill>
                <a:latin typeface="Century Gothic" panose="020B0502020202020204" pitchFamily="34" charset="0"/>
              </a:rPr>
              <a:t> % má pojištění nemovitosti</a:t>
            </a:r>
          </a:p>
        </p:txBody>
      </p:sp>
      <p:sp>
        <p:nvSpPr>
          <p:cNvPr id="20" name="Ovál 19">
            <a:extLst>
              <a:ext uri="{FF2B5EF4-FFF2-40B4-BE49-F238E27FC236}">
                <a16:creationId xmlns:a16="http://schemas.microsoft.com/office/drawing/2014/main" id="{40C1781C-4129-067E-611E-E6B1D37A5D5D}"/>
              </a:ext>
            </a:extLst>
          </p:cNvPr>
          <p:cNvSpPr/>
          <p:nvPr/>
        </p:nvSpPr>
        <p:spPr>
          <a:xfrm>
            <a:off x="5900912" y="1926012"/>
            <a:ext cx="2758773" cy="153029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latin typeface="Century Gothic" panose="020B0502020202020204" pitchFamily="34" charset="0"/>
              </a:rPr>
              <a:t>18 % má pojištěnou chatu nebo chalupu</a:t>
            </a:r>
          </a:p>
        </p:txBody>
      </p:sp>
      <p:sp>
        <p:nvSpPr>
          <p:cNvPr id="23" name="Bublinový popisek: se šipkou doprava 22">
            <a:extLst>
              <a:ext uri="{FF2B5EF4-FFF2-40B4-BE49-F238E27FC236}">
                <a16:creationId xmlns:a16="http://schemas.microsoft.com/office/drawing/2014/main" id="{2BBBA6B7-4B9F-A6F2-3B18-E67F8CE613B3}"/>
              </a:ext>
            </a:extLst>
          </p:cNvPr>
          <p:cNvSpPr/>
          <p:nvPr/>
        </p:nvSpPr>
        <p:spPr>
          <a:xfrm>
            <a:off x="1257743" y="4214782"/>
            <a:ext cx="3041048" cy="1457211"/>
          </a:xfrm>
          <a:prstGeom prst="rightArrowCallout">
            <a:avLst>
              <a:gd name="adj1" fmla="val 25000"/>
              <a:gd name="adj2" fmla="val 26307"/>
              <a:gd name="adj3" fmla="val 28268"/>
              <a:gd name="adj4" fmla="val 86455"/>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a:p>
        </p:txBody>
      </p:sp>
      <p:graphicFrame>
        <p:nvGraphicFramePr>
          <p:cNvPr id="7" name="Graf 6">
            <a:extLst>
              <a:ext uri="{FF2B5EF4-FFF2-40B4-BE49-F238E27FC236}">
                <a16:creationId xmlns:a16="http://schemas.microsoft.com/office/drawing/2014/main" id="{D1D5146B-D6C5-78E2-67AC-D9A222AD590C}"/>
              </a:ext>
            </a:extLst>
          </p:cNvPr>
          <p:cNvGraphicFramePr/>
          <p:nvPr>
            <p:extLst>
              <p:ext uri="{D42A27DB-BD31-4B8C-83A1-F6EECF244321}">
                <p14:modId xmlns:p14="http://schemas.microsoft.com/office/powerpoint/2010/main" val="1338951719"/>
              </p:ext>
            </p:extLst>
          </p:nvPr>
        </p:nvGraphicFramePr>
        <p:xfrm>
          <a:off x="4235919" y="3635001"/>
          <a:ext cx="4696587" cy="2103546"/>
        </p:xfrm>
        <a:graphic>
          <a:graphicData uri="http://schemas.openxmlformats.org/drawingml/2006/chart">
            <c:chart xmlns:c="http://schemas.openxmlformats.org/drawingml/2006/chart" xmlns:r="http://schemas.openxmlformats.org/officeDocument/2006/relationships" r:id="rId5"/>
          </a:graphicData>
        </a:graphic>
      </p:graphicFrame>
      <p:sp>
        <p:nvSpPr>
          <p:cNvPr id="12" name="Šipka: doprava 11">
            <a:extLst>
              <a:ext uri="{FF2B5EF4-FFF2-40B4-BE49-F238E27FC236}">
                <a16:creationId xmlns:a16="http://schemas.microsoft.com/office/drawing/2014/main" id="{401100E8-9FCA-427A-9B5A-EE0377EB9B03}"/>
              </a:ext>
            </a:extLst>
          </p:cNvPr>
          <p:cNvSpPr/>
          <p:nvPr/>
        </p:nvSpPr>
        <p:spPr>
          <a:xfrm>
            <a:off x="8869632" y="4394831"/>
            <a:ext cx="674417" cy="606583"/>
          </a:xfrm>
          <a:prstGeom prst="rightArrow">
            <a:avLst/>
          </a:prstGeom>
          <a:solidFill>
            <a:schemeClr val="accent5">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24" name="Obdélník 23">
            <a:extLst>
              <a:ext uri="{FF2B5EF4-FFF2-40B4-BE49-F238E27FC236}">
                <a16:creationId xmlns:a16="http://schemas.microsoft.com/office/drawing/2014/main" id="{97B4064C-DE14-62A0-9FDC-C566AC0EFC47}"/>
              </a:ext>
            </a:extLst>
          </p:cNvPr>
          <p:cNvSpPr/>
          <p:nvPr/>
        </p:nvSpPr>
        <p:spPr>
          <a:xfrm>
            <a:off x="9118009" y="6290281"/>
            <a:ext cx="990600" cy="3251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6D6B7B26-D783-7A72-22DC-551AD5D3FDEC}"/>
              </a:ext>
            </a:extLst>
          </p:cNvPr>
          <p:cNvSpPr/>
          <p:nvPr/>
        </p:nvSpPr>
        <p:spPr>
          <a:xfrm>
            <a:off x="9076294" y="6265658"/>
            <a:ext cx="990600" cy="306489"/>
          </a:xfrm>
          <a:prstGeom prst="rect">
            <a:avLst/>
          </a:prstGeom>
          <a:solidFill>
            <a:srgbClr val="E7282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latin typeface="Century Gothic" panose="020B0502020202020204" pitchFamily="34" charset="0"/>
              </a:rPr>
              <a:t>N &lt; 50</a:t>
            </a:r>
          </a:p>
        </p:txBody>
      </p:sp>
      <p:sp>
        <p:nvSpPr>
          <p:cNvPr id="25" name="Obdélník 24">
            <a:extLst>
              <a:ext uri="{FF2B5EF4-FFF2-40B4-BE49-F238E27FC236}">
                <a16:creationId xmlns:a16="http://schemas.microsoft.com/office/drawing/2014/main" id="{1F97535C-F642-B138-44F9-83F3570525A0}"/>
              </a:ext>
            </a:extLst>
          </p:cNvPr>
          <p:cNvSpPr/>
          <p:nvPr/>
        </p:nvSpPr>
        <p:spPr>
          <a:xfrm>
            <a:off x="4158071" y="3564509"/>
            <a:ext cx="990600" cy="3251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D83C5D3B-E695-BB56-E87D-564794F8D8AC}"/>
              </a:ext>
            </a:extLst>
          </p:cNvPr>
          <p:cNvSpPr/>
          <p:nvPr/>
        </p:nvSpPr>
        <p:spPr>
          <a:xfrm>
            <a:off x="4104244" y="3573835"/>
            <a:ext cx="990600" cy="306489"/>
          </a:xfrm>
          <a:prstGeom prst="rect">
            <a:avLst/>
          </a:prstGeom>
          <a:solidFill>
            <a:srgbClr val="E7282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latin typeface="Century Gothic" panose="020B0502020202020204" pitchFamily="34" charset="0"/>
              </a:rPr>
              <a:t>N &lt; 50</a:t>
            </a:r>
          </a:p>
        </p:txBody>
      </p:sp>
    </p:spTree>
    <p:extLst>
      <p:ext uri="{BB962C8B-B14F-4D97-AF65-F5344CB8AC3E}">
        <p14:creationId xmlns:p14="http://schemas.microsoft.com/office/powerpoint/2010/main" val="1149588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Ovál 16">
            <a:extLst>
              <a:ext uri="{FF2B5EF4-FFF2-40B4-BE49-F238E27FC236}">
                <a16:creationId xmlns:a16="http://schemas.microsoft.com/office/drawing/2014/main" id="{11E2823D-EF68-7157-A254-8316E1247338}"/>
              </a:ext>
            </a:extLst>
          </p:cNvPr>
          <p:cNvSpPr/>
          <p:nvPr/>
        </p:nvSpPr>
        <p:spPr>
          <a:xfrm>
            <a:off x="366129" y="1985995"/>
            <a:ext cx="3217752" cy="160043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cs-CZ" sz="2400" b="1" dirty="0">
                <a:solidFill>
                  <a:schemeClr val="tx1"/>
                </a:solidFill>
                <a:latin typeface="Century Gothic" panose="020B0502020202020204" pitchFamily="34" charset="0"/>
              </a:rPr>
              <a:t>6</a:t>
            </a:r>
            <a:r>
              <a:rPr lang="ru-RU" sz="2400" b="1" dirty="0">
                <a:solidFill>
                  <a:schemeClr val="tx1"/>
                </a:solidFill>
                <a:latin typeface="Century Gothic" panose="020B0502020202020204" pitchFamily="34" charset="0"/>
              </a:rPr>
              <a:t>0</a:t>
            </a:r>
            <a:r>
              <a:rPr lang="cs-CZ" sz="2400" b="1" dirty="0">
                <a:solidFill>
                  <a:schemeClr val="tx1"/>
                </a:solidFill>
                <a:latin typeface="Century Gothic" panose="020B0502020202020204" pitchFamily="34" charset="0"/>
              </a:rPr>
              <a:t> % má pojištění nemovitosti</a:t>
            </a:r>
          </a:p>
        </p:txBody>
      </p:sp>
      <p:sp>
        <p:nvSpPr>
          <p:cNvPr id="15" name="Ovál 14">
            <a:extLst>
              <a:ext uri="{FF2B5EF4-FFF2-40B4-BE49-F238E27FC236}">
                <a16:creationId xmlns:a16="http://schemas.microsoft.com/office/drawing/2014/main" id="{6A41E7D8-F91B-5F34-0C88-B4ECB175303C}"/>
              </a:ext>
            </a:extLst>
          </p:cNvPr>
          <p:cNvSpPr/>
          <p:nvPr/>
        </p:nvSpPr>
        <p:spPr>
          <a:xfrm>
            <a:off x="616189" y="3845317"/>
            <a:ext cx="2758773" cy="153029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cs-CZ" b="1" dirty="0">
                <a:solidFill>
                  <a:schemeClr val="tx1"/>
                </a:solidFill>
                <a:latin typeface="Century Gothic" panose="020B0502020202020204" pitchFamily="34" charset="0"/>
              </a:rPr>
              <a:t>18 % má pojištění chaty/chalupy</a:t>
            </a:r>
          </a:p>
        </p:txBody>
      </p:sp>
      <p:sp>
        <p:nvSpPr>
          <p:cNvPr id="12" name="Obdélník 11">
            <a:extLst>
              <a:ext uri="{FF2B5EF4-FFF2-40B4-BE49-F238E27FC236}">
                <a16:creationId xmlns:a16="http://schemas.microsoft.com/office/drawing/2014/main" id="{4640EBC6-0B2F-FD54-7F1C-5AE8F722B8DB}"/>
              </a:ext>
            </a:extLst>
          </p:cNvPr>
          <p:cNvSpPr/>
          <p:nvPr/>
        </p:nvSpPr>
        <p:spPr>
          <a:xfrm>
            <a:off x="283092" y="5690937"/>
            <a:ext cx="4096618" cy="99751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BB857E11-8D64-823B-C5BE-84BD46971BD9}"/>
              </a:ext>
            </a:extLst>
          </p:cNvPr>
          <p:cNvSpPr/>
          <p:nvPr/>
        </p:nvSpPr>
        <p:spPr>
          <a:xfrm>
            <a:off x="4670397" y="3845317"/>
            <a:ext cx="7238511" cy="29558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5FEC5960-CBBE-8643-35D1-DDBDF87D5821}"/>
              </a:ext>
            </a:extLst>
          </p:cNvPr>
          <p:cNvSpPr/>
          <p:nvPr/>
        </p:nvSpPr>
        <p:spPr>
          <a:xfrm>
            <a:off x="4632158" y="1698413"/>
            <a:ext cx="7331243" cy="1881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E5D39B7E-8D86-B4EA-FFE7-895D3AB81946}"/>
              </a:ext>
            </a:extLst>
          </p:cNvPr>
          <p:cNvSpPr/>
          <p:nvPr/>
        </p:nvSpPr>
        <p:spPr>
          <a:xfrm>
            <a:off x="211511" y="187857"/>
            <a:ext cx="10304089" cy="122648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4">
            <a:extLst>
              <a:ext uri="{FF2B5EF4-FFF2-40B4-BE49-F238E27FC236}">
                <a16:creationId xmlns:a16="http://schemas.microsoft.com/office/drawing/2014/main" id="{41121D33-34BF-4B01-82B5-924D586E0C97}"/>
              </a:ext>
            </a:extLst>
          </p:cNvPr>
          <p:cNvSpPr>
            <a:spLocks noGrp="1"/>
          </p:cNvSpPr>
          <p:nvPr>
            <p:ph type="title"/>
          </p:nvPr>
        </p:nvSpPr>
        <p:spPr>
          <a:xfrm>
            <a:off x="140858" y="169551"/>
            <a:ext cx="10182225" cy="1115106"/>
          </a:xfrm>
          <a:solidFill>
            <a:srgbClr val="004077"/>
          </a:solidFill>
        </p:spPr>
        <p:txBody>
          <a:bodyPr>
            <a:noAutofit/>
          </a:bodyPr>
          <a:lstStyle/>
          <a:p>
            <a:r>
              <a:rPr lang="cs-CZ" sz="2000" b="1" dirty="0">
                <a:solidFill>
                  <a:schemeClr val="bg1"/>
                </a:solidFill>
              </a:rPr>
              <a:t>35% z těch kdo m</a:t>
            </a:r>
            <a:r>
              <a:rPr lang="cs-CZ" sz="2000" dirty="0">
                <a:solidFill>
                  <a:schemeClr val="bg1"/>
                </a:solidFill>
              </a:rPr>
              <a:t>á pojištění chaty / chlupy </a:t>
            </a:r>
            <a:r>
              <a:rPr lang="cs-CZ" sz="2000" b="1" dirty="0">
                <a:solidFill>
                  <a:schemeClr val="bg1"/>
                </a:solidFill>
              </a:rPr>
              <a:t>zjišťovala aktuální cenu své nemovitosti během posledních 2 let, pětina klientů si to nepamatuje. </a:t>
            </a:r>
            <a:br>
              <a:rPr lang="cs-CZ" sz="2000" b="1" dirty="0">
                <a:solidFill>
                  <a:schemeClr val="bg1"/>
                </a:solidFill>
              </a:rPr>
            </a:br>
            <a:r>
              <a:rPr lang="cs-CZ" sz="2000" b="1" dirty="0">
                <a:solidFill>
                  <a:schemeClr val="bg1"/>
                </a:solidFill>
              </a:rPr>
              <a:t>Třetina klientů, kteří mají pojištění chaty / chalupy, tvrdí, že ho plánují přizpůsobit zvyšující se hodnotě chaty nebo chalupy. </a:t>
            </a:r>
          </a:p>
        </p:txBody>
      </p:sp>
      <p:sp>
        <p:nvSpPr>
          <p:cNvPr id="10" name="Zástupný symbol pro zápatí 6">
            <a:extLst>
              <a:ext uri="{FF2B5EF4-FFF2-40B4-BE49-F238E27FC236}">
                <a16:creationId xmlns:a16="http://schemas.microsoft.com/office/drawing/2014/main" id="{8C343645-544B-43B5-B078-479D8B8EBC77}"/>
              </a:ext>
            </a:extLst>
          </p:cNvPr>
          <p:cNvSpPr>
            <a:spLocks noGrp="1"/>
          </p:cNvSpPr>
          <p:nvPr>
            <p:ph type="ftr" sz="quarter" idx="11"/>
          </p:nvPr>
        </p:nvSpPr>
        <p:spPr>
          <a:xfrm>
            <a:off x="175146" y="5576242"/>
            <a:ext cx="4096618" cy="1003085"/>
          </a:xfrm>
          <a:solidFill>
            <a:srgbClr val="004077"/>
          </a:solidFill>
        </p:spPr>
        <p:txBody>
          <a:bodyPr/>
          <a:lstStyle/>
          <a:p>
            <a:pPr algn="l"/>
            <a:r>
              <a:rPr lang="en-US" sz="900" i="1" dirty="0">
                <a:solidFill>
                  <a:schemeClr val="bg1"/>
                </a:solidFill>
              </a:rPr>
              <a:t>T4. </a:t>
            </a:r>
            <a:r>
              <a:rPr lang="en-US" sz="900" i="1" dirty="0" err="1">
                <a:solidFill>
                  <a:schemeClr val="bg1"/>
                </a:solidFill>
              </a:rPr>
              <a:t>Jaký</a:t>
            </a:r>
            <a:r>
              <a:rPr lang="en-US" sz="900" i="1" dirty="0">
                <a:solidFill>
                  <a:schemeClr val="bg1"/>
                </a:solidFill>
              </a:rPr>
              <a:t> </a:t>
            </a:r>
            <a:r>
              <a:rPr lang="en-US" sz="900" i="1" dirty="0" err="1">
                <a:solidFill>
                  <a:schemeClr val="bg1"/>
                </a:solidFill>
              </a:rPr>
              <a:t>typ</a:t>
            </a:r>
            <a:r>
              <a:rPr lang="en-US" sz="900" i="1" dirty="0">
                <a:solidFill>
                  <a:schemeClr val="bg1"/>
                </a:solidFill>
              </a:rPr>
              <a:t> </a:t>
            </a:r>
            <a:r>
              <a:rPr lang="en-US" sz="900" i="1" dirty="0" err="1">
                <a:solidFill>
                  <a:schemeClr val="bg1"/>
                </a:solidFill>
              </a:rPr>
              <a:t>pojištění</a:t>
            </a:r>
            <a:r>
              <a:rPr lang="en-US" sz="900" i="1" dirty="0">
                <a:solidFill>
                  <a:schemeClr val="bg1"/>
                </a:solidFill>
              </a:rPr>
              <a:t> </a:t>
            </a:r>
            <a:r>
              <a:rPr lang="en-US" sz="900" i="1" dirty="0" err="1">
                <a:solidFill>
                  <a:schemeClr val="bg1"/>
                </a:solidFill>
              </a:rPr>
              <a:t>máte</a:t>
            </a:r>
            <a:r>
              <a:rPr lang="en-US" sz="900" i="1" dirty="0">
                <a:solidFill>
                  <a:schemeClr val="bg1"/>
                </a:solidFill>
              </a:rPr>
              <a:t> </a:t>
            </a:r>
            <a:r>
              <a:rPr lang="en-US" sz="900" i="1" dirty="0" err="1">
                <a:solidFill>
                  <a:schemeClr val="bg1"/>
                </a:solidFill>
              </a:rPr>
              <a:t>sjednaný</a:t>
            </a:r>
            <a:r>
              <a:rPr lang="en-US" sz="900" i="1" dirty="0">
                <a:solidFill>
                  <a:schemeClr val="bg1"/>
                </a:solidFill>
              </a:rPr>
              <a:t> (</a:t>
            </a:r>
            <a:r>
              <a:rPr lang="en-US" sz="900" i="1" dirty="0" err="1">
                <a:solidFill>
                  <a:schemeClr val="bg1"/>
                </a:solidFill>
              </a:rPr>
              <a:t>Vy</a:t>
            </a:r>
            <a:r>
              <a:rPr lang="en-US" sz="900" i="1" dirty="0">
                <a:solidFill>
                  <a:schemeClr val="bg1"/>
                </a:solidFill>
              </a:rPr>
              <a:t> </a:t>
            </a:r>
            <a:r>
              <a:rPr lang="en-US" sz="900" i="1" dirty="0" err="1">
                <a:solidFill>
                  <a:schemeClr val="bg1"/>
                </a:solidFill>
              </a:rPr>
              <a:t>nebo</a:t>
            </a:r>
            <a:r>
              <a:rPr lang="en-US" sz="900" i="1" dirty="0">
                <a:solidFill>
                  <a:schemeClr val="bg1"/>
                </a:solidFill>
              </a:rPr>
              <a:t> </a:t>
            </a:r>
            <a:r>
              <a:rPr lang="en-US" sz="900" i="1" dirty="0" err="1">
                <a:solidFill>
                  <a:schemeClr val="bg1"/>
                </a:solidFill>
              </a:rPr>
              <a:t>Vaše</a:t>
            </a:r>
            <a:r>
              <a:rPr lang="en-US" sz="900" i="1" dirty="0">
                <a:solidFill>
                  <a:schemeClr val="bg1"/>
                </a:solidFill>
              </a:rPr>
              <a:t> </a:t>
            </a:r>
            <a:r>
              <a:rPr lang="en-US" sz="900" i="1" dirty="0" err="1">
                <a:solidFill>
                  <a:schemeClr val="bg1"/>
                </a:solidFill>
              </a:rPr>
              <a:t>rodina</a:t>
            </a:r>
            <a:r>
              <a:rPr lang="en-US" sz="900" i="1" dirty="0">
                <a:solidFill>
                  <a:schemeClr val="bg1"/>
                </a:solidFill>
              </a:rPr>
              <a:t> / </a:t>
            </a:r>
            <a:r>
              <a:rPr lang="en-US" sz="900" i="1" dirty="0" err="1">
                <a:solidFill>
                  <a:schemeClr val="bg1"/>
                </a:solidFill>
              </a:rPr>
              <a:t>domácnost</a:t>
            </a:r>
            <a:r>
              <a:rPr lang="en-US" sz="900" i="1" dirty="0">
                <a:solidFill>
                  <a:schemeClr val="bg1"/>
                </a:solidFill>
              </a:rPr>
              <a:t>)?</a:t>
            </a:r>
            <a:r>
              <a:rPr lang="cs-CZ" sz="900" i="1" dirty="0">
                <a:solidFill>
                  <a:schemeClr val="bg1"/>
                </a:solidFill>
              </a:rPr>
              <a:t> N = 1028. </a:t>
            </a:r>
          </a:p>
          <a:p>
            <a:pPr algn="l"/>
            <a:r>
              <a:rPr lang="cs-CZ" sz="900" i="1" dirty="0">
                <a:solidFill>
                  <a:schemeClr val="bg1"/>
                </a:solidFill>
              </a:rPr>
              <a:t>T10_3. Pojištění nemovitosti, které máte se vztahuje na rodinný dům nebo na chatu / chalupu? </a:t>
            </a:r>
            <a:r>
              <a:rPr lang="ru-RU" sz="900" i="1" dirty="0">
                <a:solidFill>
                  <a:schemeClr val="bg1"/>
                </a:solidFill>
              </a:rPr>
              <a:t> </a:t>
            </a:r>
            <a:r>
              <a:rPr lang="cs-CZ" sz="900" i="1" dirty="0">
                <a:solidFill>
                  <a:schemeClr val="bg1"/>
                </a:solidFill>
              </a:rPr>
              <a:t>N = 620</a:t>
            </a:r>
            <a:r>
              <a:rPr lang="en-US" sz="900" i="1" dirty="0">
                <a:solidFill>
                  <a:schemeClr val="bg1"/>
                </a:solidFill>
              </a:rPr>
              <a:t> </a:t>
            </a:r>
            <a:endParaRPr lang="cs-CZ" sz="900" i="1" dirty="0">
              <a:solidFill>
                <a:schemeClr val="bg1"/>
              </a:solidFill>
            </a:endParaRPr>
          </a:p>
          <a:p>
            <a:pPr algn="l"/>
            <a:r>
              <a:rPr lang="cs-CZ" sz="900" i="1" dirty="0">
                <a:solidFill>
                  <a:schemeClr val="bg1"/>
                </a:solidFill>
              </a:rPr>
              <a:t>T7_5. Kdy jste naposledy zjišťoval/a aktuální cenu Vaší nemovitosti? N= 108</a:t>
            </a:r>
          </a:p>
          <a:p>
            <a:pPr algn="l"/>
            <a:r>
              <a:rPr lang="cs-CZ" sz="900" i="1" dirty="0">
                <a:solidFill>
                  <a:schemeClr val="bg1"/>
                </a:solidFill>
              </a:rPr>
              <a:t>T7_8. Plánujete přizpůsobit výši pojistného stoupající hodnotě nemovitostí (tedy zvýšit částku, na kterou máte majetek pojištěný)? N=108</a:t>
            </a:r>
          </a:p>
          <a:p>
            <a:pPr algn="l"/>
            <a:endParaRPr lang="en-US" sz="900" i="1" dirty="0">
              <a:solidFill>
                <a:schemeClr val="bg1"/>
              </a:solidFill>
            </a:endParaRPr>
          </a:p>
        </p:txBody>
      </p:sp>
      <p:graphicFrame>
        <p:nvGraphicFramePr>
          <p:cNvPr id="27" name="Graf 26">
            <a:extLst>
              <a:ext uri="{FF2B5EF4-FFF2-40B4-BE49-F238E27FC236}">
                <a16:creationId xmlns:a16="http://schemas.microsoft.com/office/drawing/2014/main" id="{71C6B130-9F7D-B4B2-D3A5-C1047DDC0650}"/>
              </a:ext>
            </a:extLst>
          </p:cNvPr>
          <p:cNvGraphicFramePr/>
          <p:nvPr>
            <p:extLst>
              <p:ext uri="{D42A27DB-BD31-4B8C-83A1-F6EECF244321}">
                <p14:modId xmlns:p14="http://schemas.microsoft.com/office/powerpoint/2010/main" val="1204162590"/>
              </p:ext>
            </p:extLst>
          </p:nvPr>
        </p:nvGraphicFramePr>
        <p:xfrm>
          <a:off x="4525054" y="3735618"/>
          <a:ext cx="7238510" cy="2910278"/>
        </p:xfrm>
        <a:graphic>
          <a:graphicData uri="http://schemas.openxmlformats.org/drawingml/2006/chart">
            <c:chart xmlns:c="http://schemas.openxmlformats.org/drawingml/2006/chart" xmlns:r="http://schemas.openxmlformats.org/officeDocument/2006/relationships" r:id="rId3"/>
          </a:graphicData>
        </a:graphic>
      </p:graphicFrame>
      <p:sp>
        <p:nvSpPr>
          <p:cNvPr id="11" name="Hvězda: sedmicípá 10">
            <a:extLst>
              <a:ext uri="{FF2B5EF4-FFF2-40B4-BE49-F238E27FC236}">
                <a16:creationId xmlns:a16="http://schemas.microsoft.com/office/drawing/2014/main" id="{0E9FE064-B325-1166-A780-AE035976D359}"/>
              </a:ext>
            </a:extLst>
          </p:cNvPr>
          <p:cNvSpPr/>
          <p:nvPr/>
        </p:nvSpPr>
        <p:spPr>
          <a:xfrm>
            <a:off x="11017086" y="567719"/>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graphicFrame>
        <p:nvGraphicFramePr>
          <p:cNvPr id="16" name="Graf 15">
            <a:extLst>
              <a:ext uri="{FF2B5EF4-FFF2-40B4-BE49-F238E27FC236}">
                <a16:creationId xmlns:a16="http://schemas.microsoft.com/office/drawing/2014/main" id="{58F257FF-8D79-1C38-6A2A-AC81CA895CDC}"/>
              </a:ext>
            </a:extLst>
          </p:cNvPr>
          <p:cNvGraphicFramePr/>
          <p:nvPr>
            <p:extLst>
              <p:ext uri="{D42A27DB-BD31-4B8C-83A1-F6EECF244321}">
                <p14:modId xmlns:p14="http://schemas.microsoft.com/office/powerpoint/2010/main" val="1160266599"/>
              </p:ext>
            </p:extLst>
          </p:nvPr>
        </p:nvGraphicFramePr>
        <p:xfrm>
          <a:off x="4525054" y="1616385"/>
          <a:ext cx="7238510" cy="1840833"/>
        </p:xfrm>
        <a:graphic>
          <a:graphicData uri="http://schemas.openxmlformats.org/drawingml/2006/chart">
            <c:chart xmlns:c="http://schemas.openxmlformats.org/drawingml/2006/chart" xmlns:r="http://schemas.openxmlformats.org/officeDocument/2006/relationships" r:id="rId4"/>
          </a:graphicData>
        </a:graphic>
      </p:graphicFrame>
      <p:sp>
        <p:nvSpPr>
          <p:cNvPr id="3" name="Ovál 2">
            <a:extLst>
              <a:ext uri="{FF2B5EF4-FFF2-40B4-BE49-F238E27FC236}">
                <a16:creationId xmlns:a16="http://schemas.microsoft.com/office/drawing/2014/main" id="{3ACC8C34-3D5E-5406-198E-A0ABAA6474BB}"/>
              </a:ext>
            </a:extLst>
          </p:cNvPr>
          <p:cNvSpPr/>
          <p:nvPr/>
        </p:nvSpPr>
        <p:spPr>
          <a:xfrm>
            <a:off x="276968" y="1844583"/>
            <a:ext cx="3217752" cy="160043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Century Gothic" panose="020B0502020202020204" pitchFamily="34" charset="0"/>
              </a:rPr>
              <a:t>6</a:t>
            </a:r>
            <a:r>
              <a:rPr lang="ru-RU" sz="2400" b="1" dirty="0">
                <a:solidFill>
                  <a:schemeClr val="tx1"/>
                </a:solidFill>
                <a:latin typeface="Century Gothic" panose="020B0502020202020204" pitchFamily="34" charset="0"/>
              </a:rPr>
              <a:t>0</a:t>
            </a:r>
            <a:r>
              <a:rPr lang="cs-CZ" sz="2400" b="1" dirty="0">
                <a:solidFill>
                  <a:schemeClr val="tx1"/>
                </a:solidFill>
                <a:latin typeface="Century Gothic" panose="020B0502020202020204" pitchFamily="34" charset="0"/>
              </a:rPr>
              <a:t> % má pojištění nemovitosti</a:t>
            </a:r>
          </a:p>
        </p:txBody>
      </p:sp>
      <p:sp>
        <p:nvSpPr>
          <p:cNvPr id="13" name="Šipka: doprava 12">
            <a:extLst>
              <a:ext uri="{FF2B5EF4-FFF2-40B4-BE49-F238E27FC236}">
                <a16:creationId xmlns:a16="http://schemas.microsoft.com/office/drawing/2014/main" id="{20B5DB07-8CFC-747A-28DA-CEDAE84452CB}"/>
              </a:ext>
            </a:extLst>
          </p:cNvPr>
          <p:cNvSpPr/>
          <p:nvPr/>
        </p:nvSpPr>
        <p:spPr>
          <a:xfrm>
            <a:off x="3101675" y="4223107"/>
            <a:ext cx="2361676" cy="625117"/>
          </a:xfrm>
          <a:prstGeom prst="rightArrow">
            <a:avLst>
              <a:gd name="adj1" fmla="val 46953"/>
              <a:gd name="adj2" fmla="val 147648"/>
            </a:avLst>
          </a:prstGeom>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cs-CZ" dirty="0"/>
          </a:p>
        </p:txBody>
      </p:sp>
      <p:sp>
        <p:nvSpPr>
          <p:cNvPr id="14" name="Šipka: doprava 13">
            <a:extLst>
              <a:ext uri="{FF2B5EF4-FFF2-40B4-BE49-F238E27FC236}">
                <a16:creationId xmlns:a16="http://schemas.microsoft.com/office/drawing/2014/main" id="{42DAD69D-FC2B-1FE5-AE86-E2238823691A}"/>
              </a:ext>
            </a:extLst>
          </p:cNvPr>
          <p:cNvSpPr/>
          <p:nvPr/>
        </p:nvSpPr>
        <p:spPr>
          <a:xfrm>
            <a:off x="3111200" y="4127857"/>
            <a:ext cx="2361676" cy="625117"/>
          </a:xfrm>
          <a:prstGeom prst="rightArrow">
            <a:avLst>
              <a:gd name="adj1" fmla="val 46953"/>
              <a:gd name="adj2" fmla="val 147648"/>
            </a:avLst>
          </a:prstGeom>
          <a:solidFill>
            <a:schemeClr val="accent6">
              <a:lumMod val="40000"/>
              <a:lumOff val="60000"/>
            </a:schemeClr>
          </a:solidFill>
          <a:ln>
            <a:solidFill>
              <a:srgbClr val="8FAADC"/>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cs-CZ" dirty="0"/>
          </a:p>
        </p:txBody>
      </p:sp>
      <p:sp>
        <p:nvSpPr>
          <p:cNvPr id="6" name="Ovál 5">
            <a:extLst>
              <a:ext uri="{FF2B5EF4-FFF2-40B4-BE49-F238E27FC236}">
                <a16:creationId xmlns:a16="http://schemas.microsoft.com/office/drawing/2014/main" id="{BE2D94B8-E55A-CD84-3403-8EDFBEE17BE0}"/>
              </a:ext>
            </a:extLst>
          </p:cNvPr>
          <p:cNvSpPr/>
          <p:nvPr/>
        </p:nvSpPr>
        <p:spPr>
          <a:xfrm>
            <a:off x="543517" y="3745482"/>
            <a:ext cx="2758773" cy="153029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latin typeface="Century Gothic" panose="020B0502020202020204" pitchFamily="34" charset="0"/>
              </a:rPr>
              <a:t>18 % má pojištění chaty/chalupy</a:t>
            </a:r>
          </a:p>
        </p:txBody>
      </p:sp>
    </p:spTree>
    <p:extLst>
      <p:ext uri="{BB962C8B-B14F-4D97-AF65-F5344CB8AC3E}">
        <p14:creationId xmlns:p14="http://schemas.microsoft.com/office/powerpoint/2010/main" val="4213879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ástupný obsah 6" descr="Domov">
            <a:extLst>
              <a:ext uri="{FF2B5EF4-FFF2-40B4-BE49-F238E27FC236}">
                <a16:creationId xmlns:a16="http://schemas.microsoft.com/office/drawing/2014/main" id="{05B2377A-4E13-1B03-4315-EB070889A9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310" y="2085974"/>
            <a:ext cx="4026290" cy="4026290"/>
          </a:xfrm>
          <a:prstGeom prst="rect">
            <a:avLst/>
          </a:prstGeom>
        </p:spPr>
      </p:pic>
      <p:pic>
        <p:nvPicPr>
          <p:cNvPr id="8" name="Zástupný obsah 6" descr="Domov">
            <a:extLst>
              <a:ext uri="{FF2B5EF4-FFF2-40B4-BE49-F238E27FC236}">
                <a16:creationId xmlns:a16="http://schemas.microsoft.com/office/drawing/2014/main" id="{52E54133-6D78-A19F-821E-73635B8F6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9910" y="2009774"/>
            <a:ext cx="4026290" cy="4026290"/>
          </a:xfrm>
          <a:prstGeom prst="rect">
            <a:avLst/>
          </a:prstGeom>
        </p:spPr>
      </p:pic>
      <p:grpSp>
        <p:nvGrpSpPr>
          <p:cNvPr id="12" name="Skupina 11">
            <a:extLst>
              <a:ext uri="{FF2B5EF4-FFF2-40B4-BE49-F238E27FC236}">
                <a16:creationId xmlns:a16="http://schemas.microsoft.com/office/drawing/2014/main" id="{38B954D7-1713-C3FE-23A4-9F087B42494A}"/>
              </a:ext>
            </a:extLst>
          </p:cNvPr>
          <p:cNvGrpSpPr/>
          <p:nvPr/>
        </p:nvGrpSpPr>
        <p:grpSpPr>
          <a:xfrm>
            <a:off x="936151" y="1710835"/>
            <a:ext cx="2475682" cy="1400329"/>
            <a:chOff x="280729" y="1083563"/>
            <a:chExt cx="2439962" cy="3314912"/>
          </a:xfrm>
        </p:grpSpPr>
        <p:sp>
          <p:nvSpPr>
            <p:cNvPr id="13" name="Obdélník 12">
              <a:extLst>
                <a:ext uri="{FF2B5EF4-FFF2-40B4-BE49-F238E27FC236}">
                  <a16:creationId xmlns:a16="http://schemas.microsoft.com/office/drawing/2014/main" id="{8BFCDA36-30B7-9F5F-5FA3-057F859B8FE5}"/>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32B16AD0-1CB1-4EDA-0999-AFC0B612601F}"/>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TextovéPole 14">
            <a:extLst>
              <a:ext uri="{FF2B5EF4-FFF2-40B4-BE49-F238E27FC236}">
                <a16:creationId xmlns:a16="http://schemas.microsoft.com/office/drawing/2014/main" id="{4366B254-F5D8-D7C3-E8AC-627229AA1D82}"/>
              </a:ext>
            </a:extLst>
          </p:cNvPr>
          <p:cNvSpPr txBox="1"/>
          <p:nvPr/>
        </p:nvSpPr>
        <p:spPr>
          <a:xfrm>
            <a:off x="917241" y="1720222"/>
            <a:ext cx="2388697" cy="1200329"/>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18%</a:t>
            </a:r>
          </a:p>
          <a:p>
            <a:pPr algn="ctr"/>
            <a:r>
              <a:rPr lang="cs-CZ" sz="1200" b="1" dirty="0">
                <a:solidFill>
                  <a:schemeClr val="bg1"/>
                </a:solidFill>
                <a:latin typeface="Century Gothic" panose="020B0502020202020204" pitchFamily="34" charset="0"/>
              </a:rPr>
              <a:t>má pojištění chaty / chalupy </a:t>
            </a:r>
          </a:p>
        </p:txBody>
      </p:sp>
      <p:grpSp>
        <p:nvGrpSpPr>
          <p:cNvPr id="16" name="Skupina 15">
            <a:extLst>
              <a:ext uri="{FF2B5EF4-FFF2-40B4-BE49-F238E27FC236}">
                <a16:creationId xmlns:a16="http://schemas.microsoft.com/office/drawing/2014/main" id="{3B14AEDF-AB79-C8CD-E133-2080F9464BA0}"/>
              </a:ext>
            </a:extLst>
          </p:cNvPr>
          <p:cNvGrpSpPr/>
          <p:nvPr/>
        </p:nvGrpSpPr>
        <p:grpSpPr>
          <a:xfrm>
            <a:off x="239744" y="3389533"/>
            <a:ext cx="2475682" cy="1400329"/>
            <a:chOff x="280729" y="1083563"/>
            <a:chExt cx="2439962" cy="3314912"/>
          </a:xfrm>
        </p:grpSpPr>
        <p:sp>
          <p:nvSpPr>
            <p:cNvPr id="17" name="Obdélník 16">
              <a:extLst>
                <a:ext uri="{FF2B5EF4-FFF2-40B4-BE49-F238E27FC236}">
                  <a16:creationId xmlns:a16="http://schemas.microsoft.com/office/drawing/2014/main" id="{8C87830C-3260-D7A4-ABBD-6DB40D27A530}"/>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a:extLst>
                <a:ext uri="{FF2B5EF4-FFF2-40B4-BE49-F238E27FC236}">
                  <a16:creationId xmlns:a16="http://schemas.microsoft.com/office/drawing/2014/main" id="{FE103AEF-AD24-AAE5-1950-1D406B111DAF}"/>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9" name="TextovéPole 18">
            <a:extLst>
              <a:ext uri="{FF2B5EF4-FFF2-40B4-BE49-F238E27FC236}">
                <a16:creationId xmlns:a16="http://schemas.microsoft.com/office/drawing/2014/main" id="{65AF572A-6082-2843-2E88-00283FC04B34}"/>
              </a:ext>
            </a:extLst>
          </p:cNvPr>
          <p:cNvSpPr txBox="1"/>
          <p:nvPr/>
        </p:nvSpPr>
        <p:spPr>
          <a:xfrm>
            <a:off x="239744" y="3313545"/>
            <a:ext cx="2388697" cy="1477328"/>
          </a:xfrm>
          <a:prstGeom prst="rect">
            <a:avLst/>
          </a:prstGeom>
          <a:noFill/>
        </p:spPr>
        <p:txBody>
          <a:bodyPr wrap="square" rtlCol="0">
            <a:spAutoFit/>
          </a:bodyPr>
          <a:lstStyle/>
          <a:p>
            <a:pPr algn="ctr"/>
            <a:r>
              <a:rPr lang="cs-CZ" sz="5400" b="1" dirty="0">
                <a:solidFill>
                  <a:schemeClr val="bg1"/>
                </a:solidFill>
                <a:latin typeface="Century Gothic" panose="020B0502020202020204" pitchFamily="34" charset="0"/>
              </a:rPr>
              <a:t>65%</a:t>
            </a:r>
          </a:p>
          <a:p>
            <a:pPr algn="ctr"/>
            <a:r>
              <a:rPr lang="cs-CZ" sz="1100" b="1" dirty="0">
                <a:solidFill>
                  <a:schemeClr val="bg1"/>
                </a:solidFill>
                <a:latin typeface="Century Gothic" panose="020B0502020202020204" pitchFamily="34" charset="0"/>
              </a:rPr>
              <a:t>klientů uzavřelo pojištění rodinného domu před rokem 2020</a:t>
            </a:r>
          </a:p>
        </p:txBody>
      </p:sp>
      <p:grpSp>
        <p:nvGrpSpPr>
          <p:cNvPr id="20" name="Skupina 19">
            <a:extLst>
              <a:ext uri="{FF2B5EF4-FFF2-40B4-BE49-F238E27FC236}">
                <a16:creationId xmlns:a16="http://schemas.microsoft.com/office/drawing/2014/main" id="{1DE57B0C-0386-38DC-62C9-06B6B46E6D05}"/>
              </a:ext>
            </a:extLst>
          </p:cNvPr>
          <p:cNvGrpSpPr/>
          <p:nvPr/>
        </p:nvGrpSpPr>
        <p:grpSpPr>
          <a:xfrm>
            <a:off x="1078605" y="5010806"/>
            <a:ext cx="2321051" cy="1477328"/>
            <a:chOff x="280729" y="1083563"/>
            <a:chExt cx="2439962" cy="3314912"/>
          </a:xfrm>
        </p:grpSpPr>
        <p:sp>
          <p:nvSpPr>
            <p:cNvPr id="21" name="Obdélník 20">
              <a:extLst>
                <a:ext uri="{FF2B5EF4-FFF2-40B4-BE49-F238E27FC236}">
                  <a16:creationId xmlns:a16="http://schemas.microsoft.com/office/drawing/2014/main" id="{AC79A5CD-33F9-DFED-57F1-90A0F3270DD5}"/>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a:extLst>
                <a:ext uri="{FF2B5EF4-FFF2-40B4-BE49-F238E27FC236}">
                  <a16:creationId xmlns:a16="http://schemas.microsoft.com/office/drawing/2014/main" id="{4BFFE28E-881B-BA6D-732F-631CC3578A71}"/>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3" name="TextovéPole 22">
            <a:extLst>
              <a:ext uri="{FF2B5EF4-FFF2-40B4-BE49-F238E27FC236}">
                <a16:creationId xmlns:a16="http://schemas.microsoft.com/office/drawing/2014/main" id="{32C65BAE-6789-726D-68C5-201AC958845F}"/>
              </a:ext>
            </a:extLst>
          </p:cNvPr>
          <p:cNvSpPr txBox="1"/>
          <p:nvPr/>
        </p:nvSpPr>
        <p:spPr>
          <a:xfrm>
            <a:off x="1088262" y="4990414"/>
            <a:ext cx="2239499" cy="1477328"/>
          </a:xfrm>
          <a:prstGeom prst="rect">
            <a:avLst/>
          </a:prstGeom>
          <a:noFill/>
        </p:spPr>
        <p:txBody>
          <a:bodyPr wrap="square" rtlCol="0">
            <a:spAutoFit/>
          </a:bodyPr>
          <a:lstStyle/>
          <a:p>
            <a:pPr algn="ctr"/>
            <a:r>
              <a:rPr lang="cs-CZ" sz="4800" b="1" dirty="0">
                <a:solidFill>
                  <a:schemeClr val="bg1"/>
                </a:solidFill>
                <a:latin typeface="Century Gothic" panose="020B0502020202020204" pitchFamily="34" charset="0"/>
              </a:rPr>
              <a:t>34%</a:t>
            </a:r>
          </a:p>
          <a:p>
            <a:pPr algn="ctr"/>
            <a:r>
              <a:rPr lang="cs-CZ" sz="1050" b="1" dirty="0">
                <a:solidFill>
                  <a:schemeClr val="bg1"/>
                </a:solidFill>
                <a:latin typeface="Century Gothic" panose="020B0502020202020204" pitchFamily="34" charset="0"/>
              </a:rPr>
              <a:t>klientů aktualizovalo pojištění rodinného domu před rokem 2020 nebo nikdy neaktualizovalo</a:t>
            </a:r>
          </a:p>
        </p:txBody>
      </p:sp>
      <p:grpSp>
        <p:nvGrpSpPr>
          <p:cNvPr id="24" name="Skupina 23">
            <a:extLst>
              <a:ext uri="{FF2B5EF4-FFF2-40B4-BE49-F238E27FC236}">
                <a16:creationId xmlns:a16="http://schemas.microsoft.com/office/drawing/2014/main" id="{4FADDC3A-1135-0DF6-BFEE-2BD8198215DB}"/>
              </a:ext>
            </a:extLst>
          </p:cNvPr>
          <p:cNvGrpSpPr/>
          <p:nvPr/>
        </p:nvGrpSpPr>
        <p:grpSpPr>
          <a:xfrm>
            <a:off x="7516992" y="1701755"/>
            <a:ext cx="2321051" cy="1477328"/>
            <a:chOff x="280729" y="1083563"/>
            <a:chExt cx="2439962" cy="3314912"/>
          </a:xfrm>
        </p:grpSpPr>
        <p:sp>
          <p:nvSpPr>
            <p:cNvPr id="25" name="Obdélník 24">
              <a:extLst>
                <a:ext uri="{FF2B5EF4-FFF2-40B4-BE49-F238E27FC236}">
                  <a16:creationId xmlns:a16="http://schemas.microsoft.com/office/drawing/2014/main" id="{7EFB0567-D500-92CE-F559-10D2453B5CD8}"/>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a:extLst>
                <a:ext uri="{FF2B5EF4-FFF2-40B4-BE49-F238E27FC236}">
                  <a16:creationId xmlns:a16="http://schemas.microsoft.com/office/drawing/2014/main" id="{AF696413-EBFF-800C-CB8A-4AD44FEF79B7}"/>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7" name="TextovéPole 26">
            <a:extLst>
              <a:ext uri="{FF2B5EF4-FFF2-40B4-BE49-F238E27FC236}">
                <a16:creationId xmlns:a16="http://schemas.microsoft.com/office/drawing/2014/main" id="{8F4D91C6-8777-A3A6-6E0B-484AA14C5969}"/>
              </a:ext>
            </a:extLst>
          </p:cNvPr>
          <p:cNvSpPr txBox="1"/>
          <p:nvPr/>
        </p:nvSpPr>
        <p:spPr>
          <a:xfrm>
            <a:off x="7526649" y="1681363"/>
            <a:ext cx="2239499" cy="1431161"/>
          </a:xfrm>
          <a:prstGeom prst="rect">
            <a:avLst/>
          </a:prstGeom>
          <a:noFill/>
        </p:spPr>
        <p:txBody>
          <a:bodyPr wrap="square" rtlCol="0">
            <a:spAutoFit/>
          </a:bodyPr>
          <a:lstStyle/>
          <a:p>
            <a:pPr algn="ctr"/>
            <a:r>
              <a:rPr lang="cs-CZ" sz="5400" b="1" dirty="0">
                <a:solidFill>
                  <a:schemeClr val="bg1"/>
                </a:solidFill>
                <a:latin typeface="Century Gothic" panose="020B0502020202020204" pitchFamily="34" charset="0"/>
              </a:rPr>
              <a:t>11%</a:t>
            </a:r>
          </a:p>
          <a:p>
            <a:pPr algn="ctr"/>
            <a:r>
              <a:rPr lang="cs-CZ" sz="1100" b="1" dirty="0">
                <a:solidFill>
                  <a:schemeClr val="bg1"/>
                </a:solidFill>
                <a:latin typeface="Century Gothic" panose="020B0502020202020204" pitchFamily="34" charset="0"/>
              </a:rPr>
              <a:t>si myslí, že pojištění neodpovídá skutečné hodnotě domu</a:t>
            </a:r>
          </a:p>
        </p:txBody>
      </p:sp>
      <p:grpSp>
        <p:nvGrpSpPr>
          <p:cNvPr id="28" name="Skupina 27">
            <a:extLst>
              <a:ext uri="{FF2B5EF4-FFF2-40B4-BE49-F238E27FC236}">
                <a16:creationId xmlns:a16="http://schemas.microsoft.com/office/drawing/2014/main" id="{51B7C97D-C42E-B6A8-39E9-7DF1F78325CC}"/>
              </a:ext>
            </a:extLst>
          </p:cNvPr>
          <p:cNvGrpSpPr/>
          <p:nvPr/>
        </p:nvGrpSpPr>
        <p:grpSpPr>
          <a:xfrm>
            <a:off x="9300605" y="3231723"/>
            <a:ext cx="2475682" cy="1894511"/>
            <a:chOff x="280729" y="1083563"/>
            <a:chExt cx="2439962" cy="3314912"/>
          </a:xfrm>
        </p:grpSpPr>
        <p:sp>
          <p:nvSpPr>
            <p:cNvPr id="29" name="Obdélník 28">
              <a:extLst>
                <a:ext uri="{FF2B5EF4-FFF2-40B4-BE49-F238E27FC236}">
                  <a16:creationId xmlns:a16="http://schemas.microsoft.com/office/drawing/2014/main" id="{3FFD3463-857C-5CAC-6AE4-968808772CD7}"/>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a:extLst>
                <a:ext uri="{FF2B5EF4-FFF2-40B4-BE49-F238E27FC236}">
                  <a16:creationId xmlns:a16="http://schemas.microsoft.com/office/drawing/2014/main" id="{5F2F91B5-8E31-93B8-181F-D3DB4F4ECA40}"/>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1" name="TextovéPole 30">
            <a:extLst>
              <a:ext uri="{FF2B5EF4-FFF2-40B4-BE49-F238E27FC236}">
                <a16:creationId xmlns:a16="http://schemas.microsoft.com/office/drawing/2014/main" id="{022825E2-850E-8566-CEBC-96F322B62E6D}"/>
              </a:ext>
            </a:extLst>
          </p:cNvPr>
          <p:cNvSpPr txBox="1"/>
          <p:nvPr/>
        </p:nvSpPr>
        <p:spPr>
          <a:xfrm>
            <a:off x="9281695" y="3241110"/>
            <a:ext cx="2388697" cy="175432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35%</a:t>
            </a:r>
          </a:p>
          <a:p>
            <a:pPr algn="ctr"/>
            <a:r>
              <a:rPr lang="cs-CZ" sz="1200" b="1" dirty="0">
                <a:solidFill>
                  <a:schemeClr val="bg1"/>
                </a:solidFill>
                <a:latin typeface="Century Gothic" panose="020B0502020202020204" pitchFamily="34" charset="0"/>
              </a:rPr>
              <a:t>z těch kdo má pojištění rodinného domu zjišťovala aktuální cenu své nemovitosti během posledních 2 let </a:t>
            </a:r>
          </a:p>
        </p:txBody>
      </p:sp>
      <p:grpSp>
        <p:nvGrpSpPr>
          <p:cNvPr id="32" name="Skupina 31">
            <a:extLst>
              <a:ext uri="{FF2B5EF4-FFF2-40B4-BE49-F238E27FC236}">
                <a16:creationId xmlns:a16="http://schemas.microsoft.com/office/drawing/2014/main" id="{45E3CF5A-D01D-4F6D-BABB-BF75D08E479B}"/>
              </a:ext>
            </a:extLst>
          </p:cNvPr>
          <p:cNvGrpSpPr/>
          <p:nvPr/>
        </p:nvGrpSpPr>
        <p:grpSpPr>
          <a:xfrm>
            <a:off x="7156644" y="5132091"/>
            <a:ext cx="2379102" cy="1609630"/>
            <a:chOff x="280729" y="1083563"/>
            <a:chExt cx="2439962" cy="3314912"/>
          </a:xfrm>
        </p:grpSpPr>
        <p:sp>
          <p:nvSpPr>
            <p:cNvPr id="33" name="Obdélník 32">
              <a:extLst>
                <a:ext uri="{FF2B5EF4-FFF2-40B4-BE49-F238E27FC236}">
                  <a16:creationId xmlns:a16="http://schemas.microsoft.com/office/drawing/2014/main" id="{9EF9F7AB-A668-A54E-E289-744CFAEE1ABA}"/>
                </a:ext>
              </a:extLst>
            </p:cNvPr>
            <p:cNvSpPr/>
            <p:nvPr/>
          </p:nvSpPr>
          <p:spPr>
            <a:xfrm>
              <a:off x="433129" y="1235963"/>
              <a:ext cx="2287562"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dirty="0"/>
            </a:p>
          </p:txBody>
        </p:sp>
        <p:sp>
          <p:nvSpPr>
            <p:cNvPr id="34" name="Obdélník 33">
              <a:extLst>
                <a:ext uri="{FF2B5EF4-FFF2-40B4-BE49-F238E27FC236}">
                  <a16:creationId xmlns:a16="http://schemas.microsoft.com/office/drawing/2014/main" id="{98DC448E-1F69-9BF1-4991-B3D171A042C6}"/>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600"/>
            </a:p>
          </p:txBody>
        </p:sp>
      </p:grpSp>
      <p:sp>
        <p:nvSpPr>
          <p:cNvPr id="35" name="TextovéPole 34">
            <a:extLst>
              <a:ext uri="{FF2B5EF4-FFF2-40B4-BE49-F238E27FC236}">
                <a16:creationId xmlns:a16="http://schemas.microsoft.com/office/drawing/2014/main" id="{E20D6874-97AF-49A3-CC2E-755767A14B15}"/>
              </a:ext>
            </a:extLst>
          </p:cNvPr>
          <p:cNvSpPr txBox="1"/>
          <p:nvPr/>
        </p:nvSpPr>
        <p:spPr>
          <a:xfrm>
            <a:off x="7137735" y="5141477"/>
            <a:ext cx="2295510" cy="1384995"/>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34%</a:t>
            </a:r>
          </a:p>
          <a:p>
            <a:pPr algn="ctr"/>
            <a:r>
              <a:rPr lang="cs-CZ" sz="1200" b="1" dirty="0">
                <a:solidFill>
                  <a:schemeClr val="bg1"/>
                </a:solidFill>
                <a:latin typeface="Century Gothic" panose="020B0502020202020204" pitchFamily="34" charset="0"/>
              </a:rPr>
              <a:t>plánují přizpůsobit pojistné hodnotě domu</a:t>
            </a:r>
          </a:p>
        </p:txBody>
      </p:sp>
      <p:sp>
        <p:nvSpPr>
          <p:cNvPr id="36" name="Obdélník 35">
            <a:extLst>
              <a:ext uri="{FF2B5EF4-FFF2-40B4-BE49-F238E27FC236}">
                <a16:creationId xmlns:a16="http://schemas.microsoft.com/office/drawing/2014/main" id="{E3EADADB-9B8A-8663-1447-71354CCE6F76}"/>
              </a:ext>
            </a:extLst>
          </p:cNvPr>
          <p:cNvSpPr/>
          <p:nvPr/>
        </p:nvSpPr>
        <p:spPr>
          <a:xfrm>
            <a:off x="239744" y="140176"/>
            <a:ext cx="10515600" cy="13359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Nadpis 1">
            <a:extLst>
              <a:ext uri="{FF2B5EF4-FFF2-40B4-BE49-F238E27FC236}">
                <a16:creationId xmlns:a16="http://schemas.microsoft.com/office/drawing/2014/main" id="{73602B9B-66FA-C109-0271-A6B78E3870C1}"/>
              </a:ext>
            </a:extLst>
          </p:cNvPr>
          <p:cNvSpPr txBox="1">
            <a:spLocks/>
          </p:cNvSpPr>
          <p:nvPr/>
        </p:nvSpPr>
        <p:spPr>
          <a:xfrm>
            <a:off x="116744" y="46002"/>
            <a:ext cx="10515600" cy="1325563"/>
          </a:xfrm>
          <a:prstGeom prst="rect">
            <a:avLst/>
          </a:prstGeom>
          <a:solidFill>
            <a:srgbClr val="00407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a:lstStyle>
          <a:p>
            <a:r>
              <a:rPr lang="cs-CZ" dirty="0">
                <a:solidFill>
                  <a:schemeClr val="bg1"/>
                </a:solidFill>
              </a:rPr>
              <a:t>Pojištění chaty / chalupy - shrnutí </a:t>
            </a:r>
          </a:p>
        </p:txBody>
      </p:sp>
    </p:spTree>
    <p:extLst>
      <p:ext uri="{BB962C8B-B14F-4D97-AF65-F5344CB8AC3E}">
        <p14:creationId xmlns:p14="http://schemas.microsoft.com/office/powerpoint/2010/main" val="921097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A3DABA7-DB93-5552-644E-8C6FB2A7355D}"/>
              </a:ext>
            </a:extLst>
          </p:cNvPr>
          <p:cNvSpPr/>
          <p:nvPr/>
        </p:nvSpPr>
        <p:spPr>
          <a:xfrm>
            <a:off x="293379" y="288375"/>
            <a:ext cx="9967925" cy="13227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4ECF611C-5D1A-AB7A-640E-0D5993C93D87}"/>
              </a:ext>
            </a:extLst>
          </p:cNvPr>
          <p:cNvSpPr/>
          <p:nvPr/>
        </p:nvSpPr>
        <p:spPr>
          <a:xfrm>
            <a:off x="406753" y="2245863"/>
            <a:ext cx="11127248" cy="42280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0E5E3935-A895-4903-AC9F-68B1B35E829B}"/>
              </a:ext>
            </a:extLst>
          </p:cNvPr>
          <p:cNvSpPr>
            <a:spLocks noGrp="1"/>
          </p:cNvSpPr>
          <p:nvPr>
            <p:ph type="title"/>
          </p:nvPr>
        </p:nvSpPr>
        <p:spPr>
          <a:xfrm>
            <a:off x="197702" y="155831"/>
            <a:ext cx="9964226" cy="1325563"/>
          </a:xfrm>
          <a:solidFill>
            <a:srgbClr val="004077"/>
          </a:solidFill>
        </p:spPr>
        <p:txBody>
          <a:bodyPr anchor="t">
            <a:noAutofit/>
          </a:bodyPr>
          <a:lstStyle/>
          <a:p>
            <a:r>
              <a:rPr lang="cs-CZ" sz="2800" b="1" dirty="0">
                <a:solidFill>
                  <a:schemeClr val="bg1"/>
                </a:solidFill>
              </a:rPr>
              <a:t>Od roku 2022 postupně roste zájem o komerční pojištění ve stomatologické a lázeňské péči, případně v oblasti zdravotnických pomůcek. </a:t>
            </a:r>
          </a:p>
        </p:txBody>
      </p:sp>
      <p:graphicFrame>
        <p:nvGraphicFramePr>
          <p:cNvPr id="21" name="Graf 20">
            <a:extLst>
              <a:ext uri="{FF2B5EF4-FFF2-40B4-BE49-F238E27FC236}">
                <a16:creationId xmlns:a16="http://schemas.microsoft.com/office/drawing/2014/main" id="{1CE7E79D-74FF-33E4-393D-4A3C65EF531E}"/>
              </a:ext>
            </a:extLst>
          </p:cNvPr>
          <p:cNvGraphicFramePr/>
          <p:nvPr>
            <p:extLst>
              <p:ext uri="{D42A27DB-BD31-4B8C-83A1-F6EECF244321}">
                <p14:modId xmlns:p14="http://schemas.microsoft.com/office/powerpoint/2010/main" val="2501461885"/>
              </p:ext>
            </p:extLst>
          </p:nvPr>
        </p:nvGraphicFramePr>
        <p:xfrm>
          <a:off x="293379" y="2111972"/>
          <a:ext cx="11069394" cy="4228052"/>
        </p:xfrm>
        <a:graphic>
          <a:graphicData uri="http://schemas.openxmlformats.org/drawingml/2006/chart">
            <c:chart xmlns:c="http://schemas.openxmlformats.org/drawingml/2006/chart" xmlns:r="http://schemas.openxmlformats.org/officeDocument/2006/relationships" r:id="rId3"/>
          </a:graphicData>
        </a:graphic>
      </p:graphicFrame>
      <p:sp>
        <p:nvSpPr>
          <p:cNvPr id="6" name="Obdélník 5">
            <a:extLst>
              <a:ext uri="{FF2B5EF4-FFF2-40B4-BE49-F238E27FC236}">
                <a16:creationId xmlns:a16="http://schemas.microsoft.com/office/drawing/2014/main" id="{A1B5C8FF-F7AF-4763-977F-FEE72EDDBB7A}"/>
              </a:ext>
            </a:extLst>
          </p:cNvPr>
          <p:cNvSpPr/>
          <p:nvPr/>
        </p:nvSpPr>
        <p:spPr>
          <a:xfrm>
            <a:off x="7694304" y="5602351"/>
            <a:ext cx="3554721" cy="684803"/>
          </a:xfrm>
          <a:prstGeom prst="rect">
            <a:avLst/>
          </a:prstGeom>
          <a:solidFill>
            <a:schemeClr val="bg1">
              <a:lumMod val="95000"/>
            </a:schemeClr>
          </a:solidFill>
        </p:spPr>
        <p:txBody>
          <a:bodyPr wrap="square">
            <a:spAutoFit/>
          </a:bodyPr>
          <a:lstStyle/>
          <a:p>
            <a:pPr hangingPunct="0">
              <a:spcAft>
                <a:spcPts val="300"/>
              </a:spcAft>
            </a:pPr>
            <a:r>
              <a:rPr lang="cs-CZ" sz="900" i="1" dirty="0">
                <a:solidFill>
                  <a:schemeClr val="bg1">
                    <a:lumMod val="50000"/>
                  </a:schemeClr>
                </a:solidFill>
                <a:ea typeface="Times New Roman" panose="02020603050405020304" pitchFamily="18" charset="0"/>
                <a:cs typeface="Times New Roman" panose="02020603050405020304" pitchFamily="18" charset="0"/>
              </a:rPr>
              <a:t>K2a. Nyní Vám zkusíme ukázat některé možnosti pro komerční zdravotní pojištění včetně produktů dlouhodobé péče. Co by podle Vás mělo být umožněno, aby si člověk připojistil? / N = 1028</a:t>
            </a:r>
          </a:p>
          <a:p>
            <a:r>
              <a:rPr lang="cs-CZ" sz="900" i="1" dirty="0">
                <a:solidFill>
                  <a:schemeClr val="bg1">
                    <a:lumMod val="50000"/>
                  </a:schemeClr>
                </a:solidFill>
                <a:ea typeface="Calibri" panose="020F0502020204030204" pitchFamily="34" charset="0"/>
                <a:cs typeface="Times New Roman" panose="02020603050405020304" pitchFamily="18" charset="0"/>
              </a:rPr>
              <a:t>K2b. A o které byste měl/a zájem Vy osobně? </a:t>
            </a:r>
            <a:r>
              <a:rPr lang="cs-CZ" sz="900" i="1" dirty="0">
                <a:solidFill>
                  <a:schemeClr val="bg1">
                    <a:lumMod val="50000"/>
                  </a:schemeClr>
                </a:solidFill>
                <a:ea typeface="Times New Roman" panose="02020603050405020304" pitchFamily="18" charset="0"/>
                <a:cs typeface="Times New Roman" panose="02020603050405020304" pitchFamily="18" charset="0"/>
              </a:rPr>
              <a:t>/ N = 1028</a:t>
            </a:r>
            <a:endParaRPr lang="cs-CZ" sz="900" i="1" dirty="0">
              <a:solidFill>
                <a:schemeClr val="bg1">
                  <a:lumMod val="50000"/>
                </a:schemeClr>
              </a:solidFill>
            </a:endParaRPr>
          </a:p>
        </p:txBody>
      </p:sp>
      <p:sp>
        <p:nvSpPr>
          <p:cNvPr id="11" name="Šipka: nahoru 10">
            <a:extLst>
              <a:ext uri="{FF2B5EF4-FFF2-40B4-BE49-F238E27FC236}">
                <a16:creationId xmlns:a16="http://schemas.microsoft.com/office/drawing/2014/main" id="{F2E90AB6-9521-C482-58D4-2F1459D967A6}"/>
              </a:ext>
            </a:extLst>
          </p:cNvPr>
          <p:cNvSpPr/>
          <p:nvPr/>
        </p:nvSpPr>
        <p:spPr>
          <a:xfrm>
            <a:off x="9616993" y="2837570"/>
            <a:ext cx="214009" cy="252919"/>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5A3B9F2D-3928-E5F7-FC8C-FF369100FC77}"/>
              </a:ext>
            </a:extLst>
          </p:cNvPr>
          <p:cNvSpPr/>
          <p:nvPr/>
        </p:nvSpPr>
        <p:spPr>
          <a:xfrm>
            <a:off x="2360997" y="2558778"/>
            <a:ext cx="7793303" cy="82259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ADD93059-7CC1-50AC-92AC-27EE596ACB61}"/>
              </a:ext>
            </a:extLst>
          </p:cNvPr>
          <p:cNvSpPr txBox="1"/>
          <p:nvPr/>
        </p:nvSpPr>
        <p:spPr>
          <a:xfrm>
            <a:off x="810399" y="2149469"/>
            <a:ext cx="1872268" cy="400110"/>
          </a:xfrm>
          <a:prstGeom prst="rect">
            <a:avLst/>
          </a:prstGeom>
          <a:noFill/>
        </p:spPr>
        <p:txBody>
          <a:bodyPr wrap="square" rtlCol="0">
            <a:spAutoFit/>
          </a:bodyPr>
          <a:lstStyle/>
          <a:p>
            <a:r>
              <a:rPr lang="cs-CZ" sz="1000" i="1" dirty="0"/>
              <a:t>Typické pro ženy staršího věku 50+, s vyšším vzdělaním</a:t>
            </a:r>
          </a:p>
        </p:txBody>
      </p:sp>
      <p:sp>
        <p:nvSpPr>
          <p:cNvPr id="10" name="TextovéPole 9">
            <a:extLst>
              <a:ext uri="{FF2B5EF4-FFF2-40B4-BE49-F238E27FC236}">
                <a16:creationId xmlns:a16="http://schemas.microsoft.com/office/drawing/2014/main" id="{9E0F1E7A-C66C-6DE1-362E-8E4425FDD7AC}"/>
              </a:ext>
            </a:extLst>
          </p:cNvPr>
          <p:cNvSpPr txBox="1"/>
          <p:nvPr/>
        </p:nvSpPr>
        <p:spPr>
          <a:xfrm>
            <a:off x="2360998" y="2509351"/>
            <a:ext cx="2238342" cy="400110"/>
          </a:xfrm>
          <a:prstGeom prst="rect">
            <a:avLst/>
          </a:prstGeom>
          <a:noFill/>
        </p:spPr>
        <p:txBody>
          <a:bodyPr wrap="square" rtlCol="0">
            <a:spAutoFit/>
          </a:bodyPr>
          <a:lstStyle/>
          <a:p>
            <a:r>
              <a:rPr lang="cs-CZ" sz="1000" i="1" dirty="0"/>
              <a:t>Typické pro respondenty ve věku 18-49, s vyšším vzděláním</a:t>
            </a:r>
          </a:p>
        </p:txBody>
      </p:sp>
      <p:sp>
        <p:nvSpPr>
          <p:cNvPr id="13" name="TextovéPole 12">
            <a:extLst>
              <a:ext uri="{FF2B5EF4-FFF2-40B4-BE49-F238E27FC236}">
                <a16:creationId xmlns:a16="http://schemas.microsoft.com/office/drawing/2014/main" id="{FCE95432-C113-3E1B-EE6C-20464CF21AF8}"/>
              </a:ext>
            </a:extLst>
          </p:cNvPr>
          <p:cNvSpPr txBox="1"/>
          <p:nvPr/>
        </p:nvSpPr>
        <p:spPr>
          <a:xfrm>
            <a:off x="293379" y="3446437"/>
            <a:ext cx="2159119" cy="246221"/>
          </a:xfrm>
          <a:prstGeom prst="rect">
            <a:avLst/>
          </a:prstGeom>
          <a:noFill/>
        </p:spPr>
        <p:txBody>
          <a:bodyPr wrap="square" rtlCol="0">
            <a:spAutoFit/>
          </a:bodyPr>
          <a:lstStyle/>
          <a:p>
            <a:r>
              <a:rPr lang="cs-CZ" sz="1000" i="1" dirty="0"/>
              <a:t>Typické pro muži, ve věku do 50 let</a:t>
            </a:r>
          </a:p>
        </p:txBody>
      </p:sp>
      <p:sp>
        <p:nvSpPr>
          <p:cNvPr id="18" name="TextovéPole 17">
            <a:extLst>
              <a:ext uri="{FF2B5EF4-FFF2-40B4-BE49-F238E27FC236}">
                <a16:creationId xmlns:a16="http://schemas.microsoft.com/office/drawing/2014/main" id="{BFFCA680-E950-5007-4FC9-9E9D7DE72779}"/>
              </a:ext>
            </a:extLst>
          </p:cNvPr>
          <p:cNvSpPr txBox="1"/>
          <p:nvPr/>
        </p:nvSpPr>
        <p:spPr>
          <a:xfrm>
            <a:off x="1844800" y="4893230"/>
            <a:ext cx="2370856" cy="246221"/>
          </a:xfrm>
          <a:prstGeom prst="rect">
            <a:avLst/>
          </a:prstGeom>
          <a:noFill/>
        </p:spPr>
        <p:txBody>
          <a:bodyPr wrap="square" rtlCol="0">
            <a:spAutoFit/>
          </a:bodyPr>
          <a:lstStyle/>
          <a:p>
            <a:r>
              <a:rPr lang="cs-CZ" sz="1000" i="1" dirty="0"/>
              <a:t>Typické pro respondenty ve věku 65+</a:t>
            </a:r>
          </a:p>
        </p:txBody>
      </p:sp>
      <p:sp>
        <p:nvSpPr>
          <p:cNvPr id="19" name="TextovéPole 18">
            <a:extLst>
              <a:ext uri="{FF2B5EF4-FFF2-40B4-BE49-F238E27FC236}">
                <a16:creationId xmlns:a16="http://schemas.microsoft.com/office/drawing/2014/main" id="{A5EB5205-488E-FD29-EBDD-D8C741A1D918}"/>
              </a:ext>
            </a:extLst>
          </p:cNvPr>
          <p:cNvSpPr txBox="1"/>
          <p:nvPr/>
        </p:nvSpPr>
        <p:spPr>
          <a:xfrm>
            <a:off x="1372938" y="5459105"/>
            <a:ext cx="2832327" cy="246221"/>
          </a:xfrm>
          <a:prstGeom prst="rect">
            <a:avLst/>
          </a:prstGeom>
          <a:noFill/>
        </p:spPr>
        <p:txBody>
          <a:bodyPr wrap="square" rtlCol="0">
            <a:spAutoFit/>
          </a:bodyPr>
          <a:lstStyle/>
          <a:p>
            <a:r>
              <a:rPr lang="cs-CZ" sz="1000" i="1" dirty="0"/>
              <a:t>Typické pro ženy ve věku 18-34, s vyšším vzděláním</a:t>
            </a:r>
          </a:p>
        </p:txBody>
      </p:sp>
      <p:sp>
        <p:nvSpPr>
          <p:cNvPr id="9" name="TextovéPole 8">
            <a:extLst>
              <a:ext uri="{FF2B5EF4-FFF2-40B4-BE49-F238E27FC236}">
                <a16:creationId xmlns:a16="http://schemas.microsoft.com/office/drawing/2014/main" id="{DB24DE43-4F22-99AC-776E-E6D171F0FA83}"/>
              </a:ext>
            </a:extLst>
          </p:cNvPr>
          <p:cNvSpPr txBox="1"/>
          <p:nvPr/>
        </p:nvSpPr>
        <p:spPr>
          <a:xfrm>
            <a:off x="1372939" y="3692658"/>
            <a:ext cx="2324449" cy="246221"/>
          </a:xfrm>
          <a:prstGeom prst="rect">
            <a:avLst/>
          </a:prstGeom>
          <a:noFill/>
        </p:spPr>
        <p:txBody>
          <a:bodyPr wrap="square" rtlCol="0">
            <a:spAutoFit/>
          </a:bodyPr>
          <a:lstStyle/>
          <a:p>
            <a:r>
              <a:rPr lang="cs-CZ" sz="1000" i="1" dirty="0"/>
              <a:t>Typické pro respondenty ve věku 18-49</a:t>
            </a:r>
          </a:p>
        </p:txBody>
      </p:sp>
    </p:spTree>
    <p:extLst>
      <p:ext uri="{BB962C8B-B14F-4D97-AF65-F5344CB8AC3E}">
        <p14:creationId xmlns:p14="http://schemas.microsoft.com/office/powerpoint/2010/main" val="633392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66F58407-EA40-1450-503B-31B0251E3E0F}"/>
              </a:ext>
            </a:extLst>
          </p:cNvPr>
          <p:cNvSpPr/>
          <p:nvPr/>
        </p:nvSpPr>
        <p:spPr>
          <a:xfrm>
            <a:off x="178652" y="155831"/>
            <a:ext cx="10451248" cy="13011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A1330E3E-4F2A-C268-F651-5C48A2BDD961}"/>
              </a:ext>
            </a:extLst>
          </p:cNvPr>
          <p:cNvSpPr/>
          <p:nvPr/>
        </p:nvSpPr>
        <p:spPr>
          <a:xfrm>
            <a:off x="342900" y="1657350"/>
            <a:ext cx="11372851" cy="51450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0E5E3935-A895-4903-AC9F-68B1B35E829B}"/>
              </a:ext>
            </a:extLst>
          </p:cNvPr>
          <p:cNvSpPr>
            <a:spLocks noGrp="1"/>
          </p:cNvSpPr>
          <p:nvPr>
            <p:ph type="title"/>
          </p:nvPr>
        </p:nvSpPr>
        <p:spPr>
          <a:xfrm>
            <a:off x="131026" y="55642"/>
            <a:ext cx="10384573" cy="1325563"/>
          </a:xfrm>
          <a:solidFill>
            <a:srgbClr val="004077"/>
          </a:solidFill>
        </p:spPr>
        <p:txBody>
          <a:bodyPr anchor="t">
            <a:noAutofit/>
          </a:bodyPr>
          <a:lstStyle/>
          <a:p>
            <a:r>
              <a:rPr lang="cs-CZ" sz="2800" b="1" dirty="0">
                <a:solidFill>
                  <a:schemeClr val="bg1"/>
                </a:solidFill>
              </a:rPr>
              <a:t>Od roku 2022 postupně roste zájem o komerční pojištění ve dlouhodobé péči, stomatologické péči, kvalitnějším zdravotnickém materiálu a v lázeňské péči.</a:t>
            </a:r>
          </a:p>
        </p:txBody>
      </p:sp>
      <p:graphicFrame>
        <p:nvGraphicFramePr>
          <p:cNvPr id="7" name="Graf 6">
            <a:extLst>
              <a:ext uri="{FF2B5EF4-FFF2-40B4-BE49-F238E27FC236}">
                <a16:creationId xmlns:a16="http://schemas.microsoft.com/office/drawing/2014/main" id="{E52D9B89-27BD-FF17-9DEA-7FFA3840571B}"/>
              </a:ext>
            </a:extLst>
          </p:cNvPr>
          <p:cNvGraphicFramePr/>
          <p:nvPr>
            <p:extLst>
              <p:ext uri="{D42A27DB-BD31-4B8C-83A1-F6EECF244321}">
                <p14:modId xmlns:p14="http://schemas.microsoft.com/office/powerpoint/2010/main" val="4247301053"/>
              </p:ext>
            </p:extLst>
          </p:nvPr>
        </p:nvGraphicFramePr>
        <p:xfrm>
          <a:off x="197702" y="1581583"/>
          <a:ext cx="11372850" cy="5120586"/>
        </p:xfrm>
        <a:graphic>
          <a:graphicData uri="http://schemas.openxmlformats.org/drawingml/2006/chart">
            <c:chart xmlns:c="http://schemas.openxmlformats.org/drawingml/2006/chart" xmlns:r="http://schemas.openxmlformats.org/officeDocument/2006/relationships" r:id="rId3"/>
          </a:graphicData>
        </a:graphic>
      </p:graphicFrame>
      <p:sp>
        <p:nvSpPr>
          <p:cNvPr id="6" name="Obdélník 5">
            <a:extLst>
              <a:ext uri="{FF2B5EF4-FFF2-40B4-BE49-F238E27FC236}">
                <a16:creationId xmlns:a16="http://schemas.microsoft.com/office/drawing/2014/main" id="{A1B5C8FF-F7AF-4763-977F-FEE72EDDBB7A}"/>
              </a:ext>
            </a:extLst>
          </p:cNvPr>
          <p:cNvSpPr/>
          <p:nvPr/>
        </p:nvSpPr>
        <p:spPr>
          <a:xfrm>
            <a:off x="273902" y="6191250"/>
            <a:ext cx="4517173" cy="510919"/>
          </a:xfrm>
          <a:prstGeom prst="rect">
            <a:avLst/>
          </a:prstGeom>
        </p:spPr>
        <p:txBody>
          <a:bodyPr wrap="square">
            <a:spAutoFit/>
          </a:bodyPr>
          <a:lstStyle/>
          <a:p>
            <a:pPr hangingPunct="0">
              <a:spcAft>
                <a:spcPts val="300"/>
              </a:spcAft>
            </a:pPr>
            <a:r>
              <a:rPr lang="cs-CZ" sz="800" i="1" dirty="0">
                <a:solidFill>
                  <a:schemeClr val="bg1">
                    <a:lumMod val="50000"/>
                  </a:schemeClr>
                </a:solidFill>
                <a:ea typeface="Times New Roman" panose="02020603050405020304" pitchFamily="18" charset="0"/>
                <a:cs typeface="Times New Roman" panose="02020603050405020304" pitchFamily="18" charset="0"/>
              </a:rPr>
              <a:t>K2a. Nyní Vám zkusíme ukázat některé možnosti pro komerční zdravotní pojištění včetně produktů dlouhodobé péče. Co by podle Vás mělo být umožněno, aby si člověk připojistil? / N = 1028</a:t>
            </a:r>
          </a:p>
          <a:p>
            <a:r>
              <a:rPr lang="cs-CZ" sz="800" i="1" dirty="0">
                <a:solidFill>
                  <a:schemeClr val="bg1">
                    <a:lumMod val="50000"/>
                  </a:schemeClr>
                </a:solidFill>
                <a:ea typeface="Calibri" panose="020F0502020204030204" pitchFamily="34" charset="0"/>
                <a:cs typeface="Times New Roman" panose="02020603050405020304" pitchFamily="18" charset="0"/>
              </a:rPr>
              <a:t>K2b. A o které byste měl/a zájem Vy osobně? </a:t>
            </a:r>
            <a:r>
              <a:rPr lang="cs-CZ" sz="800" i="1" dirty="0">
                <a:solidFill>
                  <a:schemeClr val="bg1">
                    <a:lumMod val="50000"/>
                  </a:schemeClr>
                </a:solidFill>
                <a:ea typeface="Times New Roman" panose="02020603050405020304" pitchFamily="18" charset="0"/>
                <a:cs typeface="Times New Roman" panose="02020603050405020304" pitchFamily="18" charset="0"/>
              </a:rPr>
              <a:t>/ N = 1028</a:t>
            </a:r>
            <a:endParaRPr lang="cs-CZ" sz="800" i="1" dirty="0">
              <a:solidFill>
                <a:schemeClr val="bg1">
                  <a:lumMod val="50000"/>
                </a:schemeClr>
              </a:solidFill>
            </a:endParaRPr>
          </a:p>
        </p:txBody>
      </p:sp>
    </p:spTree>
    <p:extLst>
      <p:ext uri="{BB962C8B-B14F-4D97-AF65-F5344CB8AC3E}">
        <p14:creationId xmlns:p14="http://schemas.microsoft.com/office/powerpoint/2010/main" val="4063237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3E0AA78-E6F4-6C58-DB52-A6E934681690}"/>
              </a:ext>
            </a:extLst>
          </p:cNvPr>
          <p:cNvSpPr/>
          <p:nvPr/>
        </p:nvSpPr>
        <p:spPr>
          <a:xfrm>
            <a:off x="294914" y="2136774"/>
            <a:ext cx="5636190" cy="44328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1" name="Šipka: doprava 10">
            <a:extLst>
              <a:ext uri="{FF2B5EF4-FFF2-40B4-BE49-F238E27FC236}">
                <a16:creationId xmlns:a16="http://schemas.microsoft.com/office/drawing/2014/main" id="{F42ED0F7-8B3B-BABF-EC9D-476AE8EA2CDE}"/>
              </a:ext>
            </a:extLst>
          </p:cNvPr>
          <p:cNvSpPr/>
          <p:nvPr/>
        </p:nvSpPr>
        <p:spPr>
          <a:xfrm>
            <a:off x="5931104" y="4707829"/>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0" name="Šipka: doprava 9">
            <a:extLst>
              <a:ext uri="{FF2B5EF4-FFF2-40B4-BE49-F238E27FC236}">
                <a16:creationId xmlns:a16="http://schemas.microsoft.com/office/drawing/2014/main" id="{2895DC65-57F8-866A-7B9F-E184D6B46721}"/>
              </a:ext>
            </a:extLst>
          </p:cNvPr>
          <p:cNvSpPr/>
          <p:nvPr/>
        </p:nvSpPr>
        <p:spPr>
          <a:xfrm>
            <a:off x="5920747" y="4201558"/>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F791EE06-2DAE-A83D-232A-185DA1711A14}"/>
              </a:ext>
            </a:extLst>
          </p:cNvPr>
          <p:cNvSpPr/>
          <p:nvPr/>
        </p:nvSpPr>
        <p:spPr>
          <a:xfrm>
            <a:off x="5921157" y="3711744"/>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98F4CBE1-5A69-E3EA-01B3-389FCB7A0F22}"/>
              </a:ext>
            </a:extLst>
          </p:cNvPr>
          <p:cNvSpPr/>
          <p:nvPr/>
        </p:nvSpPr>
        <p:spPr>
          <a:xfrm>
            <a:off x="6579871" y="1799577"/>
            <a:ext cx="5508810" cy="499052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1076F2FA-39EF-1CC1-F889-483F2F589927}"/>
              </a:ext>
            </a:extLst>
          </p:cNvPr>
          <p:cNvSpPr/>
          <p:nvPr/>
        </p:nvSpPr>
        <p:spPr>
          <a:xfrm>
            <a:off x="204537" y="288375"/>
            <a:ext cx="10515600" cy="13227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9" name="Graf 8">
            <a:extLst>
              <a:ext uri="{FF2B5EF4-FFF2-40B4-BE49-F238E27FC236}">
                <a16:creationId xmlns:a16="http://schemas.microsoft.com/office/drawing/2014/main" id="{9D585936-A42A-BE5E-2022-D55FA6D17E44}"/>
              </a:ext>
            </a:extLst>
          </p:cNvPr>
          <p:cNvGraphicFramePr/>
          <p:nvPr>
            <p:extLst>
              <p:ext uri="{D42A27DB-BD31-4B8C-83A1-F6EECF244321}">
                <p14:modId xmlns:p14="http://schemas.microsoft.com/office/powerpoint/2010/main" val="98893574"/>
              </p:ext>
            </p:extLst>
          </p:nvPr>
        </p:nvGraphicFramePr>
        <p:xfrm>
          <a:off x="204537" y="1979951"/>
          <a:ext cx="5613338" cy="4432851"/>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03319" y="138342"/>
            <a:ext cx="10515600" cy="1325563"/>
          </a:xfrm>
          <a:solidFill>
            <a:srgbClr val="004077"/>
          </a:solidFill>
        </p:spPr>
        <p:txBody>
          <a:bodyPr>
            <a:noAutofit/>
          </a:bodyPr>
          <a:lstStyle/>
          <a:p>
            <a:r>
              <a:rPr lang="cs-CZ" sz="3200" b="1" dirty="0">
                <a:solidFill>
                  <a:schemeClr val="bg1"/>
                </a:solidFill>
              </a:rPr>
              <a:t>1</a:t>
            </a:r>
            <a:r>
              <a:rPr lang="en-US" sz="3200" b="1" dirty="0">
                <a:solidFill>
                  <a:schemeClr val="bg1"/>
                </a:solidFill>
              </a:rPr>
              <a:t>2</a:t>
            </a:r>
            <a:r>
              <a:rPr lang="cs-CZ" sz="3200" b="1" dirty="0">
                <a:solidFill>
                  <a:schemeClr val="bg1"/>
                </a:solidFill>
              </a:rPr>
              <a:t> % respondentů si vzpomnělo na nějakou inovaci v oblasti pojištění, která je zaujala a byla důvodem pro změnu pojišťovny</a:t>
            </a:r>
          </a:p>
        </p:txBody>
      </p:sp>
      <p:sp>
        <p:nvSpPr>
          <p:cNvPr id="14" name="Šipka: doprava 13">
            <a:extLst>
              <a:ext uri="{FF2B5EF4-FFF2-40B4-BE49-F238E27FC236}">
                <a16:creationId xmlns:a16="http://schemas.microsoft.com/office/drawing/2014/main" id="{90AD9647-63A3-4B64-80EF-9C25BAED4F87}"/>
              </a:ext>
            </a:extLst>
          </p:cNvPr>
          <p:cNvSpPr/>
          <p:nvPr/>
        </p:nvSpPr>
        <p:spPr>
          <a:xfrm>
            <a:off x="5920953" y="3640965"/>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prava 14">
            <a:extLst>
              <a:ext uri="{FF2B5EF4-FFF2-40B4-BE49-F238E27FC236}">
                <a16:creationId xmlns:a16="http://schemas.microsoft.com/office/drawing/2014/main" id="{6F7B32E3-6305-4EA9-81C4-D9C24B00F6CE}"/>
              </a:ext>
            </a:extLst>
          </p:cNvPr>
          <p:cNvSpPr/>
          <p:nvPr/>
        </p:nvSpPr>
        <p:spPr>
          <a:xfrm>
            <a:off x="5920952" y="4140718"/>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prava 15">
            <a:extLst>
              <a:ext uri="{FF2B5EF4-FFF2-40B4-BE49-F238E27FC236}">
                <a16:creationId xmlns:a16="http://schemas.microsoft.com/office/drawing/2014/main" id="{89430750-1A7C-4FE4-BAB2-7880599A1736}"/>
              </a:ext>
            </a:extLst>
          </p:cNvPr>
          <p:cNvSpPr/>
          <p:nvPr/>
        </p:nvSpPr>
        <p:spPr>
          <a:xfrm>
            <a:off x="5920952" y="4640471"/>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5263ED98-4514-FD50-D72D-2F8F481DB228}"/>
              </a:ext>
            </a:extLst>
          </p:cNvPr>
          <p:cNvSpPr txBox="1"/>
          <p:nvPr/>
        </p:nvSpPr>
        <p:spPr>
          <a:xfrm>
            <a:off x="6466642" y="1734165"/>
            <a:ext cx="5533317" cy="4939814"/>
          </a:xfrm>
          <a:prstGeom prst="rect">
            <a:avLst/>
          </a:prstGeom>
          <a:solidFill>
            <a:srgbClr val="004077"/>
          </a:solidFill>
        </p:spPr>
        <p:txBody>
          <a:bodyPr wrap="square">
            <a:spAutoFit/>
          </a:bodyPr>
          <a:lstStyle/>
          <a:p>
            <a:r>
              <a:rPr lang="cs-CZ" sz="1800" b="1" dirty="0">
                <a:solidFill>
                  <a:schemeClr val="bg1"/>
                </a:solidFill>
                <a:latin typeface="Century Gothic" panose="020B0502020202020204" pitchFamily="34" charset="0"/>
              </a:rPr>
              <a:t>Jaká to byla inovace?</a:t>
            </a:r>
          </a:p>
          <a:p>
            <a:endParaRPr lang="cs-CZ" sz="1600" b="1" dirty="0">
              <a:solidFill>
                <a:schemeClr val="bg1"/>
              </a:solidFill>
              <a:latin typeface="Century Gothic" panose="020B0502020202020204" pitchFamily="34" charset="0"/>
            </a:endParaRPr>
          </a:p>
          <a:p>
            <a:r>
              <a:rPr lang="cs-CZ" sz="1200" i="1" dirty="0">
                <a:solidFill>
                  <a:schemeClr val="bg1"/>
                </a:solidFill>
                <a:latin typeface="Century Gothic" panose="020B0502020202020204" pitchFamily="34" charset="0"/>
              </a:rPr>
              <a:t> „Znepřístupnění finančních údajů na obrazovce mobilního telefonu v bankovní aplikaci. Nikdo Vám nemůže na bankovní údaje přes rameno koukat.“</a:t>
            </a:r>
          </a:p>
          <a:p>
            <a:r>
              <a:rPr lang="cs-CZ" sz="1200" i="1" dirty="0">
                <a:solidFill>
                  <a:schemeClr val="bg1"/>
                </a:solidFill>
                <a:latin typeface="Century Gothic" panose="020B0502020202020204" pitchFamily="34" charset="0"/>
              </a:rPr>
              <a:t>„Změna pojistky na dům.“</a:t>
            </a:r>
          </a:p>
          <a:p>
            <a:r>
              <a:rPr lang="cs-CZ" sz="1200" i="1" dirty="0">
                <a:solidFill>
                  <a:schemeClr val="bg1"/>
                </a:solidFill>
                <a:latin typeface="Century Gothic" panose="020B0502020202020204" pitchFamily="34" charset="0"/>
              </a:rPr>
              <a:t>„Rozšíření možnosti pojištění.“</a:t>
            </a:r>
          </a:p>
          <a:p>
            <a:r>
              <a:rPr lang="cs-CZ" sz="1200" i="1" dirty="0">
                <a:solidFill>
                  <a:schemeClr val="bg1"/>
                </a:solidFill>
                <a:latin typeface="Century Gothic" panose="020B0502020202020204" pitchFamily="34" charset="0"/>
              </a:rPr>
              <a:t>„Převedení zodpovědnosti na podnájemníka mé nemovitosti“</a:t>
            </a:r>
          </a:p>
          <a:p>
            <a:r>
              <a:rPr lang="cs-CZ" sz="1200" i="1" dirty="0">
                <a:solidFill>
                  <a:schemeClr val="bg1"/>
                </a:solidFill>
                <a:latin typeface="Century Gothic" panose="020B0502020202020204" pitchFamily="34" charset="0"/>
              </a:rPr>
              <a:t>„Povinné ručení dle ujetých km.“</a:t>
            </a:r>
            <a:endParaRPr lang="en-US" sz="1200" i="1" dirty="0">
              <a:solidFill>
                <a:schemeClr val="bg1"/>
              </a:solidFill>
              <a:latin typeface="Century Gothic" panose="020B0502020202020204" pitchFamily="34" charset="0"/>
            </a:endParaRPr>
          </a:p>
          <a:p>
            <a:r>
              <a:rPr lang="en-US" sz="1200" i="1" dirty="0">
                <a:solidFill>
                  <a:schemeClr val="bg1"/>
                </a:solidFill>
                <a:latin typeface="Century Gothic" panose="020B0502020202020204" pitchFamily="34" charset="0"/>
              </a:rPr>
              <a:t>“</a:t>
            </a:r>
            <a:r>
              <a:rPr lang="cs-CZ" sz="1200" i="1" dirty="0">
                <a:solidFill>
                  <a:schemeClr val="bg1"/>
                </a:solidFill>
                <a:latin typeface="Century Gothic" panose="020B0502020202020204" pitchFamily="34" charset="0"/>
              </a:rPr>
              <a:t>Vyšší příspěvky na aktivity pro děti. Výhodnější podmínky havarijního pojištění</a:t>
            </a:r>
          </a:p>
          <a:p>
            <a:r>
              <a:rPr lang="cs-CZ" sz="1200" i="1" dirty="0">
                <a:solidFill>
                  <a:schemeClr val="bg1"/>
                </a:solidFill>
                <a:latin typeface="Century Gothic" panose="020B0502020202020204" pitchFamily="34" charset="0"/>
              </a:rPr>
              <a:t>„Pojištění veterinární péče, ale bylo drahé.“</a:t>
            </a:r>
          </a:p>
          <a:p>
            <a:r>
              <a:rPr lang="cs-CZ" sz="1200" i="1" dirty="0">
                <a:solidFill>
                  <a:schemeClr val="bg1"/>
                </a:solidFill>
                <a:latin typeface="Century Gothic" panose="020B0502020202020204" pitchFamily="34" charset="0"/>
              </a:rPr>
              <a:t>„Pojištění rizikového těhotenství.“</a:t>
            </a:r>
          </a:p>
          <a:p>
            <a:r>
              <a:rPr lang="cs-CZ" sz="1200" i="1" dirty="0">
                <a:solidFill>
                  <a:schemeClr val="bg1"/>
                </a:solidFill>
                <a:latin typeface="Century Gothic" panose="020B0502020202020204" pitchFamily="34" charset="0"/>
              </a:rPr>
              <a:t>„Online služby.“</a:t>
            </a:r>
          </a:p>
          <a:p>
            <a:r>
              <a:rPr lang="cs-CZ" sz="1200" i="1" dirty="0">
                <a:solidFill>
                  <a:schemeClr val="bg1"/>
                </a:solidFill>
                <a:latin typeface="Century Gothic" panose="020B0502020202020204" pitchFamily="34" charset="0"/>
              </a:rPr>
              <a:t>„Lepší nabídka životního pojištění.“</a:t>
            </a:r>
          </a:p>
          <a:p>
            <a:r>
              <a:rPr lang="cs-CZ" sz="1200" i="1" dirty="0">
                <a:solidFill>
                  <a:schemeClr val="bg1"/>
                </a:solidFill>
                <a:latin typeface="Century Gothic" panose="020B0502020202020204" pitchFamily="34" charset="0"/>
              </a:rPr>
              <a:t>„Indexace pojistné částky.“</a:t>
            </a:r>
          </a:p>
          <a:p>
            <a:r>
              <a:rPr lang="cs-CZ" sz="1200" i="1" dirty="0">
                <a:solidFill>
                  <a:schemeClr val="bg1"/>
                </a:solidFill>
                <a:latin typeface="Century Gothic" panose="020B0502020202020204" pitchFamily="34" charset="0"/>
              </a:rPr>
              <a:t>„ČSOB - životní pojištění se spořením.“</a:t>
            </a:r>
          </a:p>
          <a:p>
            <a:r>
              <a:rPr lang="cs-CZ" sz="1200" i="1" dirty="0">
                <a:solidFill>
                  <a:schemeClr val="bg1"/>
                </a:solidFill>
                <a:latin typeface="Century Gothic" panose="020B0502020202020204" pitchFamily="34" charset="0"/>
              </a:rPr>
              <a:t>„George od české spořitelny se snaží aby lidé měli tzv. zdravé finance.</a:t>
            </a:r>
            <a:r>
              <a:rPr lang="en-US" sz="1200" i="1" dirty="0">
                <a:solidFill>
                  <a:schemeClr val="bg1"/>
                </a:solidFill>
                <a:latin typeface="Century Gothic" panose="020B0502020202020204" pitchFamily="34" charset="0"/>
              </a:rPr>
              <a:t>”</a:t>
            </a:r>
          </a:p>
          <a:p>
            <a:r>
              <a:rPr lang="cs-CZ" sz="1200" i="1" dirty="0">
                <a:solidFill>
                  <a:schemeClr val="bg1"/>
                </a:solidFill>
                <a:latin typeface="Century Gothic" panose="020B0502020202020204" pitchFamily="34" charset="0"/>
              </a:rPr>
              <a:t>„Telematická aplikace KOOPILOT od Kooperativy.</a:t>
            </a:r>
            <a:r>
              <a:rPr lang="en-US" sz="1200" i="1" dirty="0">
                <a:solidFill>
                  <a:schemeClr val="bg1"/>
                </a:solidFill>
                <a:latin typeface="Century Gothic" panose="020B0502020202020204" pitchFamily="34" charset="0"/>
              </a:rPr>
              <a:t>”</a:t>
            </a:r>
          </a:p>
          <a:p>
            <a:r>
              <a:rPr lang="cs-CZ" sz="1200" i="1" dirty="0">
                <a:solidFill>
                  <a:schemeClr val="bg1"/>
                </a:solidFill>
                <a:latin typeface="Century Gothic" panose="020B0502020202020204" pitchFamily="34" charset="0"/>
              </a:rPr>
              <a:t>„Bylo to vracení části pojistného v závislosti na fyzické aktivitě - od Komerční pojišťovny (produkt </a:t>
            </a:r>
            <a:r>
              <a:rPr lang="cs-CZ" sz="1200" i="1" dirty="0" err="1">
                <a:solidFill>
                  <a:schemeClr val="bg1"/>
                </a:solidFill>
                <a:latin typeface="Century Gothic" panose="020B0502020202020204" pitchFamily="34" charset="0"/>
              </a:rPr>
              <a:t>Mutumutu</a:t>
            </a:r>
            <a:r>
              <a:rPr lang="cs-CZ" sz="1200" i="1" dirty="0">
                <a:solidFill>
                  <a:schemeClr val="bg1"/>
                </a:solidFill>
                <a:latin typeface="Century Gothic" panose="020B0502020202020204" pitchFamily="34" charset="0"/>
              </a:rPr>
              <a:t>)</a:t>
            </a:r>
            <a:r>
              <a:rPr lang="en-US" sz="1200" i="1" dirty="0">
                <a:solidFill>
                  <a:schemeClr val="bg1"/>
                </a:solidFill>
                <a:latin typeface="Century Gothic" panose="020B0502020202020204" pitchFamily="34" charset="0"/>
              </a:rPr>
              <a:t>”</a:t>
            </a:r>
          </a:p>
          <a:p>
            <a:r>
              <a:rPr lang="en-US" sz="1200" i="1" dirty="0">
                <a:solidFill>
                  <a:schemeClr val="bg1"/>
                </a:solidFill>
                <a:latin typeface="Century Gothic" panose="020B0502020202020204" pitchFamily="34" charset="0"/>
              </a:rPr>
              <a:t>“</a:t>
            </a:r>
            <a:r>
              <a:rPr lang="en-US" sz="1200" i="1">
                <a:solidFill>
                  <a:schemeClr val="bg1"/>
                </a:solidFill>
                <a:latin typeface="Century Gothic" panose="020B0502020202020204" pitchFamily="34" charset="0"/>
              </a:rPr>
              <a:t>Možnost</a:t>
            </a:r>
            <a:r>
              <a:rPr lang="en-US" sz="1200" i="1" dirty="0">
                <a:solidFill>
                  <a:schemeClr val="bg1"/>
                </a:solidFill>
                <a:latin typeface="Century Gothic" panose="020B0502020202020204" pitchFamily="34" charset="0"/>
              </a:rPr>
              <a:t> </a:t>
            </a:r>
            <a:r>
              <a:rPr lang="en-US" sz="1200" i="1" dirty="0" err="1">
                <a:solidFill>
                  <a:schemeClr val="bg1"/>
                </a:solidFill>
                <a:latin typeface="Century Gothic" panose="020B0502020202020204" pitchFamily="34" charset="0"/>
              </a:rPr>
              <a:t>uzavření</a:t>
            </a:r>
            <a:r>
              <a:rPr lang="en-US" sz="1200" i="1" dirty="0">
                <a:solidFill>
                  <a:schemeClr val="bg1"/>
                </a:solidFill>
                <a:latin typeface="Century Gothic" panose="020B0502020202020204" pitchFamily="34" charset="0"/>
              </a:rPr>
              <a:t> </a:t>
            </a:r>
            <a:r>
              <a:rPr lang="en-US" sz="1200" i="1" dirty="0" err="1">
                <a:solidFill>
                  <a:schemeClr val="bg1"/>
                </a:solidFill>
                <a:latin typeface="Century Gothic" panose="020B0502020202020204" pitchFamily="34" charset="0"/>
              </a:rPr>
              <a:t>havarijního</a:t>
            </a:r>
            <a:r>
              <a:rPr lang="en-US" sz="1200" i="1" dirty="0">
                <a:solidFill>
                  <a:schemeClr val="bg1"/>
                </a:solidFill>
                <a:latin typeface="Century Gothic" panose="020B0502020202020204" pitchFamily="34" charset="0"/>
              </a:rPr>
              <a:t> </a:t>
            </a:r>
            <a:r>
              <a:rPr lang="en-US" sz="1200" i="1" dirty="0" err="1">
                <a:solidFill>
                  <a:schemeClr val="bg1"/>
                </a:solidFill>
                <a:latin typeface="Century Gothic" panose="020B0502020202020204" pitchFamily="34" charset="0"/>
              </a:rPr>
              <a:t>pojištění</a:t>
            </a:r>
            <a:r>
              <a:rPr lang="en-US" sz="1200" i="1" dirty="0">
                <a:solidFill>
                  <a:schemeClr val="bg1"/>
                </a:solidFill>
                <a:latin typeface="Century Gothic" panose="020B0502020202020204" pitchFamily="34" charset="0"/>
              </a:rPr>
              <a:t> </a:t>
            </a:r>
            <a:r>
              <a:rPr lang="en-US" sz="1200" i="1" dirty="0" err="1">
                <a:solidFill>
                  <a:schemeClr val="bg1"/>
                </a:solidFill>
                <a:latin typeface="Century Gothic" panose="020B0502020202020204" pitchFamily="34" charset="0"/>
              </a:rPr>
              <a:t>přímo</a:t>
            </a:r>
            <a:r>
              <a:rPr lang="en-US" sz="1200" i="1" dirty="0">
                <a:solidFill>
                  <a:schemeClr val="bg1"/>
                </a:solidFill>
                <a:latin typeface="Century Gothic" panose="020B0502020202020204" pitchFamily="34" charset="0"/>
              </a:rPr>
              <a:t> </a:t>
            </a:r>
            <a:r>
              <a:rPr lang="en-US" sz="1200" i="1" dirty="0" err="1">
                <a:solidFill>
                  <a:schemeClr val="bg1"/>
                </a:solidFill>
                <a:latin typeface="Century Gothic" panose="020B0502020202020204" pitchFamily="34" charset="0"/>
              </a:rPr>
              <a:t>na</a:t>
            </a:r>
            <a:r>
              <a:rPr lang="en-US" sz="1200" i="1" dirty="0">
                <a:solidFill>
                  <a:schemeClr val="bg1"/>
                </a:solidFill>
                <a:latin typeface="Century Gothic" panose="020B0502020202020204" pitchFamily="34" charset="0"/>
              </a:rPr>
              <a:t> </a:t>
            </a:r>
            <a:r>
              <a:rPr lang="en-US" sz="1200" i="1" dirty="0" err="1">
                <a:solidFill>
                  <a:schemeClr val="bg1"/>
                </a:solidFill>
                <a:latin typeface="Century Gothic" panose="020B0502020202020204" pitchFamily="34" charset="0"/>
              </a:rPr>
              <a:t>poště</a:t>
            </a:r>
            <a:r>
              <a:rPr lang="en-US" sz="1200" i="1" dirty="0">
                <a:solidFill>
                  <a:schemeClr val="bg1"/>
                </a:solidFill>
                <a:latin typeface="Century Gothic" panose="020B0502020202020204" pitchFamily="34" charset="0"/>
              </a:rPr>
              <a:t>”</a:t>
            </a:r>
            <a:endParaRPr lang="cs-CZ" sz="1200" i="1" dirty="0">
              <a:solidFill>
                <a:schemeClr val="bg1"/>
              </a:solidFill>
              <a:latin typeface="Century Gothic" panose="020B0502020202020204" pitchFamily="34" charset="0"/>
            </a:endParaRPr>
          </a:p>
          <a:p>
            <a:endParaRPr lang="cs-CZ" sz="1400" i="1" dirty="0">
              <a:solidFill>
                <a:schemeClr val="bg1"/>
              </a:solidFill>
              <a:latin typeface="Century Gothic" panose="020B0502020202020204" pitchFamily="34" charset="0"/>
            </a:endParaRPr>
          </a:p>
          <a:p>
            <a:r>
              <a:rPr lang="cs-CZ" sz="900" i="1" dirty="0">
                <a:solidFill>
                  <a:schemeClr val="bg1">
                    <a:lumMod val="50000"/>
                  </a:schemeClr>
                </a:solidFill>
                <a:latin typeface="Century Gothic" panose="020B0502020202020204" pitchFamily="34" charset="0"/>
              </a:rPr>
              <a:t>Vzpomenete si za poslední 3 roky na nějakou inovaci od pojišťoven, která Vás zaujala natolik, že jste se rozhodli pro nové pojištění nebo dokonce pro změnu pojišťovny? N = </a:t>
            </a:r>
            <a:r>
              <a:rPr lang="en-US" sz="900" i="1" dirty="0">
                <a:solidFill>
                  <a:schemeClr val="bg1">
                    <a:lumMod val="50000"/>
                  </a:schemeClr>
                </a:solidFill>
                <a:latin typeface="Century Gothic" panose="020B0502020202020204" pitchFamily="34" charset="0"/>
              </a:rPr>
              <a:t>976</a:t>
            </a:r>
            <a:endParaRPr lang="cs-CZ" sz="900" i="1" dirty="0">
              <a:solidFill>
                <a:schemeClr val="bg1">
                  <a:lumMod val="50000"/>
                </a:schemeClr>
              </a:solidFill>
              <a:latin typeface="Century Gothic" panose="020B0502020202020204" pitchFamily="34" charset="0"/>
            </a:endParaRPr>
          </a:p>
          <a:p>
            <a:r>
              <a:rPr lang="cs-CZ" sz="900" i="1" dirty="0">
                <a:solidFill>
                  <a:schemeClr val="bg1">
                    <a:lumMod val="50000"/>
                  </a:schemeClr>
                </a:solidFill>
                <a:latin typeface="Century Gothic" panose="020B0502020202020204" pitchFamily="34" charset="0"/>
              </a:rPr>
              <a:t>Jaká to byla inovace?  N = </a:t>
            </a:r>
            <a:r>
              <a:rPr lang="en-US" sz="900" i="1" dirty="0">
                <a:solidFill>
                  <a:schemeClr val="bg1">
                    <a:lumMod val="50000"/>
                  </a:schemeClr>
                </a:solidFill>
                <a:latin typeface="Century Gothic" panose="020B0502020202020204" pitchFamily="34" charset="0"/>
              </a:rPr>
              <a:t>114</a:t>
            </a:r>
            <a:endParaRPr lang="cs-CZ" sz="900" i="1" dirty="0">
              <a:solidFill>
                <a:schemeClr val="bg1">
                  <a:lumMod val="50000"/>
                </a:schemeClr>
              </a:solidFill>
              <a:latin typeface="Century Gothic" panose="020B0502020202020204" pitchFamily="34" charset="0"/>
            </a:endParaRPr>
          </a:p>
        </p:txBody>
      </p:sp>
      <p:sp>
        <p:nvSpPr>
          <p:cNvPr id="4" name="Hvězda: sedmicípá 3">
            <a:extLst>
              <a:ext uri="{FF2B5EF4-FFF2-40B4-BE49-F238E27FC236}">
                <a16:creationId xmlns:a16="http://schemas.microsoft.com/office/drawing/2014/main" id="{13808D8D-6D81-7755-F0CD-A316CA17F308}"/>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Tree>
    <p:extLst>
      <p:ext uri="{BB962C8B-B14F-4D97-AF65-F5344CB8AC3E}">
        <p14:creationId xmlns:p14="http://schemas.microsoft.com/office/powerpoint/2010/main" val="2188115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E6FCF17-74B8-F7F1-E8E7-332AD0468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Nadpis 3">
            <a:extLst>
              <a:ext uri="{FF2B5EF4-FFF2-40B4-BE49-F238E27FC236}">
                <a16:creationId xmlns:a16="http://schemas.microsoft.com/office/drawing/2014/main" id="{8EE33E8E-476C-451D-B00E-62178A907A8E}"/>
              </a:ext>
            </a:extLst>
          </p:cNvPr>
          <p:cNvSpPr>
            <a:spLocks noGrp="1"/>
          </p:cNvSpPr>
          <p:nvPr>
            <p:ph type="title"/>
          </p:nvPr>
        </p:nvSpPr>
        <p:spPr>
          <a:xfrm>
            <a:off x="0" y="41502"/>
            <a:ext cx="10515600" cy="781412"/>
          </a:xfrm>
          <a:noFill/>
        </p:spPr>
        <p:txBody>
          <a:bodyPr/>
          <a:lstStyle/>
          <a:p>
            <a:r>
              <a:rPr lang="cs-CZ" b="1" dirty="0">
                <a:solidFill>
                  <a:schemeClr val="bg1"/>
                </a:solidFill>
              </a:rPr>
              <a:t>Shrnutí – Pojišťovací produkty</a:t>
            </a:r>
          </a:p>
        </p:txBody>
      </p:sp>
      <p:pic>
        <p:nvPicPr>
          <p:cNvPr id="8" name="Obrázek 7">
            <a:extLst>
              <a:ext uri="{FF2B5EF4-FFF2-40B4-BE49-F238E27FC236}">
                <a16:creationId xmlns:a16="http://schemas.microsoft.com/office/drawing/2014/main" id="{F4D8951D-1A78-C38C-5947-EB2DA8EA75FD}"/>
              </a:ext>
            </a:extLst>
          </p:cNvPr>
          <p:cNvPicPr>
            <a:picLocks noChangeAspect="1"/>
          </p:cNvPicPr>
          <p:nvPr/>
        </p:nvPicPr>
        <p:blipFill rotWithShape="1">
          <a:blip r:embed="rId4">
            <a:extLst>
              <a:ext uri="{28A0092B-C50C-407E-A947-70E740481C1C}">
                <a14:useLocalDpi xmlns:a14="http://schemas.microsoft.com/office/drawing/2010/main" val="0"/>
              </a:ext>
            </a:extLst>
          </a:blip>
          <a:srcRect l="14694" r="17196"/>
          <a:stretch/>
        </p:blipFill>
        <p:spPr>
          <a:xfrm>
            <a:off x="10687699" y="93683"/>
            <a:ext cx="1389466" cy="1018944"/>
          </a:xfrm>
          <a:prstGeom prst="rect">
            <a:avLst/>
          </a:prstGeom>
        </p:spPr>
      </p:pic>
      <p:grpSp>
        <p:nvGrpSpPr>
          <p:cNvPr id="9" name="Skupina 8">
            <a:extLst>
              <a:ext uri="{FF2B5EF4-FFF2-40B4-BE49-F238E27FC236}">
                <a16:creationId xmlns:a16="http://schemas.microsoft.com/office/drawing/2014/main" id="{6C2FDCAF-6110-643E-8BB4-A0006699BA76}"/>
              </a:ext>
            </a:extLst>
          </p:cNvPr>
          <p:cNvGrpSpPr/>
          <p:nvPr/>
        </p:nvGrpSpPr>
        <p:grpSpPr>
          <a:xfrm>
            <a:off x="265619" y="1125587"/>
            <a:ext cx="2533733" cy="2414317"/>
            <a:chOff x="280729" y="1083563"/>
            <a:chExt cx="2497175" cy="3314912"/>
          </a:xfrm>
        </p:grpSpPr>
        <p:sp>
          <p:nvSpPr>
            <p:cNvPr id="10" name="Obdélník 9">
              <a:extLst>
                <a:ext uri="{FF2B5EF4-FFF2-40B4-BE49-F238E27FC236}">
                  <a16:creationId xmlns:a16="http://schemas.microsoft.com/office/drawing/2014/main" id="{8EACC9C5-CBD1-4763-B44C-C6CA65A42BD1}"/>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00C388FE-8D85-7465-C874-BD80ADDB0DEA}"/>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ovéPole 12">
            <a:extLst>
              <a:ext uri="{FF2B5EF4-FFF2-40B4-BE49-F238E27FC236}">
                <a16:creationId xmlns:a16="http://schemas.microsoft.com/office/drawing/2014/main" id="{E39F4C82-D530-5BA3-7365-E319ACB5E610}"/>
              </a:ext>
            </a:extLst>
          </p:cNvPr>
          <p:cNvSpPr txBox="1"/>
          <p:nvPr/>
        </p:nvSpPr>
        <p:spPr>
          <a:xfrm>
            <a:off x="256024" y="1049555"/>
            <a:ext cx="2388697" cy="2308324"/>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6,6</a:t>
            </a:r>
          </a:p>
          <a:p>
            <a:pPr algn="ctr"/>
            <a:r>
              <a:rPr lang="cs-CZ" sz="1400" b="1" dirty="0">
                <a:solidFill>
                  <a:schemeClr val="bg1"/>
                </a:solidFill>
                <a:latin typeface="Century Gothic" panose="020B0502020202020204" pitchFamily="34" charset="0"/>
              </a:rPr>
              <a:t>je průměrná důvěra ve všechny typy pojištění.</a:t>
            </a:r>
          </a:p>
          <a:p>
            <a:pPr algn="ctr"/>
            <a:endParaRPr lang="cs-CZ" sz="1400" b="1" dirty="0">
              <a:solidFill>
                <a:schemeClr val="bg1"/>
              </a:solidFill>
              <a:latin typeface="Century Gothic" panose="020B0502020202020204" pitchFamily="34" charset="0"/>
            </a:endParaRPr>
          </a:p>
          <a:p>
            <a:pPr algn="ctr"/>
            <a:r>
              <a:rPr lang="cs-CZ" sz="1400" b="1" dirty="0">
                <a:solidFill>
                  <a:schemeClr val="bg1"/>
                </a:solidFill>
                <a:latin typeface="Century Gothic" panose="020B0502020202020204" pitchFamily="34" charset="0"/>
              </a:rPr>
              <a:t>Zákazníci mají větší důvěru v ty typy pojištění, které mají sjednané.  </a:t>
            </a:r>
          </a:p>
        </p:txBody>
      </p:sp>
      <p:grpSp>
        <p:nvGrpSpPr>
          <p:cNvPr id="15" name="Skupina 14">
            <a:extLst>
              <a:ext uri="{FF2B5EF4-FFF2-40B4-BE49-F238E27FC236}">
                <a16:creationId xmlns:a16="http://schemas.microsoft.com/office/drawing/2014/main" id="{7A48C96D-BCF2-1D94-2080-F91C09DED876}"/>
              </a:ext>
            </a:extLst>
          </p:cNvPr>
          <p:cNvGrpSpPr/>
          <p:nvPr/>
        </p:nvGrpSpPr>
        <p:grpSpPr>
          <a:xfrm>
            <a:off x="265619" y="3726932"/>
            <a:ext cx="4559878" cy="2972632"/>
            <a:chOff x="280729" y="1083563"/>
            <a:chExt cx="2439063" cy="3314912"/>
          </a:xfrm>
        </p:grpSpPr>
        <p:sp>
          <p:nvSpPr>
            <p:cNvPr id="16" name="Obdélník 15">
              <a:extLst>
                <a:ext uri="{FF2B5EF4-FFF2-40B4-BE49-F238E27FC236}">
                  <a16:creationId xmlns:a16="http://schemas.microsoft.com/office/drawing/2014/main" id="{1FEE3AE8-7A7B-6A6F-810D-A309CAB4B4D5}"/>
                </a:ext>
              </a:extLst>
            </p:cNvPr>
            <p:cNvSpPr/>
            <p:nvPr/>
          </p:nvSpPr>
          <p:spPr>
            <a:xfrm>
              <a:off x="433129" y="1235963"/>
              <a:ext cx="2286663"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EBDAD93B-FBCA-7DC6-EF2E-84AE8A580B05}"/>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8" name="TextovéPole 17">
            <a:extLst>
              <a:ext uri="{FF2B5EF4-FFF2-40B4-BE49-F238E27FC236}">
                <a16:creationId xmlns:a16="http://schemas.microsoft.com/office/drawing/2014/main" id="{F0BB76F6-03C3-CDB6-68A4-F75B63148B47}"/>
              </a:ext>
            </a:extLst>
          </p:cNvPr>
          <p:cNvSpPr txBox="1"/>
          <p:nvPr/>
        </p:nvSpPr>
        <p:spPr>
          <a:xfrm>
            <a:off x="289148" y="4171091"/>
            <a:ext cx="1968213" cy="2277547"/>
          </a:xfrm>
          <a:prstGeom prst="rect">
            <a:avLst/>
          </a:prstGeom>
          <a:noFill/>
        </p:spPr>
        <p:txBody>
          <a:bodyPr wrap="square" rtlCol="0">
            <a:spAutoFit/>
          </a:bodyPr>
          <a:lstStyle/>
          <a:p>
            <a:r>
              <a:rPr lang="cs-CZ" sz="1400" dirty="0">
                <a:solidFill>
                  <a:schemeClr val="bg1"/>
                </a:solidFill>
                <a:latin typeface="Century Gothic" panose="020B0502020202020204" pitchFamily="34" charset="0"/>
              </a:rPr>
              <a:t>60 % má pojištění nemovitosti. Z nich </a:t>
            </a:r>
            <a:r>
              <a:rPr lang="cs-CZ" sz="4400" b="1" dirty="0">
                <a:solidFill>
                  <a:schemeClr val="bg1"/>
                </a:solidFill>
                <a:latin typeface="Century Gothic" panose="020B0502020202020204" pitchFamily="34" charset="0"/>
              </a:rPr>
              <a:t>84 % </a:t>
            </a:r>
            <a:r>
              <a:rPr lang="cs-CZ" sz="1400" b="1" dirty="0">
                <a:solidFill>
                  <a:schemeClr val="bg1"/>
                </a:solidFill>
                <a:latin typeface="Century Gothic" panose="020B0502020202020204" pitchFamily="34" charset="0"/>
              </a:rPr>
              <a:t>má pojištění rodinného domu. </a:t>
            </a:r>
            <a:r>
              <a:rPr lang="cs-CZ" sz="1400" dirty="0">
                <a:solidFill>
                  <a:schemeClr val="bg1"/>
                </a:solidFill>
                <a:latin typeface="Century Gothic" panose="020B0502020202020204" pitchFamily="34" charset="0"/>
              </a:rPr>
              <a:t>Skoro 80 % aktualizovalo pojištění během posledních čtyř let. </a:t>
            </a:r>
          </a:p>
        </p:txBody>
      </p:sp>
      <p:grpSp>
        <p:nvGrpSpPr>
          <p:cNvPr id="19" name="Skupina 18">
            <a:extLst>
              <a:ext uri="{FF2B5EF4-FFF2-40B4-BE49-F238E27FC236}">
                <a16:creationId xmlns:a16="http://schemas.microsoft.com/office/drawing/2014/main" id="{4F34A5FB-9F8A-FE53-A53C-0A73915493AA}"/>
              </a:ext>
            </a:extLst>
          </p:cNvPr>
          <p:cNvGrpSpPr/>
          <p:nvPr/>
        </p:nvGrpSpPr>
        <p:grpSpPr>
          <a:xfrm>
            <a:off x="3219602" y="1125588"/>
            <a:ext cx="3135931" cy="1492717"/>
            <a:chOff x="280729" y="1083563"/>
            <a:chExt cx="2497175" cy="3314912"/>
          </a:xfrm>
        </p:grpSpPr>
        <p:sp>
          <p:nvSpPr>
            <p:cNvPr id="20" name="Obdélník 19">
              <a:extLst>
                <a:ext uri="{FF2B5EF4-FFF2-40B4-BE49-F238E27FC236}">
                  <a16:creationId xmlns:a16="http://schemas.microsoft.com/office/drawing/2014/main" id="{559ACB69-9D28-0CAF-B4E1-5958D5801897}"/>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a:extLst>
                <a:ext uri="{FF2B5EF4-FFF2-40B4-BE49-F238E27FC236}">
                  <a16:creationId xmlns:a16="http://schemas.microsoft.com/office/drawing/2014/main" id="{FD98C67D-6BD6-C274-6E7F-CEB95FC3CD70}"/>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2" name="TextovéPole 21">
            <a:extLst>
              <a:ext uri="{FF2B5EF4-FFF2-40B4-BE49-F238E27FC236}">
                <a16:creationId xmlns:a16="http://schemas.microsoft.com/office/drawing/2014/main" id="{EB19C732-99F8-8637-F76A-4B46F8EE25FC}"/>
              </a:ext>
            </a:extLst>
          </p:cNvPr>
          <p:cNvSpPr txBox="1"/>
          <p:nvPr/>
        </p:nvSpPr>
        <p:spPr>
          <a:xfrm>
            <a:off x="3219602" y="1214582"/>
            <a:ext cx="2956424" cy="1492716"/>
          </a:xfrm>
          <a:prstGeom prst="rect">
            <a:avLst/>
          </a:prstGeom>
          <a:noFill/>
        </p:spPr>
        <p:txBody>
          <a:bodyPr wrap="square" rtlCol="0">
            <a:spAutoFit/>
          </a:bodyPr>
          <a:lstStyle/>
          <a:p>
            <a:r>
              <a:rPr lang="cs-CZ" sz="1400" b="1" dirty="0">
                <a:solidFill>
                  <a:schemeClr val="bg1"/>
                </a:solidFill>
                <a:latin typeface="Century Gothic" panose="020B0502020202020204" pitchFamily="34" charset="0"/>
              </a:rPr>
              <a:t>Nejvíce používaná pojištění:</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Povinné ručení</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Pojištění domácnosti</a:t>
            </a:r>
          </a:p>
          <a:p>
            <a:pPr marL="285750" indent="-285750">
              <a:lnSpc>
                <a:spcPct val="150000"/>
              </a:lnSpc>
              <a:buFont typeface="Arial" panose="020B0604020202020204" pitchFamily="34" charset="0"/>
              <a:buChar char="•"/>
            </a:pPr>
            <a:r>
              <a:rPr lang="cs-CZ" sz="1400" dirty="0">
                <a:solidFill>
                  <a:schemeClr val="bg1"/>
                </a:solidFill>
                <a:latin typeface="Century Gothic" panose="020B0502020202020204" pitchFamily="34" charset="0"/>
              </a:rPr>
              <a:t>Pojištění nemovitosti</a:t>
            </a:r>
          </a:p>
          <a:p>
            <a:endParaRPr lang="cs-CZ" sz="1400" dirty="0">
              <a:solidFill>
                <a:schemeClr val="bg1"/>
              </a:solidFill>
              <a:latin typeface="Century Gothic" panose="020B0502020202020204" pitchFamily="34" charset="0"/>
            </a:endParaRPr>
          </a:p>
        </p:txBody>
      </p:sp>
      <p:grpSp>
        <p:nvGrpSpPr>
          <p:cNvPr id="23" name="Skupina 22">
            <a:extLst>
              <a:ext uri="{FF2B5EF4-FFF2-40B4-BE49-F238E27FC236}">
                <a16:creationId xmlns:a16="http://schemas.microsoft.com/office/drawing/2014/main" id="{B4DB6512-AFD9-0519-5124-EB409E52221D}"/>
              </a:ext>
            </a:extLst>
          </p:cNvPr>
          <p:cNvGrpSpPr/>
          <p:nvPr/>
        </p:nvGrpSpPr>
        <p:grpSpPr>
          <a:xfrm>
            <a:off x="6839479" y="1125588"/>
            <a:ext cx="5165416" cy="1916376"/>
            <a:chOff x="280729" y="1083563"/>
            <a:chExt cx="2421266" cy="3428284"/>
          </a:xfrm>
        </p:grpSpPr>
        <p:sp>
          <p:nvSpPr>
            <p:cNvPr id="24" name="Obdélník 23">
              <a:extLst>
                <a:ext uri="{FF2B5EF4-FFF2-40B4-BE49-F238E27FC236}">
                  <a16:creationId xmlns:a16="http://schemas.microsoft.com/office/drawing/2014/main" id="{694ADE83-5209-5525-2D1E-0662C3573976}"/>
                </a:ext>
              </a:extLst>
            </p:cNvPr>
            <p:cNvSpPr/>
            <p:nvPr/>
          </p:nvSpPr>
          <p:spPr>
            <a:xfrm>
              <a:off x="433129" y="1235963"/>
              <a:ext cx="2268866" cy="327588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a:extLst>
                <a:ext uri="{FF2B5EF4-FFF2-40B4-BE49-F238E27FC236}">
                  <a16:creationId xmlns:a16="http://schemas.microsoft.com/office/drawing/2014/main" id="{483DEA46-8F2B-E2C3-EDE2-40703EB8E932}"/>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6" name="TextovéPole 25">
            <a:extLst>
              <a:ext uri="{FF2B5EF4-FFF2-40B4-BE49-F238E27FC236}">
                <a16:creationId xmlns:a16="http://schemas.microsoft.com/office/drawing/2014/main" id="{41590EF7-9D09-F037-CFD2-7328CBC07C17}"/>
              </a:ext>
            </a:extLst>
          </p:cNvPr>
          <p:cNvSpPr txBox="1"/>
          <p:nvPr/>
        </p:nvSpPr>
        <p:spPr>
          <a:xfrm>
            <a:off x="6839479" y="1214581"/>
            <a:ext cx="2358842" cy="1415772"/>
          </a:xfrm>
          <a:prstGeom prst="rect">
            <a:avLst/>
          </a:prstGeom>
          <a:noFill/>
        </p:spPr>
        <p:txBody>
          <a:bodyPr wrap="square" rtlCol="0">
            <a:spAutoFit/>
          </a:bodyPr>
          <a:lstStyle/>
          <a:p>
            <a:r>
              <a:rPr lang="cs-CZ" sz="7200" b="1" dirty="0">
                <a:solidFill>
                  <a:schemeClr val="bg1"/>
                </a:solidFill>
                <a:latin typeface="Century Gothic" panose="020B0502020202020204" pitchFamily="34" charset="0"/>
              </a:rPr>
              <a:t>47 % </a:t>
            </a:r>
            <a:r>
              <a:rPr lang="cs-CZ" sz="1400" b="1" dirty="0">
                <a:solidFill>
                  <a:schemeClr val="bg1"/>
                </a:solidFill>
                <a:latin typeface="Century Gothic" panose="020B0502020202020204" pitchFamily="34" charset="0"/>
              </a:rPr>
              <a:t>klientů má uzavřené ŽP </a:t>
            </a:r>
            <a:endParaRPr lang="cs-CZ" sz="1400" dirty="0">
              <a:solidFill>
                <a:schemeClr val="bg1"/>
              </a:solidFill>
              <a:latin typeface="Century Gothic" panose="020B0502020202020204" pitchFamily="34" charset="0"/>
            </a:endParaRPr>
          </a:p>
        </p:txBody>
      </p:sp>
      <p:sp>
        <p:nvSpPr>
          <p:cNvPr id="27" name="TextovéPole 26">
            <a:extLst>
              <a:ext uri="{FF2B5EF4-FFF2-40B4-BE49-F238E27FC236}">
                <a16:creationId xmlns:a16="http://schemas.microsoft.com/office/drawing/2014/main" id="{D0B02E4B-BBFC-78F0-BB64-EBB05A8BECBB}"/>
              </a:ext>
            </a:extLst>
          </p:cNvPr>
          <p:cNvSpPr txBox="1"/>
          <p:nvPr/>
        </p:nvSpPr>
        <p:spPr>
          <a:xfrm>
            <a:off x="9227706" y="1253054"/>
            <a:ext cx="2544044" cy="1600438"/>
          </a:xfrm>
          <a:prstGeom prst="rect">
            <a:avLst/>
          </a:prstGeom>
          <a:noFill/>
        </p:spPr>
        <p:txBody>
          <a:bodyPr wrap="square" rtlCol="0">
            <a:spAutoFit/>
          </a:bodyPr>
          <a:lstStyle/>
          <a:p>
            <a:r>
              <a:rPr lang="cs-CZ" sz="1400" dirty="0">
                <a:solidFill>
                  <a:schemeClr val="bg1"/>
                </a:solidFill>
                <a:latin typeface="Century Gothic" panose="020B0502020202020204" pitchFamily="34" charset="0"/>
              </a:rPr>
              <a:t>Většina má pojištění pro případ úrazu, nemoci nebo smrti. Skoro polovina má sjednané pojištění pro rizikové případy, třetina pro investice a čtvrtina přesně neví.</a:t>
            </a:r>
          </a:p>
        </p:txBody>
      </p:sp>
      <p:grpSp>
        <p:nvGrpSpPr>
          <p:cNvPr id="28" name="Skupina 27">
            <a:extLst>
              <a:ext uri="{FF2B5EF4-FFF2-40B4-BE49-F238E27FC236}">
                <a16:creationId xmlns:a16="http://schemas.microsoft.com/office/drawing/2014/main" id="{3D81B8B2-7376-7C89-E187-FA33620C5B6A}"/>
              </a:ext>
            </a:extLst>
          </p:cNvPr>
          <p:cNvGrpSpPr/>
          <p:nvPr/>
        </p:nvGrpSpPr>
        <p:grpSpPr>
          <a:xfrm>
            <a:off x="5086564" y="3726932"/>
            <a:ext cx="4772659" cy="2972632"/>
            <a:chOff x="280729" y="1083563"/>
            <a:chExt cx="2439064" cy="3314912"/>
          </a:xfrm>
        </p:grpSpPr>
        <p:sp>
          <p:nvSpPr>
            <p:cNvPr id="29" name="Obdélník 28">
              <a:extLst>
                <a:ext uri="{FF2B5EF4-FFF2-40B4-BE49-F238E27FC236}">
                  <a16:creationId xmlns:a16="http://schemas.microsoft.com/office/drawing/2014/main" id="{1C356977-472E-7224-78F0-EBB7F5343CBD}"/>
                </a:ext>
              </a:extLst>
            </p:cNvPr>
            <p:cNvSpPr/>
            <p:nvPr/>
          </p:nvSpPr>
          <p:spPr>
            <a:xfrm>
              <a:off x="433130" y="1235963"/>
              <a:ext cx="2286663"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a:extLst>
                <a:ext uri="{FF2B5EF4-FFF2-40B4-BE49-F238E27FC236}">
                  <a16:creationId xmlns:a16="http://schemas.microsoft.com/office/drawing/2014/main" id="{96192F2C-6663-D2F3-92A5-5A8AD7EE4A8C}"/>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4" name="TextovéPole 33">
            <a:extLst>
              <a:ext uri="{FF2B5EF4-FFF2-40B4-BE49-F238E27FC236}">
                <a16:creationId xmlns:a16="http://schemas.microsoft.com/office/drawing/2014/main" id="{74F2EBB6-3163-23A9-718B-58A36C0D6FA5}"/>
              </a:ext>
            </a:extLst>
          </p:cNvPr>
          <p:cNvSpPr txBox="1"/>
          <p:nvPr/>
        </p:nvSpPr>
        <p:spPr>
          <a:xfrm>
            <a:off x="2257361" y="4158328"/>
            <a:ext cx="2204286" cy="2185214"/>
          </a:xfrm>
          <a:prstGeom prst="rect">
            <a:avLst/>
          </a:prstGeom>
          <a:noFill/>
        </p:spPr>
        <p:txBody>
          <a:bodyPr wrap="square">
            <a:spAutoFit/>
          </a:bodyPr>
          <a:lstStyle/>
          <a:p>
            <a:r>
              <a:rPr lang="cs-CZ" sz="1400" dirty="0">
                <a:solidFill>
                  <a:schemeClr val="bg1"/>
                </a:solidFill>
                <a:latin typeface="Century Gothic" panose="020B0502020202020204" pitchFamily="34" charset="0"/>
              </a:rPr>
              <a:t>17 % si myslí, že pojištění neodpovídá ceně nemovitosti. </a:t>
            </a:r>
          </a:p>
          <a:p>
            <a:endParaRPr lang="cs-CZ" sz="1400" b="1" dirty="0">
              <a:solidFill>
                <a:schemeClr val="bg1"/>
              </a:solidFill>
              <a:latin typeface="Century Gothic" panose="020B0502020202020204" pitchFamily="34" charset="0"/>
            </a:endParaRPr>
          </a:p>
          <a:p>
            <a:r>
              <a:rPr lang="cs-CZ" sz="2000" b="1" dirty="0">
                <a:solidFill>
                  <a:schemeClr val="bg1"/>
                </a:solidFill>
                <a:latin typeface="Century Gothic" panose="020B0502020202020204" pitchFamily="34" charset="0"/>
              </a:rPr>
              <a:t>Téměř polovina plánuje přizpůsobit výši pojistného.</a:t>
            </a:r>
            <a:endParaRPr lang="cs-CZ" sz="1800" b="1" dirty="0">
              <a:solidFill>
                <a:schemeClr val="bg1"/>
              </a:solidFill>
              <a:latin typeface="Century Gothic" panose="020B0502020202020204" pitchFamily="34" charset="0"/>
            </a:endParaRPr>
          </a:p>
        </p:txBody>
      </p:sp>
      <p:sp>
        <p:nvSpPr>
          <p:cNvPr id="36" name="TextovéPole 35">
            <a:extLst>
              <a:ext uri="{FF2B5EF4-FFF2-40B4-BE49-F238E27FC236}">
                <a16:creationId xmlns:a16="http://schemas.microsoft.com/office/drawing/2014/main" id="{BE1A02CB-BBFC-195E-1952-A2D3A7B0A5D0}"/>
              </a:ext>
            </a:extLst>
          </p:cNvPr>
          <p:cNvSpPr txBox="1"/>
          <p:nvPr/>
        </p:nvSpPr>
        <p:spPr>
          <a:xfrm>
            <a:off x="333634" y="3788996"/>
            <a:ext cx="3562538" cy="369332"/>
          </a:xfrm>
          <a:prstGeom prst="rect">
            <a:avLst/>
          </a:prstGeom>
          <a:noFill/>
        </p:spPr>
        <p:txBody>
          <a:bodyPr wrap="square">
            <a:spAutoFit/>
          </a:bodyPr>
          <a:lstStyle/>
          <a:p>
            <a:r>
              <a:rPr lang="cs-CZ" sz="1800" b="1" dirty="0">
                <a:solidFill>
                  <a:srgbClr val="F8AEAA"/>
                </a:solidFill>
                <a:latin typeface="Century Gothic" panose="020B0502020202020204" pitchFamily="34" charset="0"/>
              </a:rPr>
              <a:t>POJIŠTĚNÍ RODINNÉHO DOMU</a:t>
            </a:r>
            <a:endParaRPr lang="cs-CZ" dirty="0">
              <a:solidFill>
                <a:srgbClr val="F8AEAA"/>
              </a:solidFill>
            </a:endParaRPr>
          </a:p>
        </p:txBody>
      </p:sp>
      <p:sp>
        <p:nvSpPr>
          <p:cNvPr id="37" name="TextovéPole 36">
            <a:extLst>
              <a:ext uri="{FF2B5EF4-FFF2-40B4-BE49-F238E27FC236}">
                <a16:creationId xmlns:a16="http://schemas.microsoft.com/office/drawing/2014/main" id="{75BFF8CA-EAF6-968D-5F26-D6ACCB2EAF30}"/>
              </a:ext>
            </a:extLst>
          </p:cNvPr>
          <p:cNvSpPr txBox="1"/>
          <p:nvPr/>
        </p:nvSpPr>
        <p:spPr>
          <a:xfrm>
            <a:off x="5196389" y="4185972"/>
            <a:ext cx="2046383" cy="2277547"/>
          </a:xfrm>
          <a:prstGeom prst="rect">
            <a:avLst/>
          </a:prstGeom>
          <a:noFill/>
        </p:spPr>
        <p:txBody>
          <a:bodyPr wrap="square" rtlCol="0">
            <a:spAutoFit/>
          </a:bodyPr>
          <a:lstStyle/>
          <a:p>
            <a:r>
              <a:rPr lang="cs-CZ" sz="1400" dirty="0">
                <a:solidFill>
                  <a:schemeClr val="bg1"/>
                </a:solidFill>
                <a:latin typeface="Century Gothic" panose="020B0502020202020204" pitchFamily="34" charset="0"/>
              </a:rPr>
              <a:t>60 % má pojištění nemovitosti. Z nich </a:t>
            </a:r>
            <a:r>
              <a:rPr lang="cs-CZ" sz="4400" b="1" dirty="0">
                <a:solidFill>
                  <a:schemeClr val="bg1"/>
                </a:solidFill>
                <a:latin typeface="Century Gothic" panose="020B0502020202020204" pitchFamily="34" charset="0"/>
              </a:rPr>
              <a:t>18 % </a:t>
            </a:r>
            <a:r>
              <a:rPr lang="cs-CZ" sz="1400" b="1" dirty="0">
                <a:solidFill>
                  <a:schemeClr val="bg1"/>
                </a:solidFill>
                <a:latin typeface="Century Gothic" panose="020B0502020202020204" pitchFamily="34" charset="0"/>
              </a:rPr>
              <a:t>má pojištění chaty/chalupy. </a:t>
            </a:r>
            <a:r>
              <a:rPr lang="cs-CZ" sz="1400" dirty="0">
                <a:solidFill>
                  <a:schemeClr val="bg1"/>
                </a:solidFill>
                <a:latin typeface="Century Gothic" panose="020B0502020202020204" pitchFamily="34" charset="0"/>
              </a:rPr>
              <a:t>Skoro 70 % aktualizovalo pojištění během posledních čtyř let. </a:t>
            </a:r>
          </a:p>
        </p:txBody>
      </p:sp>
      <p:sp>
        <p:nvSpPr>
          <p:cNvPr id="38" name="TextovéPole 37">
            <a:extLst>
              <a:ext uri="{FF2B5EF4-FFF2-40B4-BE49-F238E27FC236}">
                <a16:creationId xmlns:a16="http://schemas.microsoft.com/office/drawing/2014/main" id="{392FC3D1-9C1F-EC64-94F8-C85AAF02F422}"/>
              </a:ext>
            </a:extLst>
          </p:cNvPr>
          <p:cNvSpPr txBox="1"/>
          <p:nvPr/>
        </p:nvSpPr>
        <p:spPr>
          <a:xfrm>
            <a:off x="7307017" y="4209039"/>
            <a:ext cx="2204286" cy="2185214"/>
          </a:xfrm>
          <a:prstGeom prst="rect">
            <a:avLst/>
          </a:prstGeom>
          <a:noFill/>
        </p:spPr>
        <p:txBody>
          <a:bodyPr wrap="square">
            <a:spAutoFit/>
          </a:bodyPr>
          <a:lstStyle/>
          <a:p>
            <a:r>
              <a:rPr lang="cs-CZ" sz="1400" dirty="0">
                <a:solidFill>
                  <a:schemeClr val="bg1"/>
                </a:solidFill>
                <a:latin typeface="Century Gothic" panose="020B0502020202020204" pitchFamily="34" charset="0"/>
              </a:rPr>
              <a:t>11 % si myslí, že pojištění neodpovídá ceně nemovitosti. </a:t>
            </a:r>
          </a:p>
          <a:p>
            <a:endParaRPr lang="cs-CZ" sz="1400" b="1" dirty="0">
              <a:solidFill>
                <a:schemeClr val="bg1"/>
              </a:solidFill>
              <a:latin typeface="Century Gothic" panose="020B0502020202020204" pitchFamily="34" charset="0"/>
            </a:endParaRPr>
          </a:p>
          <a:p>
            <a:r>
              <a:rPr lang="cs-CZ" sz="2000" b="1" dirty="0">
                <a:solidFill>
                  <a:schemeClr val="bg1"/>
                </a:solidFill>
                <a:latin typeface="Century Gothic" panose="020B0502020202020204" pitchFamily="34" charset="0"/>
              </a:rPr>
              <a:t>Téměř třetina plánuje přizpůsobit výši pojistného.</a:t>
            </a:r>
            <a:endParaRPr lang="cs-CZ" sz="1800" b="1" dirty="0">
              <a:solidFill>
                <a:schemeClr val="bg1"/>
              </a:solidFill>
              <a:latin typeface="Century Gothic" panose="020B0502020202020204" pitchFamily="34" charset="0"/>
            </a:endParaRPr>
          </a:p>
        </p:txBody>
      </p:sp>
      <p:sp>
        <p:nvSpPr>
          <p:cNvPr id="39" name="TextovéPole 38">
            <a:extLst>
              <a:ext uri="{FF2B5EF4-FFF2-40B4-BE49-F238E27FC236}">
                <a16:creationId xmlns:a16="http://schemas.microsoft.com/office/drawing/2014/main" id="{9F6BBE75-E222-B434-25DE-D3853E7EEC41}"/>
              </a:ext>
            </a:extLst>
          </p:cNvPr>
          <p:cNvSpPr txBox="1"/>
          <p:nvPr/>
        </p:nvSpPr>
        <p:spPr>
          <a:xfrm>
            <a:off x="5240875" y="3803877"/>
            <a:ext cx="3562538" cy="369332"/>
          </a:xfrm>
          <a:prstGeom prst="rect">
            <a:avLst/>
          </a:prstGeom>
          <a:noFill/>
        </p:spPr>
        <p:txBody>
          <a:bodyPr wrap="square">
            <a:spAutoFit/>
          </a:bodyPr>
          <a:lstStyle/>
          <a:p>
            <a:r>
              <a:rPr lang="cs-CZ" sz="1800" b="1" dirty="0">
                <a:solidFill>
                  <a:srgbClr val="F8AEAA"/>
                </a:solidFill>
                <a:latin typeface="Century Gothic" panose="020B0502020202020204" pitchFamily="34" charset="0"/>
              </a:rPr>
              <a:t>POJIŠTĚNÍ CHATY / CHALUPY</a:t>
            </a:r>
            <a:endParaRPr lang="cs-CZ" dirty="0">
              <a:solidFill>
                <a:srgbClr val="F8AEAA"/>
              </a:solidFill>
            </a:endParaRPr>
          </a:p>
        </p:txBody>
      </p:sp>
      <p:grpSp>
        <p:nvGrpSpPr>
          <p:cNvPr id="40" name="Skupina 39">
            <a:extLst>
              <a:ext uri="{FF2B5EF4-FFF2-40B4-BE49-F238E27FC236}">
                <a16:creationId xmlns:a16="http://schemas.microsoft.com/office/drawing/2014/main" id="{34B5152D-6EC3-3FC3-D70D-6E078023D2FB}"/>
              </a:ext>
            </a:extLst>
          </p:cNvPr>
          <p:cNvGrpSpPr/>
          <p:nvPr/>
        </p:nvGrpSpPr>
        <p:grpSpPr>
          <a:xfrm>
            <a:off x="10142445" y="3740402"/>
            <a:ext cx="1804305" cy="1864544"/>
            <a:chOff x="280729" y="1083563"/>
            <a:chExt cx="2497175" cy="3314912"/>
          </a:xfrm>
        </p:grpSpPr>
        <p:sp>
          <p:nvSpPr>
            <p:cNvPr id="41" name="Obdélník 40">
              <a:extLst>
                <a:ext uri="{FF2B5EF4-FFF2-40B4-BE49-F238E27FC236}">
                  <a16:creationId xmlns:a16="http://schemas.microsoft.com/office/drawing/2014/main" id="{546DAE91-8D46-3046-1FA0-C2FFAFD9494B}"/>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bdélník 41">
              <a:extLst>
                <a:ext uri="{FF2B5EF4-FFF2-40B4-BE49-F238E27FC236}">
                  <a16:creationId xmlns:a16="http://schemas.microsoft.com/office/drawing/2014/main" id="{264EC728-3F1A-4847-BAD3-0D1F24AD53D6}"/>
                </a:ext>
              </a:extLst>
            </p:cNvPr>
            <p:cNvSpPr/>
            <p:nvPr/>
          </p:nvSpPr>
          <p:spPr>
            <a:xfrm>
              <a:off x="280729" y="1083563"/>
              <a:ext cx="2344775" cy="3162512"/>
            </a:xfrm>
            <a:prstGeom prst="rect">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3" name="TextovéPole 42">
            <a:extLst>
              <a:ext uri="{FF2B5EF4-FFF2-40B4-BE49-F238E27FC236}">
                <a16:creationId xmlns:a16="http://schemas.microsoft.com/office/drawing/2014/main" id="{4B25A3EE-0EB0-E43C-E60F-7238FEE216F6}"/>
              </a:ext>
            </a:extLst>
          </p:cNvPr>
          <p:cNvSpPr txBox="1"/>
          <p:nvPr/>
        </p:nvSpPr>
        <p:spPr>
          <a:xfrm>
            <a:off x="10144925" y="3784800"/>
            <a:ext cx="1801825" cy="1600438"/>
          </a:xfrm>
          <a:prstGeom prst="rect">
            <a:avLst/>
          </a:prstGeom>
          <a:noFill/>
        </p:spPr>
        <p:txBody>
          <a:bodyPr wrap="square" rtlCol="0">
            <a:spAutoFit/>
          </a:bodyPr>
          <a:lstStyle/>
          <a:p>
            <a:r>
              <a:rPr lang="cs-CZ" sz="1400" dirty="0">
                <a:solidFill>
                  <a:schemeClr val="bg1"/>
                </a:solidFill>
                <a:latin typeface="Century Gothic" panose="020B0502020202020204" pitchFamily="34" charset="0"/>
              </a:rPr>
              <a:t>Od roku 2022 postupně roste zájem o komerční pojištění ve stomatologické péči, zejména u lidí do 50 let.</a:t>
            </a:r>
          </a:p>
        </p:txBody>
      </p:sp>
    </p:spTree>
    <p:extLst>
      <p:ext uri="{BB962C8B-B14F-4D97-AF65-F5344CB8AC3E}">
        <p14:creationId xmlns:p14="http://schemas.microsoft.com/office/powerpoint/2010/main" val="3497358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AB5EC059-CFBE-7AF7-4406-CDF921D322F1}"/>
              </a:ext>
            </a:extLst>
          </p:cNvPr>
          <p:cNvSpPr/>
          <p:nvPr/>
        </p:nvSpPr>
        <p:spPr>
          <a:xfrm>
            <a:off x="88917" y="1744531"/>
            <a:ext cx="11817719" cy="4851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extLst>
              <a:ext uri="{FF2B5EF4-FFF2-40B4-BE49-F238E27FC236}">
                <a16:creationId xmlns:a16="http://schemas.microsoft.com/office/drawing/2014/main" id="{7BDE8665-CDC9-C17B-B0AB-F98A10CCBE7A}"/>
              </a:ext>
            </a:extLst>
          </p:cNvPr>
          <p:cNvSpPr/>
          <p:nvPr/>
        </p:nvSpPr>
        <p:spPr>
          <a:xfrm>
            <a:off x="247604" y="123514"/>
            <a:ext cx="10515600" cy="133960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6" name="Zástupný obsah 9">
            <a:extLst>
              <a:ext uri="{FF2B5EF4-FFF2-40B4-BE49-F238E27FC236}">
                <a16:creationId xmlns:a16="http://schemas.microsoft.com/office/drawing/2014/main" id="{D9D1EB59-1C32-EC37-37BB-3470AFE24541}"/>
              </a:ext>
            </a:extLst>
          </p:cNvPr>
          <p:cNvGraphicFramePr>
            <a:graphicFrameLocks noGrp="1"/>
          </p:cNvGraphicFramePr>
          <p:nvPr>
            <p:ph idx="1"/>
            <p:extLst>
              <p:ext uri="{D42A27DB-BD31-4B8C-83A1-F6EECF244321}">
                <p14:modId xmlns:p14="http://schemas.microsoft.com/office/powerpoint/2010/main" val="2481174184"/>
              </p:ext>
            </p:extLst>
          </p:nvPr>
        </p:nvGraphicFramePr>
        <p:xfrm>
          <a:off x="49758" y="1586629"/>
          <a:ext cx="11621386" cy="48514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a:extLst>
              <a:ext uri="{FF2B5EF4-FFF2-40B4-BE49-F238E27FC236}">
                <a16:creationId xmlns:a16="http://schemas.microsoft.com/office/drawing/2014/main" id="{A31AA587-77AF-4531-9C0A-B06C11AFAF45}"/>
              </a:ext>
            </a:extLst>
          </p:cNvPr>
          <p:cNvSpPr>
            <a:spLocks noGrp="1"/>
          </p:cNvSpPr>
          <p:nvPr>
            <p:ph type="title"/>
          </p:nvPr>
        </p:nvSpPr>
        <p:spPr>
          <a:xfrm>
            <a:off x="123802" y="87500"/>
            <a:ext cx="10515600" cy="1267484"/>
          </a:xfrm>
          <a:solidFill>
            <a:srgbClr val="004077"/>
          </a:solidFill>
        </p:spPr>
        <p:txBody>
          <a:bodyPr>
            <a:noAutofit/>
          </a:bodyPr>
          <a:lstStyle/>
          <a:p>
            <a:r>
              <a:rPr lang="cs-CZ" sz="3200" b="1" dirty="0">
                <a:solidFill>
                  <a:schemeClr val="bg1"/>
                </a:solidFill>
              </a:rPr>
              <a:t>Důvěra ve všechny zmíněné instituce klesla</a:t>
            </a:r>
            <a:br>
              <a:rPr lang="cs-CZ" sz="2800" b="1" dirty="0">
                <a:solidFill>
                  <a:srgbClr val="E72821"/>
                </a:solidFill>
              </a:rPr>
            </a:br>
            <a:r>
              <a:rPr lang="cs-CZ" sz="2400" b="1" dirty="0">
                <a:solidFill>
                  <a:schemeClr val="bg1"/>
                </a:solidFill>
              </a:rPr>
              <a:t>ČNB a Ústavní soud zaznamenávaly postupný pokles již od roku 2018. Největší pokles v roce 2024 zaznamenaly ČSÚ, NKÚ a ÚOOÚ</a:t>
            </a:r>
            <a:endParaRPr lang="cs-CZ" sz="2800" b="1" dirty="0">
              <a:solidFill>
                <a:schemeClr val="bg1"/>
              </a:solidFill>
            </a:endParaRPr>
          </a:p>
        </p:txBody>
      </p:sp>
      <p:sp>
        <p:nvSpPr>
          <p:cNvPr id="11" name="TextovéPole 10">
            <a:extLst>
              <a:ext uri="{FF2B5EF4-FFF2-40B4-BE49-F238E27FC236}">
                <a16:creationId xmlns:a16="http://schemas.microsoft.com/office/drawing/2014/main" id="{34FAF15D-3340-4411-A199-725BE09A86A8}"/>
              </a:ext>
            </a:extLst>
          </p:cNvPr>
          <p:cNvSpPr txBox="1"/>
          <p:nvPr/>
        </p:nvSpPr>
        <p:spPr>
          <a:xfrm>
            <a:off x="49758" y="6141834"/>
            <a:ext cx="9625123" cy="261610"/>
          </a:xfrm>
          <a:prstGeom prst="rect">
            <a:avLst/>
          </a:prstGeom>
          <a:noFill/>
        </p:spPr>
        <p:txBody>
          <a:bodyPr wrap="square">
            <a:spAutoFit/>
          </a:bodyPr>
          <a:lstStyle/>
          <a:p>
            <a:r>
              <a:rPr lang="cs-CZ" sz="1050" i="1" dirty="0">
                <a:solidFill>
                  <a:schemeClr val="bg1">
                    <a:lumMod val="50000"/>
                  </a:schemeClr>
                </a:solidFill>
                <a:latin typeface="Century Gothic" panose="020B0502020202020204" pitchFamily="34" charset="0"/>
              </a:rPr>
              <a:t>D2. Do jaké míry důvěřujete následujícím institucím? 0 = vůbec nedůvěřuji, 10 = naprosto důvěřuji / N = 1 028</a:t>
            </a:r>
          </a:p>
        </p:txBody>
      </p:sp>
      <p:sp>
        <p:nvSpPr>
          <p:cNvPr id="9" name="Zástupný symbol pro zápatí 4">
            <a:extLst>
              <a:ext uri="{FF2B5EF4-FFF2-40B4-BE49-F238E27FC236}">
                <a16:creationId xmlns:a16="http://schemas.microsoft.com/office/drawing/2014/main" id="{973AA1FA-19AC-55CD-AB50-F93729507943}"/>
              </a:ext>
            </a:extLst>
          </p:cNvPr>
          <p:cNvSpPr txBox="1">
            <a:spLocks/>
          </p:cNvSpPr>
          <p:nvPr/>
        </p:nvSpPr>
        <p:spPr>
          <a:xfrm rot="16200000">
            <a:off x="-1869837" y="3809024"/>
            <a:ext cx="4104799" cy="365125"/>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i="1" dirty="0">
                <a:solidFill>
                  <a:schemeClr val="bg1">
                    <a:lumMod val="50000"/>
                  </a:schemeClr>
                </a:solidFill>
                <a:latin typeface="Century Gothic" panose="020B0502020202020204" pitchFamily="34" charset="0"/>
              </a:rPr>
              <a:t>0 = </a:t>
            </a:r>
            <a:r>
              <a:rPr lang="en-US" sz="900" b="1" i="1" dirty="0" err="1">
                <a:solidFill>
                  <a:schemeClr val="bg1">
                    <a:lumMod val="50000"/>
                  </a:schemeClr>
                </a:solidFill>
                <a:latin typeface="Century Gothic" panose="020B0502020202020204" pitchFamily="34" charset="0"/>
              </a:rPr>
              <a:t>vůbec</a:t>
            </a:r>
            <a:r>
              <a:rPr lang="en-US" sz="900" b="1" i="1" dirty="0">
                <a:solidFill>
                  <a:schemeClr val="bg1">
                    <a:lumMod val="50000"/>
                  </a:schemeClr>
                </a:solidFill>
                <a:latin typeface="Century Gothic" panose="020B0502020202020204" pitchFamily="34" charset="0"/>
              </a:rPr>
              <a:t> </a:t>
            </a:r>
            <a:r>
              <a:rPr lang="en-US" sz="900" b="1" i="1" dirty="0" err="1">
                <a:solidFill>
                  <a:schemeClr val="bg1">
                    <a:lumMod val="50000"/>
                  </a:schemeClr>
                </a:solidFill>
                <a:latin typeface="Century Gothic" panose="020B0502020202020204" pitchFamily="34" charset="0"/>
              </a:rPr>
              <a:t>nedůvěřuji</a:t>
            </a:r>
            <a:r>
              <a:rPr lang="cs-CZ" sz="900" b="1" i="1" dirty="0">
                <a:solidFill>
                  <a:schemeClr val="bg1">
                    <a:lumMod val="50000"/>
                  </a:schemeClr>
                </a:solidFill>
                <a:latin typeface="Century Gothic" panose="020B0502020202020204" pitchFamily="34" charset="0"/>
              </a:rPr>
              <a:t>----------------------------- </a:t>
            </a:r>
            <a:r>
              <a:rPr lang="en-US" sz="900" b="1" i="1" dirty="0">
                <a:solidFill>
                  <a:schemeClr val="bg1">
                    <a:lumMod val="50000"/>
                  </a:schemeClr>
                </a:solidFill>
                <a:latin typeface="Century Gothic" panose="020B0502020202020204" pitchFamily="34" charset="0"/>
              </a:rPr>
              <a:t>10 = </a:t>
            </a:r>
            <a:r>
              <a:rPr lang="en-US" sz="900" b="1" i="1" dirty="0" err="1">
                <a:solidFill>
                  <a:schemeClr val="bg1">
                    <a:lumMod val="50000"/>
                  </a:schemeClr>
                </a:solidFill>
                <a:latin typeface="Century Gothic" panose="020B0502020202020204" pitchFamily="34" charset="0"/>
              </a:rPr>
              <a:t>naprosto</a:t>
            </a:r>
            <a:r>
              <a:rPr lang="en-US" sz="900" b="1" i="1" dirty="0">
                <a:solidFill>
                  <a:schemeClr val="bg1">
                    <a:lumMod val="50000"/>
                  </a:schemeClr>
                </a:solidFill>
                <a:latin typeface="Century Gothic" panose="020B0502020202020204" pitchFamily="34" charset="0"/>
              </a:rPr>
              <a:t> </a:t>
            </a:r>
            <a:r>
              <a:rPr lang="en-US" sz="900" b="1" i="1" dirty="0" err="1">
                <a:solidFill>
                  <a:schemeClr val="bg1">
                    <a:lumMod val="50000"/>
                  </a:schemeClr>
                </a:solidFill>
                <a:latin typeface="Century Gothic" panose="020B0502020202020204" pitchFamily="34" charset="0"/>
              </a:rPr>
              <a:t>důvěřuji</a:t>
            </a:r>
            <a:r>
              <a:rPr lang="cs-CZ" sz="900" b="1" i="1" dirty="0">
                <a:solidFill>
                  <a:schemeClr val="bg1">
                    <a:lumMod val="50000"/>
                  </a:schemeClr>
                </a:solidFill>
                <a:latin typeface="Century Gothic" panose="020B0502020202020204" pitchFamily="34" charset="0"/>
              </a:rPr>
              <a:t> </a:t>
            </a:r>
            <a:endParaRPr lang="en-US" sz="900" b="1" i="1" dirty="0">
              <a:solidFill>
                <a:schemeClr val="bg1">
                  <a:lumMod val="50000"/>
                </a:schemeClr>
              </a:solidFill>
              <a:latin typeface="Century Gothic" panose="020B0502020202020204" pitchFamily="34" charset="0"/>
            </a:endParaRPr>
          </a:p>
        </p:txBody>
      </p:sp>
      <p:sp>
        <p:nvSpPr>
          <p:cNvPr id="7" name="Šipka: nahoru 6">
            <a:extLst>
              <a:ext uri="{FF2B5EF4-FFF2-40B4-BE49-F238E27FC236}">
                <a16:creationId xmlns:a16="http://schemas.microsoft.com/office/drawing/2014/main" id="{3034FEB3-350F-12D9-1B5B-89940C5C26FF}"/>
              </a:ext>
            </a:extLst>
          </p:cNvPr>
          <p:cNvSpPr/>
          <p:nvPr/>
        </p:nvSpPr>
        <p:spPr>
          <a:xfrm rot="10800000">
            <a:off x="862548" y="3636804"/>
            <a:ext cx="365126" cy="439464"/>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3" name="Šipka: nahoru 2">
            <a:extLst>
              <a:ext uri="{FF2B5EF4-FFF2-40B4-BE49-F238E27FC236}">
                <a16:creationId xmlns:a16="http://schemas.microsoft.com/office/drawing/2014/main" id="{719979A2-4556-61A7-4FA5-A46A8348A507}"/>
              </a:ext>
            </a:extLst>
          </p:cNvPr>
          <p:cNvSpPr/>
          <p:nvPr/>
        </p:nvSpPr>
        <p:spPr>
          <a:xfrm rot="10800000">
            <a:off x="2477039" y="3629070"/>
            <a:ext cx="365126" cy="439464"/>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4" name="Šipka: nahoru 3">
            <a:extLst>
              <a:ext uri="{FF2B5EF4-FFF2-40B4-BE49-F238E27FC236}">
                <a16:creationId xmlns:a16="http://schemas.microsoft.com/office/drawing/2014/main" id="{689334BF-CAA1-EEAE-8D77-23AD245F1D24}"/>
              </a:ext>
            </a:extLst>
          </p:cNvPr>
          <p:cNvSpPr/>
          <p:nvPr/>
        </p:nvSpPr>
        <p:spPr>
          <a:xfrm rot="10800000">
            <a:off x="7322611" y="3747965"/>
            <a:ext cx="297359" cy="303531"/>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5" name="Šipka: nahoru 4">
            <a:extLst>
              <a:ext uri="{FF2B5EF4-FFF2-40B4-BE49-F238E27FC236}">
                <a16:creationId xmlns:a16="http://schemas.microsoft.com/office/drawing/2014/main" id="{83AAD2AC-22FF-C12A-636F-79B7DE8222D9}"/>
              </a:ext>
            </a:extLst>
          </p:cNvPr>
          <p:cNvSpPr/>
          <p:nvPr/>
        </p:nvSpPr>
        <p:spPr>
          <a:xfrm rot="10800000">
            <a:off x="8979942" y="3878889"/>
            <a:ext cx="297359" cy="303531"/>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10" name="Šipka: nahoru 9">
            <a:extLst>
              <a:ext uri="{FF2B5EF4-FFF2-40B4-BE49-F238E27FC236}">
                <a16:creationId xmlns:a16="http://schemas.microsoft.com/office/drawing/2014/main" id="{A4B561B2-ABCC-7C4A-5EDC-62FC8322E6F4}"/>
              </a:ext>
            </a:extLst>
          </p:cNvPr>
          <p:cNvSpPr/>
          <p:nvPr/>
        </p:nvSpPr>
        <p:spPr>
          <a:xfrm rot="10800000">
            <a:off x="5779569" y="3716087"/>
            <a:ext cx="297359" cy="303531"/>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93128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BF6A852-24FE-43E6-DA23-CBBC3062C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ázek 2">
            <a:extLst>
              <a:ext uri="{FF2B5EF4-FFF2-40B4-BE49-F238E27FC236}">
                <a16:creationId xmlns:a16="http://schemas.microsoft.com/office/drawing/2014/main" id="{0E59C357-FE36-4E98-F579-EAC1D96D9E40}"/>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
        <p:nvSpPr>
          <p:cNvPr id="4" name="Nadpis 3">
            <a:extLst>
              <a:ext uri="{FF2B5EF4-FFF2-40B4-BE49-F238E27FC236}">
                <a16:creationId xmlns:a16="http://schemas.microsoft.com/office/drawing/2014/main" id="{34453978-9B15-4B53-ABE5-992C187052D3}"/>
              </a:ext>
            </a:extLst>
          </p:cNvPr>
          <p:cNvSpPr>
            <a:spLocks noGrp="1"/>
          </p:cNvSpPr>
          <p:nvPr>
            <p:ph type="title"/>
          </p:nvPr>
        </p:nvSpPr>
        <p:spPr/>
        <p:txBody>
          <a:bodyPr>
            <a:normAutofit/>
          </a:bodyPr>
          <a:lstStyle/>
          <a:p>
            <a:r>
              <a:rPr lang="cs-CZ" sz="4800" b="1" dirty="0">
                <a:solidFill>
                  <a:schemeClr val="bg1"/>
                </a:solidFill>
              </a:rPr>
              <a:t>Pojišťovna jako zaměstnavatel </a:t>
            </a:r>
            <a:br>
              <a:rPr lang="cs-CZ" sz="4800" b="1" dirty="0">
                <a:solidFill>
                  <a:schemeClr val="bg1"/>
                </a:solidFill>
              </a:rPr>
            </a:br>
            <a:r>
              <a:rPr lang="cs-CZ" sz="4800" b="1" dirty="0">
                <a:solidFill>
                  <a:schemeClr val="bg1"/>
                </a:solidFill>
              </a:rPr>
              <a:t>a vnímání poradců</a:t>
            </a:r>
          </a:p>
        </p:txBody>
      </p:sp>
      <p:sp>
        <p:nvSpPr>
          <p:cNvPr id="5" name="Zástupný text 4">
            <a:extLst>
              <a:ext uri="{FF2B5EF4-FFF2-40B4-BE49-F238E27FC236}">
                <a16:creationId xmlns:a16="http://schemas.microsoft.com/office/drawing/2014/main" id="{435F969B-8757-4EAB-9305-51D3C8BE9DA3}"/>
              </a:ext>
            </a:extLst>
          </p:cNvPr>
          <p:cNvSpPr>
            <a:spLocks noGrp="1"/>
          </p:cNvSpPr>
          <p:nvPr>
            <p:ph type="body" idx="1"/>
          </p:nvPr>
        </p:nvSpPr>
        <p:spPr/>
        <p:txBody>
          <a:bodyPr>
            <a:normAutofit/>
          </a:bodyPr>
          <a:lstStyle/>
          <a:p>
            <a:r>
              <a:rPr lang="cs-CZ" dirty="0">
                <a:solidFill>
                  <a:schemeClr val="bg1"/>
                </a:solidFill>
              </a:rPr>
              <a:t>Pojišťovna a banka jako zaměstnavatel</a:t>
            </a:r>
          </a:p>
          <a:p>
            <a:r>
              <a:rPr lang="cs-CZ" dirty="0">
                <a:solidFill>
                  <a:schemeClr val="bg1"/>
                </a:solidFill>
              </a:rPr>
              <a:t>Důvěra v poradce</a:t>
            </a:r>
          </a:p>
        </p:txBody>
      </p:sp>
    </p:spTree>
    <p:extLst>
      <p:ext uri="{BB962C8B-B14F-4D97-AF65-F5344CB8AC3E}">
        <p14:creationId xmlns:p14="http://schemas.microsoft.com/office/powerpoint/2010/main" val="592900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délník 20">
            <a:extLst>
              <a:ext uri="{FF2B5EF4-FFF2-40B4-BE49-F238E27FC236}">
                <a16:creationId xmlns:a16="http://schemas.microsoft.com/office/drawing/2014/main" id="{127099E6-C123-2BDF-4220-6D90AE55B03F}"/>
              </a:ext>
            </a:extLst>
          </p:cNvPr>
          <p:cNvSpPr/>
          <p:nvPr/>
        </p:nvSpPr>
        <p:spPr>
          <a:xfrm>
            <a:off x="149940" y="6313633"/>
            <a:ext cx="11886481" cy="5369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502850A6-8096-2E92-6B7B-FCDDED936280}"/>
              </a:ext>
            </a:extLst>
          </p:cNvPr>
          <p:cNvSpPr/>
          <p:nvPr/>
        </p:nvSpPr>
        <p:spPr>
          <a:xfrm>
            <a:off x="149940" y="1267060"/>
            <a:ext cx="11886481" cy="51645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6AC85C6C-BE2C-450B-D41B-1BCE32FDBBF7}"/>
              </a:ext>
            </a:extLst>
          </p:cNvPr>
          <p:cNvSpPr/>
          <p:nvPr/>
        </p:nvSpPr>
        <p:spPr>
          <a:xfrm>
            <a:off x="155579" y="179062"/>
            <a:ext cx="10131421" cy="8707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4" name="Graf 3">
            <a:extLst>
              <a:ext uri="{FF2B5EF4-FFF2-40B4-BE49-F238E27FC236}">
                <a16:creationId xmlns:a16="http://schemas.microsoft.com/office/drawing/2014/main" id="{5B4B4120-8FA0-407C-C825-400B0EB2732B}"/>
              </a:ext>
            </a:extLst>
          </p:cNvPr>
          <p:cNvGraphicFramePr/>
          <p:nvPr>
            <p:extLst>
              <p:ext uri="{D42A27DB-BD31-4B8C-83A1-F6EECF244321}">
                <p14:modId xmlns:p14="http://schemas.microsoft.com/office/powerpoint/2010/main" val="1550010961"/>
              </p:ext>
            </p:extLst>
          </p:nvPr>
        </p:nvGraphicFramePr>
        <p:xfrm>
          <a:off x="88511" y="4473426"/>
          <a:ext cx="11893938" cy="18416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Graf 1">
            <a:extLst>
              <a:ext uri="{FF2B5EF4-FFF2-40B4-BE49-F238E27FC236}">
                <a16:creationId xmlns:a16="http://schemas.microsoft.com/office/drawing/2014/main" id="{89201A8A-374C-E734-9221-93C4F6DFE2A5}"/>
              </a:ext>
            </a:extLst>
          </p:cNvPr>
          <p:cNvGraphicFramePr/>
          <p:nvPr>
            <p:extLst>
              <p:ext uri="{D42A27DB-BD31-4B8C-83A1-F6EECF244321}">
                <p14:modId xmlns:p14="http://schemas.microsoft.com/office/powerpoint/2010/main" val="1892392357"/>
              </p:ext>
            </p:extLst>
          </p:nvPr>
        </p:nvGraphicFramePr>
        <p:xfrm>
          <a:off x="88511" y="1158473"/>
          <a:ext cx="11893939" cy="167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a:extLst>
              <a:ext uri="{FF2B5EF4-FFF2-40B4-BE49-F238E27FC236}">
                <a16:creationId xmlns:a16="http://schemas.microsoft.com/office/drawing/2014/main" id="{9F92E9A3-9EE9-CADE-50B4-CA7A4D57B49F}"/>
              </a:ext>
            </a:extLst>
          </p:cNvPr>
          <p:cNvGraphicFramePr/>
          <p:nvPr>
            <p:extLst>
              <p:ext uri="{D42A27DB-BD31-4B8C-83A1-F6EECF244321}">
                <p14:modId xmlns:p14="http://schemas.microsoft.com/office/powerpoint/2010/main" val="3870893468"/>
              </p:ext>
            </p:extLst>
          </p:nvPr>
        </p:nvGraphicFramePr>
        <p:xfrm>
          <a:off x="88511" y="2852382"/>
          <a:ext cx="11893938" cy="1621044"/>
        </p:xfrm>
        <a:graphic>
          <a:graphicData uri="http://schemas.openxmlformats.org/drawingml/2006/chart">
            <c:chart xmlns:c="http://schemas.openxmlformats.org/drawingml/2006/chart" xmlns:r="http://schemas.openxmlformats.org/officeDocument/2006/relationships" r:id="rId4"/>
          </a:graphicData>
        </a:graphic>
      </p:graphicFrame>
      <p:sp>
        <p:nvSpPr>
          <p:cNvPr id="30" name="Nadpis 29">
            <a:extLst>
              <a:ext uri="{FF2B5EF4-FFF2-40B4-BE49-F238E27FC236}">
                <a16:creationId xmlns:a16="http://schemas.microsoft.com/office/drawing/2014/main" id="{04FDF23B-AB79-C8FE-267C-3016D2FE615F}"/>
              </a:ext>
            </a:extLst>
          </p:cNvPr>
          <p:cNvSpPr>
            <a:spLocks noGrp="1"/>
          </p:cNvSpPr>
          <p:nvPr>
            <p:ph type="title"/>
          </p:nvPr>
        </p:nvSpPr>
        <p:spPr>
          <a:xfrm>
            <a:off x="88511" y="120776"/>
            <a:ext cx="10057826" cy="820423"/>
          </a:xfrm>
          <a:solidFill>
            <a:srgbClr val="004077"/>
          </a:solidFill>
        </p:spPr>
        <p:txBody>
          <a:bodyPr>
            <a:noAutofit/>
          </a:bodyPr>
          <a:lstStyle/>
          <a:p>
            <a:r>
              <a:rPr lang="cs-CZ" sz="2800" b="1" dirty="0">
                <a:solidFill>
                  <a:schemeClr val="bg1"/>
                </a:solidFill>
              </a:rPr>
              <a:t>Více zájemců preferuje práci v bance než v pojišťovně. Nejmenší zájem je o pozici poradce na volné noze</a:t>
            </a:r>
          </a:p>
        </p:txBody>
      </p:sp>
      <p:sp>
        <p:nvSpPr>
          <p:cNvPr id="7" name="Ovál 6">
            <a:extLst>
              <a:ext uri="{FF2B5EF4-FFF2-40B4-BE49-F238E27FC236}">
                <a16:creationId xmlns:a16="http://schemas.microsoft.com/office/drawing/2014/main" id="{ADF58862-B2BD-B24C-D59D-1D8FD7E5ED94}"/>
              </a:ext>
            </a:extLst>
          </p:cNvPr>
          <p:cNvSpPr/>
          <p:nvPr/>
        </p:nvSpPr>
        <p:spPr>
          <a:xfrm>
            <a:off x="6809024" y="1188025"/>
            <a:ext cx="1341996" cy="623162"/>
          </a:xfrm>
          <a:prstGeom prst="ellipse">
            <a:avLst/>
          </a:prstGeom>
          <a:solidFill>
            <a:srgbClr val="002060"/>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a:t>
            </a:r>
          </a:p>
          <a:p>
            <a:pPr algn="ctr"/>
            <a:r>
              <a:rPr lang="cs-CZ" sz="1200" b="1" dirty="0">
                <a:latin typeface="Century Gothic" panose="020B0502020202020204" pitchFamily="34" charset="0"/>
              </a:rPr>
              <a:t>3,9</a:t>
            </a:r>
          </a:p>
        </p:txBody>
      </p:sp>
      <p:sp>
        <p:nvSpPr>
          <p:cNvPr id="13" name="Zástupný symbol pro zápatí 4">
            <a:extLst>
              <a:ext uri="{FF2B5EF4-FFF2-40B4-BE49-F238E27FC236}">
                <a16:creationId xmlns:a16="http://schemas.microsoft.com/office/drawing/2014/main" id="{57ACBDD7-FEFC-B497-0968-596B2ADF42E6}"/>
              </a:ext>
            </a:extLst>
          </p:cNvPr>
          <p:cNvSpPr>
            <a:spLocks noGrp="1"/>
          </p:cNvSpPr>
          <p:nvPr>
            <p:ph type="ftr" sz="quarter" idx="11"/>
          </p:nvPr>
        </p:nvSpPr>
        <p:spPr>
          <a:xfrm>
            <a:off x="88511" y="6313632"/>
            <a:ext cx="11893938" cy="509113"/>
          </a:xfrm>
          <a:solidFill>
            <a:srgbClr val="004077"/>
          </a:solidFill>
        </p:spPr>
        <p:txBody>
          <a:bodyPr/>
          <a:lstStyle/>
          <a:p>
            <a:pPr algn="l"/>
            <a:r>
              <a:rPr lang="cs-CZ" sz="800" i="1" dirty="0">
                <a:solidFill>
                  <a:schemeClr val="bg1"/>
                </a:solidFill>
              </a:rPr>
              <a:t>Představte si situaci – bude Vám nabídnuto zaměstnanecké místo v některé pojišťovně (odpovídající vašemu profesnímu oboru resp. kvalifikaci).  Jaká bude Vaše reakce? 0 = naprosto negativní, nemám zájem 10 = naprosto pozitivní, mám velký zájem </a:t>
            </a:r>
            <a:r>
              <a:rPr lang="en-US" sz="800" i="1" dirty="0">
                <a:solidFill>
                  <a:schemeClr val="bg1"/>
                </a:solidFill>
              </a:rPr>
              <a:t>/ N = </a:t>
            </a:r>
            <a:r>
              <a:rPr lang="cs-CZ" sz="800" i="1" dirty="0">
                <a:solidFill>
                  <a:schemeClr val="bg1"/>
                </a:solidFill>
              </a:rPr>
              <a:t>1 028</a:t>
            </a:r>
          </a:p>
          <a:p>
            <a:pPr algn="l"/>
            <a:r>
              <a:rPr lang="en-US" sz="800" i="1" dirty="0">
                <a:solidFill>
                  <a:schemeClr val="bg1"/>
                </a:solidFill>
              </a:rPr>
              <a:t> A </a:t>
            </a:r>
            <a:r>
              <a:rPr lang="en-US" sz="800" i="1" dirty="0" err="1">
                <a:solidFill>
                  <a:schemeClr val="bg1"/>
                </a:solidFill>
              </a:rPr>
              <a:t>pokud</a:t>
            </a:r>
            <a:r>
              <a:rPr lang="en-US" sz="800" i="1" dirty="0">
                <a:solidFill>
                  <a:schemeClr val="bg1"/>
                </a:solidFill>
              </a:rPr>
              <a:t> by </a:t>
            </a:r>
            <a:r>
              <a:rPr lang="en-US" sz="800" i="1" dirty="0" err="1">
                <a:solidFill>
                  <a:schemeClr val="bg1"/>
                </a:solidFill>
              </a:rPr>
              <a:t>Vám</a:t>
            </a:r>
            <a:r>
              <a:rPr lang="en-US" sz="800" i="1" dirty="0">
                <a:solidFill>
                  <a:schemeClr val="bg1"/>
                </a:solidFill>
              </a:rPr>
              <a:t> </a:t>
            </a:r>
            <a:r>
              <a:rPr lang="en-US" sz="800" i="1" dirty="0" err="1">
                <a:solidFill>
                  <a:schemeClr val="bg1"/>
                </a:solidFill>
              </a:rPr>
              <a:t>bylo</a:t>
            </a:r>
            <a:r>
              <a:rPr lang="en-US" sz="800" i="1" dirty="0">
                <a:solidFill>
                  <a:schemeClr val="bg1"/>
                </a:solidFill>
              </a:rPr>
              <a:t> </a:t>
            </a:r>
            <a:r>
              <a:rPr lang="en-US" sz="800" i="1" dirty="0" err="1">
                <a:solidFill>
                  <a:schemeClr val="bg1"/>
                </a:solidFill>
              </a:rPr>
              <a:t>nabídnuto</a:t>
            </a:r>
            <a:r>
              <a:rPr lang="en-US" sz="800" i="1" dirty="0">
                <a:solidFill>
                  <a:schemeClr val="bg1"/>
                </a:solidFill>
              </a:rPr>
              <a:t> </a:t>
            </a:r>
            <a:r>
              <a:rPr lang="en-US" sz="800" i="1" dirty="0" err="1">
                <a:solidFill>
                  <a:schemeClr val="bg1"/>
                </a:solidFill>
              </a:rPr>
              <a:t>místo</a:t>
            </a:r>
            <a:r>
              <a:rPr lang="en-US" sz="800" i="1" dirty="0">
                <a:solidFill>
                  <a:schemeClr val="bg1"/>
                </a:solidFill>
              </a:rPr>
              <a:t> </a:t>
            </a:r>
            <a:r>
              <a:rPr lang="en-US" sz="800" i="1" dirty="0" err="1">
                <a:solidFill>
                  <a:schemeClr val="bg1"/>
                </a:solidFill>
              </a:rPr>
              <a:t>pojišťovacího</a:t>
            </a:r>
            <a:r>
              <a:rPr lang="en-US" sz="800" i="1" dirty="0">
                <a:solidFill>
                  <a:schemeClr val="bg1"/>
                </a:solidFill>
              </a:rPr>
              <a:t> </a:t>
            </a:r>
            <a:r>
              <a:rPr lang="en-US" sz="800" i="1" dirty="0" err="1">
                <a:solidFill>
                  <a:schemeClr val="bg1"/>
                </a:solidFill>
              </a:rPr>
              <a:t>poradce</a:t>
            </a:r>
            <a:r>
              <a:rPr lang="en-US" sz="800" i="1" dirty="0">
                <a:solidFill>
                  <a:schemeClr val="bg1"/>
                </a:solidFill>
              </a:rPr>
              <a:t> </a:t>
            </a:r>
            <a:r>
              <a:rPr lang="en-US" sz="800" i="1" dirty="0" err="1">
                <a:solidFill>
                  <a:schemeClr val="bg1"/>
                </a:solidFill>
              </a:rPr>
              <a:t>na</a:t>
            </a:r>
            <a:r>
              <a:rPr lang="en-US" sz="800" i="1" dirty="0">
                <a:solidFill>
                  <a:schemeClr val="bg1"/>
                </a:solidFill>
              </a:rPr>
              <a:t> </a:t>
            </a:r>
            <a:r>
              <a:rPr lang="en-US" sz="800" i="1" dirty="0" err="1">
                <a:solidFill>
                  <a:schemeClr val="bg1"/>
                </a:solidFill>
              </a:rPr>
              <a:t>volné</a:t>
            </a:r>
            <a:r>
              <a:rPr lang="en-US" sz="800" i="1" dirty="0">
                <a:solidFill>
                  <a:schemeClr val="bg1"/>
                </a:solidFill>
              </a:rPr>
              <a:t> </a:t>
            </a:r>
            <a:r>
              <a:rPr lang="en-US" sz="800" i="1" dirty="0" err="1">
                <a:solidFill>
                  <a:schemeClr val="bg1"/>
                </a:solidFill>
              </a:rPr>
              <a:t>noze</a:t>
            </a:r>
            <a:r>
              <a:rPr lang="en-US" sz="800" i="1" dirty="0">
                <a:solidFill>
                  <a:schemeClr val="bg1"/>
                </a:solidFill>
              </a:rPr>
              <a:t>? </a:t>
            </a:r>
            <a:r>
              <a:rPr lang="cs-CZ" sz="800" i="1" dirty="0">
                <a:solidFill>
                  <a:schemeClr val="bg1"/>
                </a:solidFill>
              </a:rPr>
              <a:t> </a:t>
            </a:r>
            <a:r>
              <a:rPr lang="en-US" sz="800" i="1" dirty="0">
                <a:solidFill>
                  <a:schemeClr val="bg1"/>
                </a:solidFill>
              </a:rPr>
              <a:t>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negativní</a:t>
            </a:r>
            <a:r>
              <a:rPr lang="en-US" sz="800" i="1" dirty="0">
                <a:solidFill>
                  <a:schemeClr val="bg1"/>
                </a:solidFill>
              </a:rPr>
              <a:t>, </a:t>
            </a:r>
            <a:r>
              <a:rPr lang="en-US" sz="800" i="1" dirty="0" err="1">
                <a:solidFill>
                  <a:schemeClr val="bg1"/>
                </a:solidFill>
              </a:rPr>
              <a:t>nemám</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10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pozitivní</a:t>
            </a:r>
            <a:r>
              <a:rPr lang="en-US" sz="800" i="1" dirty="0">
                <a:solidFill>
                  <a:schemeClr val="bg1"/>
                </a:solidFill>
              </a:rPr>
              <a:t>, </a:t>
            </a:r>
            <a:r>
              <a:rPr lang="en-US" sz="800" i="1" dirty="0" err="1">
                <a:solidFill>
                  <a:schemeClr val="bg1"/>
                </a:solidFill>
              </a:rPr>
              <a:t>mám</a:t>
            </a:r>
            <a:r>
              <a:rPr lang="en-US" sz="800" i="1" dirty="0">
                <a:solidFill>
                  <a:schemeClr val="bg1"/>
                </a:solidFill>
              </a:rPr>
              <a:t> </a:t>
            </a:r>
            <a:r>
              <a:rPr lang="en-US" sz="800" i="1" dirty="0" err="1">
                <a:solidFill>
                  <a:schemeClr val="bg1"/>
                </a:solidFill>
              </a:rPr>
              <a:t>velký</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 N = </a:t>
            </a:r>
            <a:r>
              <a:rPr lang="cs-CZ" sz="800" i="1" dirty="0">
                <a:solidFill>
                  <a:schemeClr val="bg1"/>
                </a:solidFill>
              </a:rPr>
              <a:t>1 028</a:t>
            </a:r>
          </a:p>
          <a:p>
            <a:pPr algn="l"/>
            <a:r>
              <a:rPr lang="cs-CZ" sz="800" i="1" dirty="0">
                <a:solidFill>
                  <a:schemeClr val="bg1"/>
                </a:solidFill>
              </a:rPr>
              <a:t>A3. Představte si situaci – bude Vám nabídnuto zaměstnanecké místo v některé BANCE (odpovídající vašemu profesnímu oboru resp. kvalifikaci). Jaká bude Vaše reakce? </a:t>
            </a:r>
            <a:r>
              <a:rPr lang="en-US" sz="800" i="1" dirty="0">
                <a:solidFill>
                  <a:schemeClr val="bg1"/>
                </a:solidFill>
              </a:rPr>
              <a:t>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negativní</a:t>
            </a:r>
            <a:r>
              <a:rPr lang="en-US" sz="800" i="1" dirty="0">
                <a:solidFill>
                  <a:schemeClr val="bg1"/>
                </a:solidFill>
              </a:rPr>
              <a:t>, </a:t>
            </a:r>
            <a:r>
              <a:rPr lang="en-US" sz="800" i="1" dirty="0" err="1">
                <a:solidFill>
                  <a:schemeClr val="bg1"/>
                </a:solidFill>
              </a:rPr>
              <a:t>nemám</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10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pozitivní</a:t>
            </a:r>
            <a:r>
              <a:rPr lang="en-US" sz="800" i="1" dirty="0">
                <a:solidFill>
                  <a:schemeClr val="bg1"/>
                </a:solidFill>
              </a:rPr>
              <a:t>, </a:t>
            </a:r>
            <a:r>
              <a:rPr lang="en-US" sz="800" i="1" dirty="0" err="1">
                <a:solidFill>
                  <a:schemeClr val="bg1"/>
                </a:solidFill>
              </a:rPr>
              <a:t>mám</a:t>
            </a:r>
            <a:r>
              <a:rPr lang="en-US" sz="800" i="1" dirty="0">
                <a:solidFill>
                  <a:schemeClr val="bg1"/>
                </a:solidFill>
              </a:rPr>
              <a:t> </a:t>
            </a:r>
            <a:r>
              <a:rPr lang="en-US" sz="800" i="1" dirty="0" err="1">
                <a:solidFill>
                  <a:schemeClr val="bg1"/>
                </a:solidFill>
              </a:rPr>
              <a:t>velký</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 N = </a:t>
            </a:r>
            <a:r>
              <a:rPr lang="cs-CZ" sz="800" i="1" dirty="0">
                <a:solidFill>
                  <a:schemeClr val="bg1"/>
                </a:solidFill>
              </a:rPr>
              <a:t>1 028</a:t>
            </a:r>
          </a:p>
        </p:txBody>
      </p:sp>
      <p:sp>
        <p:nvSpPr>
          <p:cNvPr id="3" name="TextovéPole 2">
            <a:extLst>
              <a:ext uri="{FF2B5EF4-FFF2-40B4-BE49-F238E27FC236}">
                <a16:creationId xmlns:a16="http://schemas.microsoft.com/office/drawing/2014/main" id="{E31E024E-B9D4-7243-C3DF-732A6CE166F2}"/>
              </a:ext>
            </a:extLst>
          </p:cNvPr>
          <p:cNvSpPr txBox="1"/>
          <p:nvPr/>
        </p:nvSpPr>
        <p:spPr>
          <a:xfrm>
            <a:off x="9205577" y="1186661"/>
            <a:ext cx="906476" cy="369332"/>
          </a:xfrm>
          <a:prstGeom prst="rect">
            <a:avLst/>
          </a:prstGeom>
          <a:solidFill>
            <a:srgbClr val="002060"/>
          </a:solidFill>
        </p:spPr>
        <p:txBody>
          <a:bodyPr wrap="square" rtlCol="0">
            <a:spAutoFit/>
          </a:bodyPr>
          <a:lstStyle/>
          <a:p>
            <a:pPr algn="ctr"/>
            <a:r>
              <a:rPr lang="cs-CZ" b="1" dirty="0">
                <a:solidFill>
                  <a:schemeClr val="bg1"/>
                </a:solidFill>
              </a:rPr>
              <a:t>23 %</a:t>
            </a:r>
          </a:p>
        </p:txBody>
      </p:sp>
      <p:sp>
        <p:nvSpPr>
          <p:cNvPr id="14" name="TextovéPole 13">
            <a:extLst>
              <a:ext uri="{FF2B5EF4-FFF2-40B4-BE49-F238E27FC236}">
                <a16:creationId xmlns:a16="http://schemas.microsoft.com/office/drawing/2014/main" id="{266D017D-D194-CAC1-1A1B-B57AC982E16B}"/>
              </a:ext>
            </a:extLst>
          </p:cNvPr>
          <p:cNvSpPr txBox="1"/>
          <p:nvPr/>
        </p:nvSpPr>
        <p:spPr>
          <a:xfrm>
            <a:off x="9168907" y="4707915"/>
            <a:ext cx="906476" cy="369332"/>
          </a:xfrm>
          <a:prstGeom prst="rect">
            <a:avLst/>
          </a:prstGeom>
          <a:solidFill>
            <a:srgbClr val="002060"/>
          </a:solidFill>
        </p:spPr>
        <p:txBody>
          <a:bodyPr wrap="square" rtlCol="0">
            <a:spAutoFit/>
          </a:bodyPr>
          <a:lstStyle/>
          <a:p>
            <a:pPr algn="ctr"/>
            <a:r>
              <a:rPr lang="cs-CZ" b="1" dirty="0">
                <a:solidFill>
                  <a:schemeClr val="bg1"/>
                </a:solidFill>
              </a:rPr>
              <a:t>30 %</a:t>
            </a:r>
          </a:p>
        </p:txBody>
      </p:sp>
      <p:sp>
        <p:nvSpPr>
          <p:cNvPr id="18" name="Pravá složená závorka 17">
            <a:extLst>
              <a:ext uri="{FF2B5EF4-FFF2-40B4-BE49-F238E27FC236}">
                <a16:creationId xmlns:a16="http://schemas.microsoft.com/office/drawing/2014/main" id="{9A6FFF44-FBFF-352F-D23C-D2E96E9BFF92}"/>
              </a:ext>
            </a:extLst>
          </p:cNvPr>
          <p:cNvSpPr/>
          <p:nvPr/>
        </p:nvSpPr>
        <p:spPr>
          <a:xfrm rot="16200000">
            <a:off x="9528011" y="-14532"/>
            <a:ext cx="261608" cy="3463315"/>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9" name="Pravá složená závorka 18">
            <a:extLst>
              <a:ext uri="{FF2B5EF4-FFF2-40B4-BE49-F238E27FC236}">
                <a16:creationId xmlns:a16="http://schemas.microsoft.com/office/drawing/2014/main" id="{2612D8EB-DE32-3039-57DA-A79C31E18E82}"/>
              </a:ext>
            </a:extLst>
          </p:cNvPr>
          <p:cNvSpPr/>
          <p:nvPr/>
        </p:nvSpPr>
        <p:spPr>
          <a:xfrm rot="16200000">
            <a:off x="9385522" y="3510175"/>
            <a:ext cx="232476" cy="3458718"/>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Pravá složená závorka 4">
            <a:extLst>
              <a:ext uri="{FF2B5EF4-FFF2-40B4-BE49-F238E27FC236}">
                <a16:creationId xmlns:a16="http://schemas.microsoft.com/office/drawing/2014/main" id="{68AFDB27-6EF7-34EE-CD78-9CCE8732726B}"/>
              </a:ext>
            </a:extLst>
          </p:cNvPr>
          <p:cNvSpPr/>
          <p:nvPr/>
        </p:nvSpPr>
        <p:spPr>
          <a:xfrm rot="16200000">
            <a:off x="9491340" y="1606512"/>
            <a:ext cx="261608" cy="3463315"/>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Ovál 8">
            <a:extLst>
              <a:ext uri="{FF2B5EF4-FFF2-40B4-BE49-F238E27FC236}">
                <a16:creationId xmlns:a16="http://schemas.microsoft.com/office/drawing/2014/main" id="{EBE3DD1C-EA21-5EE0-61F5-BD21686A1514}"/>
              </a:ext>
            </a:extLst>
          </p:cNvPr>
          <p:cNvSpPr/>
          <p:nvPr/>
        </p:nvSpPr>
        <p:spPr>
          <a:xfrm>
            <a:off x="6851889" y="2737125"/>
            <a:ext cx="1341996" cy="623162"/>
          </a:xfrm>
          <a:prstGeom prst="ellipse">
            <a:avLst/>
          </a:prstGeom>
          <a:solidFill>
            <a:srgbClr val="002060"/>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a:t>
            </a:r>
          </a:p>
          <a:p>
            <a:pPr algn="ctr"/>
            <a:r>
              <a:rPr lang="cs-CZ" sz="1200" b="1" dirty="0">
                <a:latin typeface="Century Gothic" panose="020B0502020202020204" pitchFamily="34" charset="0"/>
              </a:rPr>
              <a:t>2,3</a:t>
            </a:r>
          </a:p>
        </p:txBody>
      </p:sp>
      <p:sp>
        <p:nvSpPr>
          <p:cNvPr id="10" name="TextovéPole 9">
            <a:extLst>
              <a:ext uri="{FF2B5EF4-FFF2-40B4-BE49-F238E27FC236}">
                <a16:creationId xmlns:a16="http://schemas.microsoft.com/office/drawing/2014/main" id="{F747203A-3A53-B102-0B17-ED74240D33A3}"/>
              </a:ext>
            </a:extLst>
          </p:cNvPr>
          <p:cNvSpPr txBox="1"/>
          <p:nvPr/>
        </p:nvSpPr>
        <p:spPr>
          <a:xfrm>
            <a:off x="9185890" y="2770207"/>
            <a:ext cx="906476" cy="369332"/>
          </a:xfrm>
          <a:prstGeom prst="rect">
            <a:avLst/>
          </a:prstGeom>
          <a:solidFill>
            <a:srgbClr val="002060"/>
          </a:solidFill>
        </p:spPr>
        <p:txBody>
          <a:bodyPr wrap="square" rtlCol="0">
            <a:spAutoFit/>
          </a:bodyPr>
          <a:lstStyle/>
          <a:p>
            <a:pPr algn="ctr"/>
            <a:r>
              <a:rPr lang="cs-CZ" b="1" dirty="0">
                <a:solidFill>
                  <a:schemeClr val="bg1"/>
                </a:solidFill>
              </a:rPr>
              <a:t>9 %</a:t>
            </a:r>
          </a:p>
        </p:txBody>
      </p:sp>
      <p:sp>
        <p:nvSpPr>
          <p:cNvPr id="15" name="Ovál 14">
            <a:extLst>
              <a:ext uri="{FF2B5EF4-FFF2-40B4-BE49-F238E27FC236}">
                <a16:creationId xmlns:a16="http://schemas.microsoft.com/office/drawing/2014/main" id="{E7B3530E-9C8E-1C04-52AA-B68C0307F466}"/>
              </a:ext>
            </a:extLst>
          </p:cNvPr>
          <p:cNvSpPr/>
          <p:nvPr/>
        </p:nvSpPr>
        <p:spPr>
          <a:xfrm>
            <a:off x="6899661" y="4424506"/>
            <a:ext cx="1341996" cy="623162"/>
          </a:xfrm>
          <a:prstGeom prst="ellipse">
            <a:avLst/>
          </a:prstGeom>
          <a:solidFill>
            <a:srgbClr val="002060"/>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a:t>
            </a:r>
          </a:p>
          <a:p>
            <a:pPr algn="ctr"/>
            <a:r>
              <a:rPr lang="cs-CZ" sz="1200" b="1" dirty="0">
                <a:latin typeface="Century Gothic" panose="020B0502020202020204" pitchFamily="34" charset="0"/>
              </a:rPr>
              <a:t>4,4</a:t>
            </a:r>
          </a:p>
        </p:txBody>
      </p:sp>
      <p:sp>
        <p:nvSpPr>
          <p:cNvPr id="16" name="Šipka: dolů 15">
            <a:extLst>
              <a:ext uri="{FF2B5EF4-FFF2-40B4-BE49-F238E27FC236}">
                <a16:creationId xmlns:a16="http://schemas.microsoft.com/office/drawing/2014/main" id="{498AC235-CF39-B795-5572-6FE1D1D3C0AA}"/>
              </a:ext>
            </a:extLst>
          </p:cNvPr>
          <p:cNvSpPr/>
          <p:nvPr/>
        </p:nvSpPr>
        <p:spPr>
          <a:xfrm>
            <a:off x="457199" y="1929934"/>
            <a:ext cx="327991" cy="2725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a:extLst>
              <a:ext uri="{FF2B5EF4-FFF2-40B4-BE49-F238E27FC236}">
                <a16:creationId xmlns:a16="http://schemas.microsoft.com/office/drawing/2014/main" id="{16101CCE-E727-B72E-C753-54F9F197242B}"/>
              </a:ext>
            </a:extLst>
          </p:cNvPr>
          <p:cNvSpPr/>
          <p:nvPr/>
        </p:nvSpPr>
        <p:spPr>
          <a:xfrm>
            <a:off x="457198" y="3390326"/>
            <a:ext cx="327991" cy="2725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Hvězda: sedmicípá 19">
            <a:extLst>
              <a:ext uri="{FF2B5EF4-FFF2-40B4-BE49-F238E27FC236}">
                <a16:creationId xmlns:a16="http://schemas.microsoft.com/office/drawing/2014/main" id="{91F018A5-7539-8172-BCDD-C06F64D9A98C}"/>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Tree>
    <p:extLst>
      <p:ext uri="{BB962C8B-B14F-4D97-AF65-F5344CB8AC3E}">
        <p14:creationId xmlns:p14="http://schemas.microsoft.com/office/powerpoint/2010/main" val="741934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délník 20">
            <a:extLst>
              <a:ext uri="{FF2B5EF4-FFF2-40B4-BE49-F238E27FC236}">
                <a16:creationId xmlns:a16="http://schemas.microsoft.com/office/drawing/2014/main" id="{CCD3048E-C75E-1F28-11D9-7AD52D1D869B}"/>
              </a:ext>
            </a:extLst>
          </p:cNvPr>
          <p:cNvSpPr/>
          <p:nvPr/>
        </p:nvSpPr>
        <p:spPr>
          <a:xfrm>
            <a:off x="149940" y="6313632"/>
            <a:ext cx="11886481" cy="5443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7127CE5D-AD32-936A-C639-81D3C3D517E7}"/>
              </a:ext>
            </a:extLst>
          </p:cNvPr>
          <p:cNvSpPr/>
          <p:nvPr/>
        </p:nvSpPr>
        <p:spPr>
          <a:xfrm>
            <a:off x="149940" y="1267060"/>
            <a:ext cx="11886481" cy="51645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6" name="Obdélník 15">
            <a:extLst>
              <a:ext uri="{FF2B5EF4-FFF2-40B4-BE49-F238E27FC236}">
                <a16:creationId xmlns:a16="http://schemas.microsoft.com/office/drawing/2014/main" id="{66840572-509A-069D-4EAE-0631F3AF6732}"/>
              </a:ext>
            </a:extLst>
          </p:cNvPr>
          <p:cNvSpPr/>
          <p:nvPr/>
        </p:nvSpPr>
        <p:spPr>
          <a:xfrm>
            <a:off x="200026" y="128870"/>
            <a:ext cx="10515599" cy="8707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4" name="Graf 3">
            <a:extLst>
              <a:ext uri="{FF2B5EF4-FFF2-40B4-BE49-F238E27FC236}">
                <a16:creationId xmlns:a16="http://schemas.microsoft.com/office/drawing/2014/main" id="{5B4B4120-8FA0-407C-C825-400B0EB2732B}"/>
              </a:ext>
            </a:extLst>
          </p:cNvPr>
          <p:cNvGraphicFramePr/>
          <p:nvPr>
            <p:extLst>
              <p:ext uri="{D42A27DB-BD31-4B8C-83A1-F6EECF244321}">
                <p14:modId xmlns:p14="http://schemas.microsoft.com/office/powerpoint/2010/main" val="3651708495"/>
              </p:ext>
            </p:extLst>
          </p:nvPr>
        </p:nvGraphicFramePr>
        <p:xfrm>
          <a:off x="88511" y="4473426"/>
          <a:ext cx="11893938" cy="18416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Graf 1">
            <a:extLst>
              <a:ext uri="{FF2B5EF4-FFF2-40B4-BE49-F238E27FC236}">
                <a16:creationId xmlns:a16="http://schemas.microsoft.com/office/drawing/2014/main" id="{89201A8A-374C-E734-9221-93C4F6DFE2A5}"/>
              </a:ext>
            </a:extLst>
          </p:cNvPr>
          <p:cNvGraphicFramePr/>
          <p:nvPr>
            <p:extLst>
              <p:ext uri="{D42A27DB-BD31-4B8C-83A1-F6EECF244321}">
                <p14:modId xmlns:p14="http://schemas.microsoft.com/office/powerpoint/2010/main" val="4019026469"/>
              </p:ext>
            </p:extLst>
          </p:nvPr>
        </p:nvGraphicFramePr>
        <p:xfrm>
          <a:off x="88511" y="1158473"/>
          <a:ext cx="11893939" cy="167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a:extLst>
              <a:ext uri="{FF2B5EF4-FFF2-40B4-BE49-F238E27FC236}">
                <a16:creationId xmlns:a16="http://schemas.microsoft.com/office/drawing/2014/main" id="{9F92E9A3-9EE9-CADE-50B4-CA7A4D57B49F}"/>
              </a:ext>
            </a:extLst>
          </p:cNvPr>
          <p:cNvGraphicFramePr/>
          <p:nvPr>
            <p:extLst>
              <p:ext uri="{D42A27DB-BD31-4B8C-83A1-F6EECF244321}">
                <p14:modId xmlns:p14="http://schemas.microsoft.com/office/powerpoint/2010/main" val="3431098148"/>
              </p:ext>
            </p:extLst>
          </p:nvPr>
        </p:nvGraphicFramePr>
        <p:xfrm>
          <a:off x="88511" y="2852382"/>
          <a:ext cx="11893938" cy="1621044"/>
        </p:xfrm>
        <a:graphic>
          <a:graphicData uri="http://schemas.openxmlformats.org/drawingml/2006/chart">
            <c:chart xmlns:c="http://schemas.openxmlformats.org/drawingml/2006/chart" xmlns:r="http://schemas.openxmlformats.org/officeDocument/2006/relationships" r:id="rId4"/>
          </a:graphicData>
        </a:graphic>
      </p:graphicFrame>
      <p:sp>
        <p:nvSpPr>
          <p:cNvPr id="30" name="Nadpis 29">
            <a:extLst>
              <a:ext uri="{FF2B5EF4-FFF2-40B4-BE49-F238E27FC236}">
                <a16:creationId xmlns:a16="http://schemas.microsoft.com/office/drawing/2014/main" id="{04FDF23B-AB79-C8FE-267C-3016D2FE615F}"/>
              </a:ext>
            </a:extLst>
          </p:cNvPr>
          <p:cNvSpPr>
            <a:spLocks noGrp="1"/>
          </p:cNvSpPr>
          <p:nvPr>
            <p:ph type="title"/>
          </p:nvPr>
        </p:nvSpPr>
        <p:spPr>
          <a:xfrm>
            <a:off x="88511" y="117577"/>
            <a:ext cx="10515600" cy="804715"/>
          </a:xfrm>
          <a:solidFill>
            <a:srgbClr val="004077"/>
          </a:solidFill>
        </p:spPr>
        <p:txBody>
          <a:bodyPr>
            <a:noAutofit/>
          </a:bodyPr>
          <a:lstStyle/>
          <a:p>
            <a:r>
              <a:rPr lang="cs-CZ" sz="2800" dirty="0">
                <a:solidFill>
                  <a:schemeClr val="bg1"/>
                </a:solidFill>
              </a:rPr>
              <a:t>Pro populaci ve věku 18-34 let: mladší lidé mají větší zájem pracovat jak v pojišťovnictví, tak v bance.</a:t>
            </a:r>
            <a:endParaRPr lang="cs-CZ" sz="2800" b="1" dirty="0">
              <a:solidFill>
                <a:schemeClr val="bg1"/>
              </a:solidFill>
            </a:endParaRPr>
          </a:p>
        </p:txBody>
      </p:sp>
      <p:sp>
        <p:nvSpPr>
          <p:cNvPr id="7" name="Ovál 6">
            <a:extLst>
              <a:ext uri="{FF2B5EF4-FFF2-40B4-BE49-F238E27FC236}">
                <a16:creationId xmlns:a16="http://schemas.microsoft.com/office/drawing/2014/main" id="{ADF58862-B2BD-B24C-D59D-1D8FD7E5ED94}"/>
              </a:ext>
            </a:extLst>
          </p:cNvPr>
          <p:cNvSpPr/>
          <p:nvPr/>
        </p:nvSpPr>
        <p:spPr>
          <a:xfrm>
            <a:off x="6726279" y="1168217"/>
            <a:ext cx="1341996" cy="645184"/>
          </a:xfrm>
          <a:prstGeom prst="ellipse">
            <a:avLst/>
          </a:prstGeom>
          <a:solidFill>
            <a:srgbClr val="002060"/>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a:t>
            </a:r>
          </a:p>
          <a:p>
            <a:pPr algn="ctr"/>
            <a:r>
              <a:rPr lang="cs-CZ" sz="1200" b="1" dirty="0">
                <a:latin typeface="Century Gothic" panose="020B0502020202020204" pitchFamily="34" charset="0"/>
              </a:rPr>
              <a:t>4,9</a:t>
            </a:r>
          </a:p>
        </p:txBody>
      </p:sp>
      <p:sp>
        <p:nvSpPr>
          <p:cNvPr id="13" name="Zástupný symbol pro zápatí 4">
            <a:extLst>
              <a:ext uri="{FF2B5EF4-FFF2-40B4-BE49-F238E27FC236}">
                <a16:creationId xmlns:a16="http://schemas.microsoft.com/office/drawing/2014/main" id="{57ACBDD7-FEFC-B497-0968-596B2ADF42E6}"/>
              </a:ext>
            </a:extLst>
          </p:cNvPr>
          <p:cNvSpPr>
            <a:spLocks noGrp="1"/>
          </p:cNvSpPr>
          <p:nvPr>
            <p:ph type="ftr" sz="quarter" idx="11"/>
          </p:nvPr>
        </p:nvSpPr>
        <p:spPr>
          <a:xfrm>
            <a:off x="88511" y="6315075"/>
            <a:ext cx="11893938" cy="474181"/>
          </a:xfrm>
          <a:solidFill>
            <a:srgbClr val="004077"/>
          </a:solidFill>
        </p:spPr>
        <p:txBody>
          <a:bodyPr/>
          <a:lstStyle/>
          <a:p>
            <a:pPr algn="l"/>
            <a:r>
              <a:rPr lang="cs-CZ" sz="800" i="1" dirty="0">
                <a:solidFill>
                  <a:schemeClr val="bg1"/>
                </a:solidFill>
              </a:rPr>
              <a:t>Představte si situaci – bude Vám nabídnuto zaměstnanecké místo v některé pojišťovně (odpovídající vašemu profesnímu oboru resp. kvalifikaci).  Jaká bude Vaše reakce? 0 = naprosto negativní, nemám zájem 10 = naprosto pozitivní, mám velký zájem </a:t>
            </a:r>
            <a:r>
              <a:rPr lang="en-US" sz="800" i="1" dirty="0">
                <a:solidFill>
                  <a:schemeClr val="bg1"/>
                </a:solidFill>
              </a:rPr>
              <a:t>/ N = </a:t>
            </a:r>
            <a:r>
              <a:rPr lang="cs-CZ" sz="800" i="1" dirty="0">
                <a:solidFill>
                  <a:schemeClr val="bg1"/>
                </a:solidFill>
              </a:rPr>
              <a:t>1 028</a:t>
            </a:r>
          </a:p>
          <a:p>
            <a:pPr algn="l"/>
            <a:r>
              <a:rPr lang="en-US" sz="800" i="1" dirty="0">
                <a:solidFill>
                  <a:schemeClr val="bg1"/>
                </a:solidFill>
              </a:rPr>
              <a:t> A </a:t>
            </a:r>
            <a:r>
              <a:rPr lang="en-US" sz="800" i="1" dirty="0" err="1">
                <a:solidFill>
                  <a:schemeClr val="bg1"/>
                </a:solidFill>
              </a:rPr>
              <a:t>pokud</a:t>
            </a:r>
            <a:r>
              <a:rPr lang="en-US" sz="800" i="1" dirty="0">
                <a:solidFill>
                  <a:schemeClr val="bg1"/>
                </a:solidFill>
              </a:rPr>
              <a:t> by </a:t>
            </a:r>
            <a:r>
              <a:rPr lang="en-US" sz="800" i="1" dirty="0" err="1">
                <a:solidFill>
                  <a:schemeClr val="bg1"/>
                </a:solidFill>
              </a:rPr>
              <a:t>Vám</a:t>
            </a:r>
            <a:r>
              <a:rPr lang="en-US" sz="800" i="1" dirty="0">
                <a:solidFill>
                  <a:schemeClr val="bg1"/>
                </a:solidFill>
              </a:rPr>
              <a:t> </a:t>
            </a:r>
            <a:r>
              <a:rPr lang="en-US" sz="800" i="1" dirty="0" err="1">
                <a:solidFill>
                  <a:schemeClr val="bg1"/>
                </a:solidFill>
              </a:rPr>
              <a:t>bylo</a:t>
            </a:r>
            <a:r>
              <a:rPr lang="en-US" sz="800" i="1" dirty="0">
                <a:solidFill>
                  <a:schemeClr val="bg1"/>
                </a:solidFill>
              </a:rPr>
              <a:t> </a:t>
            </a:r>
            <a:r>
              <a:rPr lang="en-US" sz="800" i="1" dirty="0" err="1">
                <a:solidFill>
                  <a:schemeClr val="bg1"/>
                </a:solidFill>
              </a:rPr>
              <a:t>nabídnuto</a:t>
            </a:r>
            <a:r>
              <a:rPr lang="en-US" sz="800" i="1" dirty="0">
                <a:solidFill>
                  <a:schemeClr val="bg1"/>
                </a:solidFill>
              </a:rPr>
              <a:t> </a:t>
            </a:r>
            <a:r>
              <a:rPr lang="en-US" sz="800" i="1" dirty="0" err="1">
                <a:solidFill>
                  <a:schemeClr val="bg1"/>
                </a:solidFill>
              </a:rPr>
              <a:t>místo</a:t>
            </a:r>
            <a:r>
              <a:rPr lang="en-US" sz="800" i="1" dirty="0">
                <a:solidFill>
                  <a:schemeClr val="bg1"/>
                </a:solidFill>
              </a:rPr>
              <a:t> </a:t>
            </a:r>
            <a:r>
              <a:rPr lang="en-US" sz="800" i="1" dirty="0" err="1">
                <a:solidFill>
                  <a:schemeClr val="bg1"/>
                </a:solidFill>
              </a:rPr>
              <a:t>pojišťovacího</a:t>
            </a:r>
            <a:r>
              <a:rPr lang="en-US" sz="800" i="1" dirty="0">
                <a:solidFill>
                  <a:schemeClr val="bg1"/>
                </a:solidFill>
              </a:rPr>
              <a:t> </a:t>
            </a:r>
            <a:r>
              <a:rPr lang="en-US" sz="800" i="1" dirty="0" err="1">
                <a:solidFill>
                  <a:schemeClr val="bg1"/>
                </a:solidFill>
              </a:rPr>
              <a:t>poradce</a:t>
            </a:r>
            <a:r>
              <a:rPr lang="en-US" sz="800" i="1" dirty="0">
                <a:solidFill>
                  <a:schemeClr val="bg1"/>
                </a:solidFill>
              </a:rPr>
              <a:t> </a:t>
            </a:r>
            <a:r>
              <a:rPr lang="en-US" sz="800" i="1" dirty="0" err="1">
                <a:solidFill>
                  <a:schemeClr val="bg1"/>
                </a:solidFill>
              </a:rPr>
              <a:t>na</a:t>
            </a:r>
            <a:r>
              <a:rPr lang="en-US" sz="800" i="1" dirty="0">
                <a:solidFill>
                  <a:schemeClr val="bg1"/>
                </a:solidFill>
              </a:rPr>
              <a:t> </a:t>
            </a:r>
            <a:r>
              <a:rPr lang="en-US" sz="800" i="1" dirty="0" err="1">
                <a:solidFill>
                  <a:schemeClr val="bg1"/>
                </a:solidFill>
              </a:rPr>
              <a:t>volné</a:t>
            </a:r>
            <a:r>
              <a:rPr lang="en-US" sz="800" i="1" dirty="0">
                <a:solidFill>
                  <a:schemeClr val="bg1"/>
                </a:solidFill>
              </a:rPr>
              <a:t> </a:t>
            </a:r>
            <a:r>
              <a:rPr lang="en-US" sz="800" i="1" dirty="0" err="1">
                <a:solidFill>
                  <a:schemeClr val="bg1"/>
                </a:solidFill>
              </a:rPr>
              <a:t>noze</a:t>
            </a:r>
            <a:r>
              <a:rPr lang="en-US" sz="800" i="1" dirty="0">
                <a:solidFill>
                  <a:schemeClr val="bg1"/>
                </a:solidFill>
              </a:rPr>
              <a:t>? </a:t>
            </a:r>
            <a:r>
              <a:rPr lang="cs-CZ" sz="800" i="1" dirty="0">
                <a:solidFill>
                  <a:schemeClr val="bg1"/>
                </a:solidFill>
              </a:rPr>
              <a:t> </a:t>
            </a:r>
            <a:r>
              <a:rPr lang="en-US" sz="800" i="1" dirty="0">
                <a:solidFill>
                  <a:schemeClr val="bg1"/>
                </a:solidFill>
              </a:rPr>
              <a:t>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negativní</a:t>
            </a:r>
            <a:r>
              <a:rPr lang="en-US" sz="800" i="1" dirty="0">
                <a:solidFill>
                  <a:schemeClr val="bg1"/>
                </a:solidFill>
              </a:rPr>
              <a:t>, </a:t>
            </a:r>
            <a:r>
              <a:rPr lang="en-US" sz="800" i="1" dirty="0" err="1">
                <a:solidFill>
                  <a:schemeClr val="bg1"/>
                </a:solidFill>
              </a:rPr>
              <a:t>nemám</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10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pozitivní</a:t>
            </a:r>
            <a:r>
              <a:rPr lang="en-US" sz="800" i="1" dirty="0">
                <a:solidFill>
                  <a:schemeClr val="bg1"/>
                </a:solidFill>
              </a:rPr>
              <a:t>, </a:t>
            </a:r>
            <a:r>
              <a:rPr lang="en-US" sz="800" i="1" dirty="0" err="1">
                <a:solidFill>
                  <a:schemeClr val="bg1"/>
                </a:solidFill>
              </a:rPr>
              <a:t>mám</a:t>
            </a:r>
            <a:r>
              <a:rPr lang="en-US" sz="800" i="1" dirty="0">
                <a:solidFill>
                  <a:schemeClr val="bg1"/>
                </a:solidFill>
              </a:rPr>
              <a:t> </a:t>
            </a:r>
            <a:r>
              <a:rPr lang="en-US" sz="800" i="1" dirty="0" err="1">
                <a:solidFill>
                  <a:schemeClr val="bg1"/>
                </a:solidFill>
              </a:rPr>
              <a:t>velký</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 N = </a:t>
            </a:r>
            <a:r>
              <a:rPr lang="cs-CZ" sz="800" i="1" dirty="0">
                <a:solidFill>
                  <a:schemeClr val="bg1"/>
                </a:solidFill>
              </a:rPr>
              <a:t>1 028</a:t>
            </a:r>
          </a:p>
          <a:p>
            <a:pPr algn="l"/>
            <a:r>
              <a:rPr lang="cs-CZ" sz="800" i="1" dirty="0">
                <a:solidFill>
                  <a:schemeClr val="bg1"/>
                </a:solidFill>
              </a:rPr>
              <a:t>A3. Představte si situaci – bude Vám nabídnuto zaměstnanecké místo v některé BANCE (odpovídající vašemu profesnímu oboru resp. kvalifikaci). Jaká bude Vaše reakce? </a:t>
            </a:r>
            <a:r>
              <a:rPr lang="en-US" sz="800" i="1" dirty="0">
                <a:solidFill>
                  <a:schemeClr val="bg1"/>
                </a:solidFill>
              </a:rPr>
              <a:t>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negativní</a:t>
            </a:r>
            <a:r>
              <a:rPr lang="en-US" sz="800" i="1" dirty="0">
                <a:solidFill>
                  <a:schemeClr val="bg1"/>
                </a:solidFill>
              </a:rPr>
              <a:t>, </a:t>
            </a:r>
            <a:r>
              <a:rPr lang="en-US" sz="800" i="1" dirty="0" err="1">
                <a:solidFill>
                  <a:schemeClr val="bg1"/>
                </a:solidFill>
              </a:rPr>
              <a:t>nemám</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10 = </a:t>
            </a:r>
            <a:r>
              <a:rPr lang="en-US" sz="800" i="1" dirty="0" err="1">
                <a:solidFill>
                  <a:schemeClr val="bg1"/>
                </a:solidFill>
              </a:rPr>
              <a:t>naprosto</a:t>
            </a:r>
            <a:r>
              <a:rPr lang="en-US" sz="800" i="1" dirty="0">
                <a:solidFill>
                  <a:schemeClr val="bg1"/>
                </a:solidFill>
              </a:rPr>
              <a:t> </a:t>
            </a:r>
            <a:r>
              <a:rPr lang="en-US" sz="800" i="1" dirty="0" err="1">
                <a:solidFill>
                  <a:schemeClr val="bg1"/>
                </a:solidFill>
              </a:rPr>
              <a:t>pozitivní</a:t>
            </a:r>
            <a:r>
              <a:rPr lang="en-US" sz="800" i="1" dirty="0">
                <a:solidFill>
                  <a:schemeClr val="bg1"/>
                </a:solidFill>
              </a:rPr>
              <a:t>, </a:t>
            </a:r>
            <a:r>
              <a:rPr lang="en-US" sz="800" i="1" dirty="0" err="1">
                <a:solidFill>
                  <a:schemeClr val="bg1"/>
                </a:solidFill>
              </a:rPr>
              <a:t>mám</a:t>
            </a:r>
            <a:r>
              <a:rPr lang="en-US" sz="800" i="1" dirty="0">
                <a:solidFill>
                  <a:schemeClr val="bg1"/>
                </a:solidFill>
              </a:rPr>
              <a:t> </a:t>
            </a:r>
            <a:r>
              <a:rPr lang="en-US" sz="800" i="1" dirty="0" err="1">
                <a:solidFill>
                  <a:schemeClr val="bg1"/>
                </a:solidFill>
              </a:rPr>
              <a:t>velký</a:t>
            </a:r>
            <a:r>
              <a:rPr lang="en-US" sz="800" i="1" dirty="0">
                <a:solidFill>
                  <a:schemeClr val="bg1"/>
                </a:solidFill>
              </a:rPr>
              <a:t> </a:t>
            </a:r>
            <a:r>
              <a:rPr lang="en-US" sz="800" i="1" dirty="0" err="1">
                <a:solidFill>
                  <a:schemeClr val="bg1"/>
                </a:solidFill>
              </a:rPr>
              <a:t>zájem</a:t>
            </a:r>
            <a:r>
              <a:rPr lang="cs-CZ" sz="800" i="1" dirty="0">
                <a:solidFill>
                  <a:schemeClr val="bg1"/>
                </a:solidFill>
              </a:rPr>
              <a:t> </a:t>
            </a:r>
            <a:r>
              <a:rPr lang="en-US" sz="800" i="1" dirty="0">
                <a:solidFill>
                  <a:schemeClr val="bg1"/>
                </a:solidFill>
              </a:rPr>
              <a:t>/ N = </a:t>
            </a:r>
            <a:r>
              <a:rPr lang="cs-CZ" sz="800" i="1" dirty="0">
                <a:solidFill>
                  <a:schemeClr val="bg1"/>
                </a:solidFill>
              </a:rPr>
              <a:t>1 028</a:t>
            </a:r>
          </a:p>
        </p:txBody>
      </p:sp>
      <p:sp>
        <p:nvSpPr>
          <p:cNvPr id="3" name="TextovéPole 2">
            <a:extLst>
              <a:ext uri="{FF2B5EF4-FFF2-40B4-BE49-F238E27FC236}">
                <a16:creationId xmlns:a16="http://schemas.microsoft.com/office/drawing/2014/main" id="{E31E024E-B9D4-7243-C3DF-732A6CE166F2}"/>
              </a:ext>
            </a:extLst>
          </p:cNvPr>
          <p:cNvSpPr txBox="1"/>
          <p:nvPr/>
        </p:nvSpPr>
        <p:spPr>
          <a:xfrm>
            <a:off x="9205577" y="1186661"/>
            <a:ext cx="906476" cy="369332"/>
          </a:xfrm>
          <a:prstGeom prst="rect">
            <a:avLst/>
          </a:prstGeom>
          <a:solidFill>
            <a:srgbClr val="002060"/>
          </a:solidFill>
        </p:spPr>
        <p:txBody>
          <a:bodyPr wrap="square" rtlCol="0">
            <a:spAutoFit/>
          </a:bodyPr>
          <a:lstStyle/>
          <a:p>
            <a:pPr algn="ctr"/>
            <a:r>
              <a:rPr lang="cs-CZ" b="1" dirty="0">
                <a:solidFill>
                  <a:schemeClr val="bg1"/>
                </a:solidFill>
              </a:rPr>
              <a:t>35 %</a:t>
            </a:r>
          </a:p>
        </p:txBody>
      </p:sp>
      <p:sp>
        <p:nvSpPr>
          <p:cNvPr id="14" name="TextovéPole 13">
            <a:extLst>
              <a:ext uri="{FF2B5EF4-FFF2-40B4-BE49-F238E27FC236}">
                <a16:creationId xmlns:a16="http://schemas.microsoft.com/office/drawing/2014/main" id="{266D017D-D194-CAC1-1A1B-B57AC982E16B}"/>
              </a:ext>
            </a:extLst>
          </p:cNvPr>
          <p:cNvSpPr txBox="1"/>
          <p:nvPr/>
        </p:nvSpPr>
        <p:spPr>
          <a:xfrm>
            <a:off x="9168906" y="4451404"/>
            <a:ext cx="906476" cy="369332"/>
          </a:xfrm>
          <a:prstGeom prst="rect">
            <a:avLst/>
          </a:prstGeom>
          <a:solidFill>
            <a:srgbClr val="002060"/>
          </a:solidFill>
        </p:spPr>
        <p:txBody>
          <a:bodyPr wrap="square" rtlCol="0">
            <a:spAutoFit/>
          </a:bodyPr>
          <a:lstStyle/>
          <a:p>
            <a:pPr algn="ctr"/>
            <a:r>
              <a:rPr lang="cs-CZ" b="1" dirty="0">
                <a:solidFill>
                  <a:schemeClr val="bg1"/>
                </a:solidFill>
              </a:rPr>
              <a:t>39 %</a:t>
            </a:r>
          </a:p>
        </p:txBody>
      </p:sp>
      <p:sp>
        <p:nvSpPr>
          <p:cNvPr id="18" name="Pravá složená závorka 17">
            <a:extLst>
              <a:ext uri="{FF2B5EF4-FFF2-40B4-BE49-F238E27FC236}">
                <a16:creationId xmlns:a16="http://schemas.microsoft.com/office/drawing/2014/main" id="{9A6FFF44-FBFF-352F-D23C-D2E96E9BFF92}"/>
              </a:ext>
            </a:extLst>
          </p:cNvPr>
          <p:cNvSpPr/>
          <p:nvPr/>
        </p:nvSpPr>
        <p:spPr>
          <a:xfrm rot="16200000">
            <a:off x="9528011" y="-14532"/>
            <a:ext cx="261608" cy="3463315"/>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9" name="Pravá složená závorka 18">
            <a:extLst>
              <a:ext uri="{FF2B5EF4-FFF2-40B4-BE49-F238E27FC236}">
                <a16:creationId xmlns:a16="http://schemas.microsoft.com/office/drawing/2014/main" id="{2612D8EB-DE32-3039-57DA-A79C31E18E82}"/>
              </a:ext>
            </a:extLst>
          </p:cNvPr>
          <p:cNvSpPr/>
          <p:nvPr/>
        </p:nvSpPr>
        <p:spPr>
          <a:xfrm rot="16200000">
            <a:off x="9479015" y="3229701"/>
            <a:ext cx="232476" cy="3458718"/>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Pravá složená závorka 4">
            <a:extLst>
              <a:ext uri="{FF2B5EF4-FFF2-40B4-BE49-F238E27FC236}">
                <a16:creationId xmlns:a16="http://schemas.microsoft.com/office/drawing/2014/main" id="{68AFDB27-6EF7-34EE-CD78-9CCE8732726B}"/>
              </a:ext>
            </a:extLst>
          </p:cNvPr>
          <p:cNvSpPr/>
          <p:nvPr/>
        </p:nvSpPr>
        <p:spPr>
          <a:xfrm rot="16200000">
            <a:off x="9491340" y="1606512"/>
            <a:ext cx="261608" cy="3463315"/>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Ovál 8">
            <a:extLst>
              <a:ext uri="{FF2B5EF4-FFF2-40B4-BE49-F238E27FC236}">
                <a16:creationId xmlns:a16="http://schemas.microsoft.com/office/drawing/2014/main" id="{EBE3DD1C-EA21-5EE0-61F5-BD21686A1514}"/>
              </a:ext>
            </a:extLst>
          </p:cNvPr>
          <p:cNvSpPr/>
          <p:nvPr/>
        </p:nvSpPr>
        <p:spPr>
          <a:xfrm>
            <a:off x="6851889" y="2737125"/>
            <a:ext cx="1341996" cy="623162"/>
          </a:xfrm>
          <a:prstGeom prst="ellipse">
            <a:avLst/>
          </a:prstGeom>
          <a:solidFill>
            <a:srgbClr val="002060"/>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a:t>
            </a:r>
          </a:p>
          <a:p>
            <a:pPr algn="ctr"/>
            <a:r>
              <a:rPr lang="cs-CZ" sz="1200" b="1" dirty="0">
                <a:latin typeface="Century Gothic" panose="020B0502020202020204" pitchFamily="34" charset="0"/>
              </a:rPr>
              <a:t>3,1</a:t>
            </a:r>
          </a:p>
        </p:txBody>
      </p:sp>
      <p:sp>
        <p:nvSpPr>
          <p:cNvPr id="10" name="TextovéPole 9">
            <a:extLst>
              <a:ext uri="{FF2B5EF4-FFF2-40B4-BE49-F238E27FC236}">
                <a16:creationId xmlns:a16="http://schemas.microsoft.com/office/drawing/2014/main" id="{F747203A-3A53-B102-0B17-ED74240D33A3}"/>
              </a:ext>
            </a:extLst>
          </p:cNvPr>
          <p:cNvSpPr txBox="1"/>
          <p:nvPr/>
        </p:nvSpPr>
        <p:spPr>
          <a:xfrm>
            <a:off x="9185890" y="2770207"/>
            <a:ext cx="906476" cy="369332"/>
          </a:xfrm>
          <a:prstGeom prst="rect">
            <a:avLst/>
          </a:prstGeom>
          <a:solidFill>
            <a:srgbClr val="002060"/>
          </a:solidFill>
        </p:spPr>
        <p:txBody>
          <a:bodyPr wrap="square" rtlCol="0">
            <a:spAutoFit/>
          </a:bodyPr>
          <a:lstStyle/>
          <a:p>
            <a:pPr algn="ctr"/>
            <a:r>
              <a:rPr lang="cs-CZ" b="1" dirty="0">
                <a:solidFill>
                  <a:schemeClr val="bg1"/>
                </a:solidFill>
              </a:rPr>
              <a:t>14 %</a:t>
            </a:r>
          </a:p>
        </p:txBody>
      </p:sp>
      <p:sp>
        <p:nvSpPr>
          <p:cNvPr id="15" name="Ovál 14">
            <a:extLst>
              <a:ext uri="{FF2B5EF4-FFF2-40B4-BE49-F238E27FC236}">
                <a16:creationId xmlns:a16="http://schemas.microsoft.com/office/drawing/2014/main" id="{E7B3530E-9C8E-1C04-52AA-B68C0307F466}"/>
              </a:ext>
            </a:extLst>
          </p:cNvPr>
          <p:cNvSpPr/>
          <p:nvPr/>
        </p:nvSpPr>
        <p:spPr>
          <a:xfrm>
            <a:off x="6687893" y="4364739"/>
            <a:ext cx="1341996" cy="623162"/>
          </a:xfrm>
          <a:prstGeom prst="ellipse">
            <a:avLst/>
          </a:prstGeom>
          <a:solidFill>
            <a:srgbClr val="002060"/>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latin typeface="Century Gothic" panose="020B0502020202020204" pitchFamily="34" charset="0"/>
              </a:rPr>
              <a:t>Průměr</a:t>
            </a:r>
          </a:p>
          <a:p>
            <a:pPr algn="ctr"/>
            <a:r>
              <a:rPr lang="cs-CZ" sz="1200" b="1" dirty="0">
                <a:latin typeface="Century Gothic" panose="020B0502020202020204" pitchFamily="34" charset="0"/>
              </a:rPr>
              <a:t>5,1</a:t>
            </a:r>
          </a:p>
        </p:txBody>
      </p:sp>
      <p:sp>
        <p:nvSpPr>
          <p:cNvPr id="20" name="Hvězda: sedmicípá 19">
            <a:extLst>
              <a:ext uri="{FF2B5EF4-FFF2-40B4-BE49-F238E27FC236}">
                <a16:creationId xmlns:a16="http://schemas.microsoft.com/office/drawing/2014/main" id="{91F018A5-7539-8172-BCDD-C06F64D9A98C}"/>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
        <p:nvSpPr>
          <p:cNvPr id="6" name="Šipka: dolů 5">
            <a:extLst>
              <a:ext uri="{FF2B5EF4-FFF2-40B4-BE49-F238E27FC236}">
                <a16:creationId xmlns:a16="http://schemas.microsoft.com/office/drawing/2014/main" id="{B9F11B19-A3BB-5951-99FD-72BB387D4BE5}"/>
              </a:ext>
            </a:extLst>
          </p:cNvPr>
          <p:cNvSpPr/>
          <p:nvPr/>
        </p:nvSpPr>
        <p:spPr>
          <a:xfrm rot="10800000">
            <a:off x="7599165" y="1331805"/>
            <a:ext cx="327991" cy="272578"/>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Šipka: dolů 10">
            <a:extLst>
              <a:ext uri="{FF2B5EF4-FFF2-40B4-BE49-F238E27FC236}">
                <a16:creationId xmlns:a16="http://schemas.microsoft.com/office/drawing/2014/main" id="{23EEC772-A896-99A3-BCFC-7D0E115983B4}"/>
              </a:ext>
            </a:extLst>
          </p:cNvPr>
          <p:cNvSpPr/>
          <p:nvPr/>
        </p:nvSpPr>
        <p:spPr>
          <a:xfrm rot="10800000">
            <a:off x="7763161" y="2888044"/>
            <a:ext cx="327991" cy="272578"/>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Šipka: dolů 11">
            <a:extLst>
              <a:ext uri="{FF2B5EF4-FFF2-40B4-BE49-F238E27FC236}">
                <a16:creationId xmlns:a16="http://schemas.microsoft.com/office/drawing/2014/main" id="{884E3F40-BF0C-B5DB-1E9A-D8BA658482F0}"/>
              </a:ext>
            </a:extLst>
          </p:cNvPr>
          <p:cNvSpPr/>
          <p:nvPr/>
        </p:nvSpPr>
        <p:spPr>
          <a:xfrm rot="10800000">
            <a:off x="7599165" y="4556443"/>
            <a:ext cx="327991" cy="272578"/>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1766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B085599E-077C-E46A-99A3-B6FF8F26B446}"/>
              </a:ext>
            </a:extLst>
          </p:cNvPr>
          <p:cNvSpPr/>
          <p:nvPr/>
        </p:nvSpPr>
        <p:spPr>
          <a:xfrm>
            <a:off x="289600" y="1985460"/>
            <a:ext cx="11797625" cy="47434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02E5E7FE-032B-2B11-9417-3CDD53972FC6}"/>
              </a:ext>
            </a:extLst>
          </p:cNvPr>
          <p:cNvSpPr/>
          <p:nvPr/>
        </p:nvSpPr>
        <p:spPr>
          <a:xfrm>
            <a:off x="200026" y="128870"/>
            <a:ext cx="10515599" cy="15856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15" name="Graf 14">
            <a:extLst>
              <a:ext uri="{FF2B5EF4-FFF2-40B4-BE49-F238E27FC236}">
                <a16:creationId xmlns:a16="http://schemas.microsoft.com/office/drawing/2014/main" id="{3B4B1E35-F680-E41D-7645-D577BA9C8872}"/>
              </a:ext>
            </a:extLst>
          </p:cNvPr>
          <p:cNvGraphicFramePr/>
          <p:nvPr>
            <p:extLst>
              <p:ext uri="{D42A27DB-BD31-4B8C-83A1-F6EECF244321}">
                <p14:modId xmlns:p14="http://schemas.microsoft.com/office/powerpoint/2010/main" val="2395171424"/>
              </p:ext>
            </p:extLst>
          </p:nvPr>
        </p:nvGraphicFramePr>
        <p:xfrm>
          <a:off x="190035" y="1838325"/>
          <a:ext cx="11712365" cy="4743450"/>
        </p:xfrm>
        <a:graphic>
          <a:graphicData uri="http://schemas.openxmlformats.org/drawingml/2006/chart">
            <c:chart xmlns:c="http://schemas.openxmlformats.org/drawingml/2006/chart" xmlns:r="http://schemas.openxmlformats.org/officeDocument/2006/relationships" r:id="rId2"/>
          </a:graphicData>
        </a:graphic>
      </p:graphicFrame>
      <p:sp>
        <p:nvSpPr>
          <p:cNvPr id="30" name="Nadpis 29">
            <a:extLst>
              <a:ext uri="{FF2B5EF4-FFF2-40B4-BE49-F238E27FC236}">
                <a16:creationId xmlns:a16="http://schemas.microsoft.com/office/drawing/2014/main" id="{04FDF23B-AB79-C8FE-267C-3016D2FE615F}"/>
              </a:ext>
            </a:extLst>
          </p:cNvPr>
          <p:cNvSpPr>
            <a:spLocks noGrp="1"/>
          </p:cNvSpPr>
          <p:nvPr>
            <p:ph type="title"/>
          </p:nvPr>
        </p:nvSpPr>
        <p:spPr>
          <a:xfrm>
            <a:off x="76200" y="58436"/>
            <a:ext cx="10515600" cy="1508929"/>
          </a:xfrm>
          <a:solidFill>
            <a:srgbClr val="004077"/>
          </a:solidFill>
        </p:spPr>
        <p:txBody>
          <a:bodyPr anchor="t">
            <a:noAutofit/>
          </a:bodyPr>
          <a:lstStyle/>
          <a:p>
            <a:r>
              <a:rPr lang="cs-CZ" sz="3200" b="1" dirty="0">
                <a:solidFill>
                  <a:schemeClr val="bg1"/>
                </a:solidFill>
              </a:rPr>
              <a:t>Zájem o práci v pojišťovnictví kulminoval v roce 2021. </a:t>
            </a:r>
            <a:r>
              <a:rPr lang="cs-CZ" sz="2800" b="0" dirty="0">
                <a:solidFill>
                  <a:schemeClr val="bg1"/>
                </a:solidFill>
              </a:rPr>
              <a:t>V roce 2024 se postupně vrací na úroveň roku 2020.</a:t>
            </a:r>
            <a:endParaRPr lang="cs-CZ" sz="3200" b="0" dirty="0">
              <a:solidFill>
                <a:schemeClr val="bg1"/>
              </a:solidFill>
            </a:endParaRPr>
          </a:p>
        </p:txBody>
      </p:sp>
      <p:sp>
        <p:nvSpPr>
          <p:cNvPr id="13" name="Zástupný symbol pro zápatí 4">
            <a:extLst>
              <a:ext uri="{FF2B5EF4-FFF2-40B4-BE49-F238E27FC236}">
                <a16:creationId xmlns:a16="http://schemas.microsoft.com/office/drawing/2014/main" id="{57ACBDD7-FEFC-B497-0968-596B2ADF42E6}"/>
              </a:ext>
            </a:extLst>
          </p:cNvPr>
          <p:cNvSpPr>
            <a:spLocks noGrp="1"/>
          </p:cNvSpPr>
          <p:nvPr>
            <p:ph type="ftr" sz="quarter" idx="11"/>
          </p:nvPr>
        </p:nvSpPr>
        <p:spPr>
          <a:xfrm>
            <a:off x="2563070" y="5978424"/>
            <a:ext cx="9088092" cy="609615"/>
          </a:xfrm>
        </p:spPr>
        <p:txBody>
          <a:bodyPr/>
          <a:lstStyle/>
          <a:p>
            <a:pPr algn="l"/>
            <a:r>
              <a:rPr lang="cs-CZ" sz="900" i="1" dirty="0"/>
              <a:t>Představte si situaci – bude Vám nabídnuto zaměstnanecké místo v některé pojišťovně (odpovídající vašemu profesnímu oboru resp. kvalifikaci).  Jaká bude Vaše reakce? 0 = naprosto negativní, nemám zájem 10 = naprosto pozitivní, mám velký zájem </a:t>
            </a:r>
            <a:r>
              <a:rPr lang="en-US" sz="900" i="1" dirty="0"/>
              <a:t>/ N = </a:t>
            </a:r>
            <a:r>
              <a:rPr lang="cs-CZ" sz="900" i="1" dirty="0"/>
              <a:t>1 028</a:t>
            </a:r>
          </a:p>
          <a:p>
            <a:pPr algn="l"/>
            <a:r>
              <a:rPr lang="en-US" sz="900" i="1" dirty="0"/>
              <a:t>A </a:t>
            </a:r>
            <a:r>
              <a:rPr lang="en-US" sz="900" i="1" dirty="0" err="1"/>
              <a:t>pokud</a:t>
            </a:r>
            <a:r>
              <a:rPr lang="en-US" sz="900" i="1" dirty="0"/>
              <a:t> by </a:t>
            </a:r>
            <a:r>
              <a:rPr lang="en-US" sz="900" i="1" dirty="0" err="1"/>
              <a:t>Vám</a:t>
            </a:r>
            <a:r>
              <a:rPr lang="en-US" sz="900" i="1" dirty="0"/>
              <a:t> </a:t>
            </a:r>
            <a:r>
              <a:rPr lang="en-US" sz="900" i="1" dirty="0" err="1"/>
              <a:t>bylo</a:t>
            </a:r>
            <a:r>
              <a:rPr lang="en-US" sz="900" i="1" dirty="0"/>
              <a:t> </a:t>
            </a:r>
            <a:r>
              <a:rPr lang="en-US" sz="900" i="1" dirty="0" err="1"/>
              <a:t>nabídnuto</a:t>
            </a:r>
            <a:r>
              <a:rPr lang="en-US" sz="900" i="1" dirty="0"/>
              <a:t> </a:t>
            </a:r>
            <a:r>
              <a:rPr lang="en-US" sz="900" i="1" dirty="0" err="1"/>
              <a:t>místo</a:t>
            </a:r>
            <a:r>
              <a:rPr lang="en-US" sz="900" i="1" dirty="0"/>
              <a:t> </a:t>
            </a:r>
            <a:r>
              <a:rPr lang="en-US" sz="900" i="1" dirty="0" err="1"/>
              <a:t>pojišťovacího</a:t>
            </a:r>
            <a:r>
              <a:rPr lang="en-US" sz="900" i="1" dirty="0"/>
              <a:t> </a:t>
            </a:r>
            <a:r>
              <a:rPr lang="en-US" sz="900" i="1" dirty="0" err="1"/>
              <a:t>poradce</a:t>
            </a:r>
            <a:r>
              <a:rPr lang="en-US" sz="900" i="1" dirty="0"/>
              <a:t> </a:t>
            </a:r>
            <a:r>
              <a:rPr lang="en-US" sz="900" i="1" dirty="0" err="1"/>
              <a:t>na</a:t>
            </a:r>
            <a:r>
              <a:rPr lang="en-US" sz="900" i="1" dirty="0"/>
              <a:t> </a:t>
            </a:r>
            <a:r>
              <a:rPr lang="en-US" sz="900" i="1" dirty="0" err="1"/>
              <a:t>volné</a:t>
            </a:r>
            <a:r>
              <a:rPr lang="en-US" sz="900" i="1" dirty="0"/>
              <a:t> </a:t>
            </a:r>
            <a:r>
              <a:rPr lang="en-US" sz="900" i="1" dirty="0" err="1"/>
              <a:t>noze</a:t>
            </a:r>
            <a:r>
              <a:rPr lang="en-US" sz="900" i="1" dirty="0"/>
              <a:t>? </a:t>
            </a:r>
            <a:r>
              <a:rPr lang="cs-CZ" sz="900" i="1" dirty="0"/>
              <a:t> </a:t>
            </a:r>
            <a:r>
              <a:rPr lang="en-US" sz="900" i="1" dirty="0"/>
              <a:t>0 = </a:t>
            </a:r>
            <a:r>
              <a:rPr lang="en-US" sz="900" i="1" dirty="0" err="1"/>
              <a:t>naprosto</a:t>
            </a:r>
            <a:r>
              <a:rPr lang="en-US" sz="900" i="1" dirty="0"/>
              <a:t> </a:t>
            </a:r>
            <a:r>
              <a:rPr lang="en-US" sz="900" i="1" dirty="0" err="1"/>
              <a:t>negativní</a:t>
            </a:r>
            <a:r>
              <a:rPr lang="en-US" sz="900" i="1" dirty="0"/>
              <a:t>, </a:t>
            </a:r>
            <a:r>
              <a:rPr lang="en-US" sz="900" i="1" dirty="0" err="1"/>
              <a:t>nemám</a:t>
            </a:r>
            <a:r>
              <a:rPr lang="en-US" sz="900" i="1" dirty="0"/>
              <a:t> </a:t>
            </a:r>
            <a:r>
              <a:rPr lang="en-US" sz="900" i="1" dirty="0" err="1"/>
              <a:t>zájem</a:t>
            </a:r>
            <a:r>
              <a:rPr lang="cs-CZ" sz="900" i="1" dirty="0"/>
              <a:t> </a:t>
            </a:r>
            <a:r>
              <a:rPr lang="en-US" sz="900" i="1" dirty="0"/>
              <a:t>10 = </a:t>
            </a:r>
            <a:r>
              <a:rPr lang="en-US" sz="900" i="1" dirty="0" err="1"/>
              <a:t>naprosto</a:t>
            </a:r>
            <a:r>
              <a:rPr lang="en-US" sz="900" i="1" dirty="0"/>
              <a:t> </a:t>
            </a:r>
            <a:r>
              <a:rPr lang="en-US" sz="900" i="1" dirty="0" err="1"/>
              <a:t>pozitivní</a:t>
            </a:r>
            <a:r>
              <a:rPr lang="en-US" sz="900" i="1" dirty="0"/>
              <a:t>, </a:t>
            </a:r>
            <a:r>
              <a:rPr lang="en-US" sz="900" i="1" dirty="0" err="1"/>
              <a:t>mám</a:t>
            </a:r>
            <a:r>
              <a:rPr lang="en-US" sz="900" i="1" dirty="0"/>
              <a:t> </a:t>
            </a:r>
            <a:r>
              <a:rPr lang="en-US" sz="900" i="1" dirty="0" err="1"/>
              <a:t>velký</a:t>
            </a:r>
            <a:r>
              <a:rPr lang="en-US" sz="900" i="1" dirty="0"/>
              <a:t> </a:t>
            </a:r>
            <a:r>
              <a:rPr lang="en-US" sz="900" i="1" dirty="0" err="1"/>
              <a:t>zájem</a:t>
            </a:r>
            <a:r>
              <a:rPr lang="cs-CZ" sz="900" i="1" dirty="0"/>
              <a:t> </a:t>
            </a:r>
            <a:r>
              <a:rPr lang="en-US" sz="900" i="1" dirty="0"/>
              <a:t>/ N = </a:t>
            </a:r>
            <a:r>
              <a:rPr lang="cs-CZ" sz="900" i="1" dirty="0"/>
              <a:t>1 028</a:t>
            </a:r>
          </a:p>
        </p:txBody>
      </p:sp>
      <p:sp>
        <p:nvSpPr>
          <p:cNvPr id="2" name="TextovéPole 1">
            <a:extLst>
              <a:ext uri="{FF2B5EF4-FFF2-40B4-BE49-F238E27FC236}">
                <a16:creationId xmlns:a16="http://schemas.microsoft.com/office/drawing/2014/main" id="{EFB9D64C-CB3A-2F4D-9919-641ACE5C0D9F}"/>
              </a:ext>
            </a:extLst>
          </p:cNvPr>
          <p:cNvSpPr txBox="1"/>
          <p:nvPr/>
        </p:nvSpPr>
        <p:spPr>
          <a:xfrm rot="16200000">
            <a:off x="-1633931" y="3902297"/>
            <a:ext cx="3921421" cy="230832"/>
          </a:xfrm>
          <a:prstGeom prst="rect">
            <a:avLst/>
          </a:prstGeom>
          <a:noFill/>
        </p:spPr>
        <p:txBody>
          <a:bodyPr wrap="square" rtlCol="0">
            <a:spAutoFit/>
          </a:bodyPr>
          <a:lstStyle/>
          <a:p>
            <a:r>
              <a:rPr lang="cs-CZ" sz="900" b="1" dirty="0">
                <a:solidFill>
                  <a:schemeClr val="bg1">
                    <a:lumMod val="50000"/>
                  </a:schemeClr>
                </a:solidFill>
                <a:latin typeface="Verdana" panose="020B0604030504040204" pitchFamily="34" charset="0"/>
                <a:sym typeface="Wingdings" panose="05000000000000000000" pitchFamily="2" charset="2"/>
              </a:rPr>
              <a:t>0 = nemá zájem -------------------------10=má velký zájem</a:t>
            </a:r>
            <a:endParaRPr lang="cs-CZ" sz="900" b="1" dirty="0">
              <a:solidFill>
                <a:schemeClr val="bg1">
                  <a:lumMod val="50000"/>
                </a:schemeClr>
              </a:solidFill>
              <a:latin typeface="Verdana" panose="020B0604030504040204" pitchFamily="34" charset="0"/>
            </a:endParaRPr>
          </a:p>
        </p:txBody>
      </p:sp>
      <p:sp>
        <p:nvSpPr>
          <p:cNvPr id="3" name="Obdélník 2">
            <a:extLst>
              <a:ext uri="{FF2B5EF4-FFF2-40B4-BE49-F238E27FC236}">
                <a16:creationId xmlns:a16="http://schemas.microsoft.com/office/drawing/2014/main" id="{2882AC30-C005-549F-FD5A-4B6866187705}"/>
              </a:ext>
            </a:extLst>
          </p:cNvPr>
          <p:cNvSpPr/>
          <p:nvPr/>
        </p:nvSpPr>
        <p:spPr>
          <a:xfrm>
            <a:off x="925189" y="2402318"/>
            <a:ext cx="1637881" cy="3765398"/>
          </a:xfrm>
          <a:prstGeom prst="rect">
            <a:avLst/>
          </a:prstGeom>
          <a:solidFill>
            <a:srgbClr val="4472C4">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18956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1EC6E098-8993-20A8-F50E-ED54A04268EA}"/>
              </a:ext>
            </a:extLst>
          </p:cNvPr>
          <p:cNvSpPr/>
          <p:nvPr/>
        </p:nvSpPr>
        <p:spPr>
          <a:xfrm>
            <a:off x="4829279" y="1922192"/>
            <a:ext cx="6928508" cy="487049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B3EFD931-DB09-C251-4BAA-634FA9403CA1}"/>
              </a:ext>
            </a:extLst>
          </p:cNvPr>
          <p:cNvSpPr/>
          <p:nvPr/>
        </p:nvSpPr>
        <p:spPr>
          <a:xfrm>
            <a:off x="200026" y="280623"/>
            <a:ext cx="10628395" cy="15022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Ovál 3">
            <a:extLst>
              <a:ext uri="{FF2B5EF4-FFF2-40B4-BE49-F238E27FC236}">
                <a16:creationId xmlns:a16="http://schemas.microsoft.com/office/drawing/2014/main" id="{8FBB232D-6595-D3B5-58B9-8CA828DCE6F7}"/>
              </a:ext>
            </a:extLst>
          </p:cNvPr>
          <p:cNvSpPr/>
          <p:nvPr/>
        </p:nvSpPr>
        <p:spPr>
          <a:xfrm>
            <a:off x="232467" y="2184373"/>
            <a:ext cx="4163418" cy="278742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cs-CZ" sz="2400" b="1" dirty="0">
                <a:latin typeface="Century Gothic" panose="020B0502020202020204" pitchFamily="34" charset="0"/>
              </a:rPr>
              <a:t>Důvěra </a:t>
            </a:r>
            <a:br>
              <a:rPr lang="cs-CZ" sz="2400" b="1" dirty="0">
                <a:latin typeface="Century Gothic" panose="020B0502020202020204" pitchFamily="34" charset="0"/>
              </a:rPr>
            </a:br>
            <a:r>
              <a:rPr lang="cs-CZ" sz="2400" b="1" dirty="0">
                <a:latin typeface="Century Gothic" panose="020B0502020202020204" pitchFamily="34" charset="0"/>
              </a:rPr>
              <a:t>v nezávislé poradce v oblasti pojišťovnictví</a:t>
            </a:r>
          </a:p>
          <a:p>
            <a:pPr algn="ctr"/>
            <a:r>
              <a:rPr lang="cs-CZ" sz="4400" b="1" dirty="0">
                <a:latin typeface="Century Gothic" panose="020B0502020202020204" pitchFamily="34" charset="0"/>
              </a:rPr>
              <a:t>4,5</a:t>
            </a:r>
          </a:p>
        </p:txBody>
      </p:sp>
      <p:sp>
        <p:nvSpPr>
          <p:cNvPr id="30" name="Nadpis 29">
            <a:extLst>
              <a:ext uri="{FF2B5EF4-FFF2-40B4-BE49-F238E27FC236}">
                <a16:creationId xmlns:a16="http://schemas.microsoft.com/office/drawing/2014/main" id="{04FDF23B-AB79-C8FE-267C-3016D2FE615F}"/>
              </a:ext>
            </a:extLst>
          </p:cNvPr>
          <p:cNvSpPr>
            <a:spLocks noGrp="1"/>
          </p:cNvSpPr>
          <p:nvPr>
            <p:ph type="title"/>
          </p:nvPr>
        </p:nvSpPr>
        <p:spPr>
          <a:xfrm>
            <a:off x="160104" y="141260"/>
            <a:ext cx="10515600" cy="1502207"/>
          </a:xfrm>
          <a:solidFill>
            <a:srgbClr val="004077"/>
          </a:solidFill>
        </p:spPr>
        <p:txBody>
          <a:bodyPr>
            <a:noAutofit/>
          </a:bodyPr>
          <a:lstStyle/>
          <a:p>
            <a:r>
              <a:rPr lang="cs-CZ" sz="3600" b="1" dirty="0">
                <a:solidFill>
                  <a:schemeClr val="bg1"/>
                </a:solidFill>
              </a:rPr>
              <a:t>Důvěra v nezávislé poradce se od roku 2023 téměř nezměnila a drží se na úrovni 4,5 bodu </a:t>
            </a:r>
            <a:br>
              <a:rPr lang="cs-CZ" sz="3600" b="1" dirty="0">
                <a:solidFill>
                  <a:schemeClr val="bg1"/>
                </a:solidFill>
              </a:rPr>
            </a:br>
            <a:r>
              <a:rPr lang="cs-CZ" sz="3600" b="1" dirty="0">
                <a:solidFill>
                  <a:schemeClr val="bg1"/>
                </a:solidFill>
              </a:rPr>
              <a:t>z 10.</a:t>
            </a:r>
          </a:p>
        </p:txBody>
      </p:sp>
      <p:sp>
        <p:nvSpPr>
          <p:cNvPr id="3" name="Ovál 2">
            <a:extLst>
              <a:ext uri="{FF2B5EF4-FFF2-40B4-BE49-F238E27FC236}">
                <a16:creationId xmlns:a16="http://schemas.microsoft.com/office/drawing/2014/main" id="{01C58776-DB9E-05F1-7BCE-B7123A146D8C}"/>
              </a:ext>
            </a:extLst>
          </p:cNvPr>
          <p:cNvSpPr/>
          <p:nvPr/>
        </p:nvSpPr>
        <p:spPr>
          <a:xfrm>
            <a:off x="160104" y="2102625"/>
            <a:ext cx="4163418" cy="2787427"/>
          </a:xfrm>
          <a:prstGeom prst="ellipse">
            <a:avLst/>
          </a:prstGeom>
          <a:solidFill>
            <a:srgbClr val="00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latin typeface="Century Gothic" panose="020B0502020202020204" pitchFamily="34" charset="0"/>
              </a:rPr>
              <a:t>Důvěra </a:t>
            </a:r>
            <a:br>
              <a:rPr lang="cs-CZ" sz="2400" b="1" dirty="0">
                <a:latin typeface="Century Gothic" panose="020B0502020202020204" pitchFamily="34" charset="0"/>
              </a:rPr>
            </a:br>
            <a:r>
              <a:rPr lang="cs-CZ" sz="2400" b="1" dirty="0">
                <a:latin typeface="Century Gothic" panose="020B0502020202020204" pitchFamily="34" charset="0"/>
              </a:rPr>
              <a:t>v nezávislé poradce v oblasti pojišťovnictví</a:t>
            </a:r>
          </a:p>
          <a:p>
            <a:pPr algn="ctr"/>
            <a:r>
              <a:rPr lang="cs-CZ" sz="4400" b="1" dirty="0">
                <a:latin typeface="Century Gothic" panose="020B0502020202020204" pitchFamily="34" charset="0"/>
              </a:rPr>
              <a:t>4,5</a:t>
            </a:r>
          </a:p>
        </p:txBody>
      </p:sp>
      <p:graphicFrame>
        <p:nvGraphicFramePr>
          <p:cNvPr id="2" name="Graf 1">
            <a:extLst>
              <a:ext uri="{FF2B5EF4-FFF2-40B4-BE49-F238E27FC236}">
                <a16:creationId xmlns:a16="http://schemas.microsoft.com/office/drawing/2014/main" id="{790BCFB6-A6B3-AFD2-4FC8-C071E06DC33E}"/>
              </a:ext>
            </a:extLst>
          </p:cNvPr>
          <p:cNvGraphicFramePr/>
          <p:nvPr>
            <p:extLst>
              <p:ext uri="{D42A27DB-BD31-4B8C-83A1-F6EECF244321}">
                <p14:modId xmlns:p14="http://schemas.microsoft.com/office/powerpoint/2010/main" val="2956400797"/>
              </p:ext>
            </p:extLst>
          </p:nvPr>
        </p:nvGraphicFramePr>
        <p:xfrm>
          <a:off x="4704347" y="1824717"/>
          <a:ext cx="6939635" cy="482874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FD099F67-6616-F5D9-9057-FC516F045A6D}"/>
              </a:ext>
            </a:extLst>
          </p:cNvPr>
          <p:cNvSpPr txBox="1"/>
          <p:nvPr/>
        </p:nvSpPr>
        <p:spPr>
          <a:xfrm>
            <a:off x="4909930" y="2304508"/>
            <a:ext cx="1343967" cy="261610"/>
          </a:xfrm>
          <a:prstGeom prst="rect">
            <a:avLst/>
          </a:prstGeom>
          <a:noFill/>
        </p:spPr>
        <p:txBody>
          <a:bodyPr wrap="square">
            <a:spAutoFit/>
          </a:bodyPr>
          <a:lstStyle/>
          <a:p>
            <a:r>
              <a:rPr lang="cs-CZ" sz="1100" i="1" dirty="0"/>
              <a:t>naprosto důvěřuji</a:t>
            </a:r>
            <a:endParaRPr lang="cs-CZ" sz="1100" b="1" dirty="0"/>
          </a:p>
        </p:txBody>
      </p:sp>
      <p:sp>
        <p:nvSpPr>
          <p:cNvPr id="7" name="TextovéPole 6">
            <a:extLst>
              <a:ext uri="{FF2B5EF4-FFF2-40B4-BE49-F238E27FC236}">
                <a16:creationId xmlns:a16="http://schemas.microsoft.com/office/drawing/2014/main" id="{5838BB4F-8C7C-7C33-759A-DBE6E83D902C}"/>
              </a:ext>
            </a:extLst>
          </p:cNvPr>
          <p:cNvSpPr txBox="1"/>
          <p:nvPr/>
        </p:nvSpPr>
        <p:spPr>
          <a:xfrm>
            <a:off x="4909930" y="5895848"/>
            <a:ext cx="1343967" cy="261610"/>
          </a:xfrm>
          <a:prstGeom prst="rect">
            <a:avLst/>
          </a:prstGeom>
          <a:noFill/>
        </p:spPr>
        <p:txBody>
          <a:bodyPr wrap="square">
            <a:spAutoFit/>
          </a:bodyPr>
          <a:lstStyle/>
          <a:p>
            <a:r>
              <a:rPr lang="cs-CZ" sz="1100" i="1" dirty="0"/>
              <a:t>vůbec nedůvěřuji</a:t>
            </a:r>
            <a:endParaRPr lang="cs-CZ" sz="1100" b="1" dirty="0"/>
          </a:p>
        </p:txBody>
      </p:sp>
      <p:sp>
        <p:nvSpPr>
          <p:cNvPr id="10" name="TextovéPole 9">
            <a:extLst>
              <a:ext uri="{FF2B5EF4-FFF2-40B4-BE49-F238E27FC236}">
                <a16:creationId xmlns:a16="http://schemas.microsoft.com/office/drawing/2014/main" id="{28896368-5CD1-E08F-7133-042BED03DA4F}"/>
              </a:ext>
            </a:extLst>
          </p:cNvPr>
          <p:cNvSpPr txBox="1"/>
          <p:nvPr/>
        </p:nvSpPr>
        <p:spPr>
          <a:xfrm>
            <a:off x="9961798" y="2706937"/>
            <a:ext cx="1100810" cy="369332"/>
          </a:xfrm>
          <a:prstGeom prst="rect">
            <a:avLst/>
          </a:prstGeom>
          <a:solidFill>
            <a:srgbClr val="002060"/>
          </a:solidFill>
        </p:spPr>
        <p:txBody>
          <a:bodyPr wrap="square" rtlCol="0">
            <a:spAutoFit/>
          </a:bodyPr>
          <a:lstStyle/>
          <a:p>
            <a:pPr algn="ctr"/>
            <a:r>
              <a:rPr lang="cs-CZ" b="1" dirty="0">
                <a:solidFill>
                  <a:schemeClr val="bg1"/>
                </a:solidFill>
              </a:rPr>
              <a:t>25 %</a:t>
            </a:r>
          </a:p>
        </p:txBody>
      </p:sp>
      <p:sp>
        <p:nvSpPr>
          <p:cNvPr id="11" name="Pravá složená závorka 10">
            <a:extLst>
              <a:ext uri="{FF2B5EF4-FFF2-40B4-BE49-F238E27FC236}">
                <a16:creationId xmlns:a16="http://schemas.microsoft.com/office/drawing/2014/main" id="{E3B2F48F-D6AA-D240-125C-00CB69922222}"/>
              </a:ext>
            </a:extLst>
          </p:cNvPr>
          <p:cNvSpPr/>
          <p:nvPr/>
        </p:nvSpPr>
        <p:spPr>
          <a:xfrm>
            <a:off x="9742860" y="2305383"/>
            <a:ext cx="146575" cy="1272704"/>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8" name="Zástupný symbol pro zápatí 4">
            <a:extLst>
              <a:ext uri="{FF2B5EF4-FFF2-40B4-BE49-F238E27FC236}">
                <a16:creationId xmlns:a16="http://schemas.microsoft.com/office/drawing/2014/main" id="{FEEE049C-F2BE-2D22-B47B-AE2721A4818F}"/>
              </a:ext>
            </a:extLst>
          </p:cNvPr>
          <p:cNvSpPr>
            <a:spLocks noGrp="1"/>
          </p:cNvSpPr>
          <p:nvPr>
            <p:ph type="ftr" sz="quarter" idx="11"/>
          </p:nvPr>
        </p:nvSpPr>
        <p:spPr>
          <a:xfrm>
            <a:off x="4829279" y="6405999"/>
            <a:ext cx="6483975" cy="171377"/>
          </a:xfrm>
        </p:spPr>
        <p:txBody>
          <a:bodyPr/>
          <a:lstStyle/>
          <a:p>
            <a:pPr algn="l"/>
            <a:r>
              <a:rPr lang="cs-CZ" sz="900" i="1" dirty="0"/>
              <a:t> Do jaké míry důvěřujete nezávislým poradcům v oblasti pojišťovnictví? 0 = vůbec nedůvěřuji, 10 = naprosto důvěřuji / </a:t>
            </a:r>
            <a:r>
              <a:rPr lang="en-US" sz="900" i="1" dirty="0"/>
              <a:t>N = </a:t>
            </a:r>
            <a:r>
              <a:rPr lang="cs-CZ" sz="900" i="1" dirty="0"/>
              <a:t>1 028</a:t>
            </a:r>
          </a:p>
          <a:p>
            <a:pPr algn="l"/>
            <a:endParaRPr lang="en-US" sz="900" i="1" dirty="0"/>
          </a:p>
        </p:txBody>
      </p:sp>
    </p:spTree>
    <p:extLst>
      <p:ext uri="{BB962C8B-B14F-4D97-AF65-F5344CB8AC3E}">
        <p14:creationId xmlns:p14="http://schemas.microsoft.com/office/powerpoint/2010/main" val="1408851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501D8403-9D78-35DA-63AC-EE0C1FFCE36D}"/>
              </a:ext>
            </a:extLst>
          </p:cNvPr>
          <p:cNvSpPr/>
          <p:nvPr/>
        </p:nvSpPr>
        <p:spPr>
          <a:xfrm>
            <a:off x="390418" y="1846835"/>
            <a:ext cx="11713071" cy="487049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51911E72-C81C-1B47-8BC1-B6A1199F3232}"/>
              </a:ext>
            </a:extLst>
          </p:cNvPr>
          <p:cNvSpPr/>
          <p:nvPr/>
        </p:nvSpPr>
        <p:spPr>
          <a:xfrm>
            <a:off x="265934" y="327546"/>
            <a:ext cx="10311082" cy="122119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6" name="Graf 5">
            <a:extLst>
              <a:ext uri="{FF2B5EF4-FFF2-40B4-BE49-F238E27FC236}">
                <a16:creationId xmlns:a16="http://schemas.microsoft.com/office/drawing/2014/main" id="{5FE11D63-5945-E00B-DD41-5531C9C00EE5}"/>
              </a:ext>
            </a:extLst>
          </p:cNvPr>
          <p:cNvGraphicFramePr/>
          <p:nvPr>
            <p:extLst>
              <p:ext uri="{D42A27DB-BD31-4B8C-83A1-F6EECF244321}">
                <p14:modId xmlns:p14="http://schemas.microsoft.com/office/powerpoint/2010/main" val="683198295"/>
              </p:ext>
            </p:extLst>
          </p:nvPr>
        </p:nvGraphicFramePr>
        <p:xfrm>
          <a:off x="88511" y="1710232"/>
          <a:ext cx="11968810" cy="4820222"/>
        </p:xfrm>
        <a:graphic>
          <a:graphicData uri="http://schemas.openxmlformats.org/drawingml/2006/chart">
            <c:chart xmlns:c="http://schemas.openxmlformats.org/drawingml/2006/chart" xmlns:r="http://schemas.openxmlformats.org/officeDocument/2006/relationships" r:id="rId3"/>
          </a:graphicData>
        </a:graphic>
      </p:graphicFrame>
      <p:sp>
        <p:nvSpPr>
          <p:cNvPr id="4" name="Nadpis 3">
            <a:extLst>
              <a:ext uri="{FF2B5EF4-FFF2-40B4-BE49-F238E27FC236}">
                <a16:creationId xmlns:a16="http://schemas.microsoft.com/office/drawing/2014/main" id="{68A890DD-A3BD-437B-9354-197B50B9E8DA}"/>
              </a:ext>
            </a:extLst>
          </p:cNvPr>
          <p:cNvSpPr>
            <a:spLocks noGrp="1"/>
          </p:cNvSpPr>
          <p:nvPr>
            <p:ph type="title"/>
          </p:nvPr>
        </p:nvSpPr>
        <p:spPr>
          <a:xfrm>
            <a:off x="88511" y="166055"/>
            <a:ext cx="10311083" cy="1246082"/>
          </a:xfrm>
          <a:solidFill>
            <a:srgbClr val="004077"/>
          </a:solidFill>
        </p:spPr>
        <p:txBody>
          <a:bodyPr anchor="t">
            <a:noAutofit/>
          </a:bodyPr>
          <a:lstStyle/>
          <a:p>
            <a:r>
              <a:rPr lang="cs-CZ" sz="2000" dirty="0">
                <a:solidFill>
                  <a:schemeClr val="bg1"/>
                </a:solidFill>
              </a:rPr>
              <a:t>Klienti </a:t>
            </a:r>
            <a:r>
              <a:rPr lang="cs-CZ" sz="2000" dirty="0" err="1">
                <a:solidFill>
                  <a:schemeClr val="bg1"/>
                </a:solidFill>
              </a:rPr>
              <a:t>Generalli</a:t>
            </a:r>
            <a:r>
              <a:rPr lang="cs-CZ" sz="2000" dirty="0">
                <a:solidFill>
                  <a:schemeClr val="bg1"/>
                </a:solidFill>
              </a:rPr>
              <a:t> ČP mají nejčastěji zkušenost s přímými poradci, u ostatních pojišťoven se podíl klientů se zkušeností výrazně snižuje. </a:t>
            </a:r>
            <a:br>
              <a:rPr lang="cs-CZ" sz="2800" dirty="0">
                <a:solidFill>
                  <a:schemeClr val="bg1"/>
                </a:solidFill>
              </a:rPr>
            </a:br>
            <a:r>
              <a:rPr lang="cs-CZ" sz="2400" b="1" dirty="0">
                <a:solidFill>
                  <a:schemeClr val="bg1"/>
                </a:solidFill>
              </a:rPr>
              <a:t>Průměrné hodnocení přímých poradců za všechny pojišťovny je 6,8 </a:t>
            </a:r>
            <a:r>
              <a:rPr lang="cs-CZ" sz="2400" b="0" dirty="0">
                <a:solidFill>
                  <a:schemeClr val="bg1"/>
                </a:solidFill>
              </a:rPr>
              <a:t>bodů z 10.</a:t>
            </a:r>
          </a:p>
        </p:txBody>
      </p:sp>
      <p:sp>
        <p:nvSpPr>
          <p:cNvPr id="9" name="Obdélník 8">
            <a:extLst>
              <a:ext uri="{FF2B5EF4-FFF2-40B4-BE49-F238E27FC236}">
                <a16:creationId xmlns:a16="http://schemas.microsoft.com/office/drawing/2014/main" id="{BB01EED6-45EF-416D-8332-550F54DA3C5C}"/>
              </a:ext>
            </a:extLst>
          </p:cNvPr>
          <p:cNvSpPr/>
          <p:nvPr/>
        </p:nvSpPr>
        <p:spPr>
          <a:xfrm>
            <a:off x="134679" y="6137947"/>
            <a:ext cx="10155865" cy="553998"/>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ea typeface="Calibri" panose="020F0502020204030204" pitchFamily="34" charset="0"/>
              </a:rPr>
              <a:t>H15. Vyberte prosím pojišťovny, u kterých máte zkušenost s jejich přímými pojišťovacími poradci? N=1028</a:t>
            </a:r>
          </a:p>
          <a:p>
            <a:r>
              <a:rPr lang="cs-CZ" sz="1000" i="1" dirty="0">
                <a:solidFill>
                  <a:schemeClr val="bg1">
                    <a:lumMod val="50000"/>
                  </a:schemeClr>
                </a:solidFill>
                <a:latin typeface="Century Gothic" panose="020B0502020202020204" pitchFamily="34" charset="0"/>
                <a:ea typeface="Calibri" panose="020F0502020204030204" pitchFamily="34" charset="0"/>
              </a:rPr>
              <a:t>H16. A jak tuto zkušenost hodnotíte? Opět pomocí 10bodové stupnice : 0 = naprosto negativní zkušenost, 10 = skvělá zkušenost N=1028</a:t>
            </a:r>
          </a:p>
          <a:p>
            <a:r>
              <a:rPr lang="cs-CZ" sz="1000" i="1" dirty="0">
                <a:solidFill>
                  <a:schemeClr val="bg1">
                    <a:lumMod val="50000"/>
                  </a:schemeClr>
                </a:solidFill>
                <a:latin typeface="Century Gothic" panose="020B0502020202020204" pitchFamily="34" charset="0"/>
                <a:ea typeface="Calibri" panose="020F0502020204030204" pitchFamily="34" charset="0"/>
              </a:rPr>
              <a:t> </a:t>
            </a:r>
          </a:p>
        </p:txBody>
      </p:sp>
      <p:sp>
        <p:nvSpPr>
          <p:cNvPr id="3" name="TextovéPole 2">
            <a:extLst>
              <a:ext uri="{FF2B5EF4-FFF2-40B4-BE49-F238E27FC236}">
                <a16:creationId xmlns:a16="http://schemas.microsoft.com/office/drawing/2014/main" id="{9FD3CD6D-FC28-98F6-C70D-C4BCF239CFE1}"/>
              </a:ext>
            </a:extLst>
          </p:cNvPr>
          <p:cNvSpPr txBox="1"/>
          <p:nvPr/>
        </p:nvSpPr>
        <p:spPr>
          <a:xfrm>
            <a:off x="8677040" y="6290722"/>
            <a:ext cx="3379477" cy="369332"/>
          </a:xfrm>
          <a:prstGeom prst="rect">
            <a:avLst/>
          </a:prstGeom>
          <a:solidFill>
            <a:schemeClr val="accent1">
              <a:lumMod val="60000"/>
              <a:lumOff val="40000"/>
            </a:schemeClr>
          </a:solidFill>
        </p:spPr>
        <p:txBody>
          <a:bodyPr wrap="square" rtlCol="0">
            <a:spAutoFit/>
          </a:bodyPr>
          <a:lstStyle/>
          <a:p>
            <a:r>
              <a:rPr lang="cs-CZ" sz="900" b="0" i="0" dirty="0">
                <a:effectLst/>
                <a:latin typeface="Century Gothic" panose="020B0502020202020204" pitchFamily="34" charset="0"/>
              </a:rPr>
              <a:t>* Jsou zobrazeny pojišťovny, kde zkušenost s poradci přesahuje 10 %.</a:t>
            </a:r>
            <a:endParaRPr lang="cs-CZ" sz="900" dirty="0">
              <a:latin typeface="Century Gothic" panose="020B0502020202020204" pitchFamily="34" charset="0"/>
            </a:endParaRPr>
          </a:p>
        </p:txBody>
      </p:sp>
      <p:sp>
        <p:nvSpPr>
          <p:cNvPr id="5" name="Ovál 4">
            <a:extLst>
              <a:ext uri="{FF2B5EF4-FFF2-40B4-BE49-F238E27FC236}">
                <a16:creationId xmlns:a16="http://schemas.microsoft.com/office/drawing/2014/main" id="{9082268A-1BE4-D4A6-262B-0519EE5B2E76}"/>
              </a:ext>
            </a:extLst>
          </p:cNvPr>
          <p:cNvSpPr/>
          <p:nvPr/>
        </p:nvSpPr>
        <p:spPr>
          <a:xfrm>
            <a:off x="6574981" y="1846835"/>
            <a:ext cx="3614047" cy="1101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b="1" dirty="0">
                <a:latin typeface="Century Gothic" panose="020B0502020202020204" pitchFamily="34" charset="0"/>
              </a:rPr>
              <a:t>Průměrné hodnocení poradců všech pojišťoven je 6,8</a:t>
            </a:r>
          </a:p>
        </p:txBody>
      </p:sp>
      <p:sp>
        <p:nvSpPr>
          <p:cNvPr id="7" name="Hvězda: sedmicípá 6">
            <a:extLst>
              <a:ext uri="{FF2B5EF4-FFF2-40B4-BE49-F238E27FC236}">
                <a16:creationId xmlns:a16="http://schemas.microsoft.com/office/drawing/2014/main" id="{541B2290-F5A4-7E51-7D24-CA163361BDCC}"/>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
        <p:nvSpPr>
          <p:cNvPr id="10" name="TextovéPole 9">
            <a:extLst>
              <a:ext uri="{FF2B5EF4-FFF2-40B4-BE49-F238E27FC236}">
                <a16:creationId xmlns:a16="http://schemas.microsoft.com/office/drawing/2014/main" id="{BFD2FD78-4B27-EA8E-4833-F70203E4159C}"/>
              </a:ext>
            </a:extLst>
          </p:cNvPr>
          <p:cNvSpPr txBox="1"/>
          <p:nvPr/>
        </p:nvSpPr>
        <p:spPr>
          <a:xfrm rot="16200000">
            <a:off x="9460789" y="3743772"/>
            <a:ext cx="4639263" cy="276999"/>
          </a:xfrm>
          <a:prstGeom prst="rect">
            <a:avLst/>
          </a:prstGeom>
          <a:noFill/>
        </p:spPr>
        <p:txBody>
          <a:bodyPr wrap="square">
            <a:spAutoFit/>
          </a:bodyPr>
          <a:lstStyle/>
          <a:p>
            <a:r>
              <a:rPr lang="cs-CZ" sz="1200" b="1" i="1" dirty="0">
                <a:solidFill>
                  <a:schemeClr val="bg1">
                    <a:lumMod val="50000"/>
                  </a:schemeClr>
                </a:solidFill>
                <a:latin typeface="Century Gothic" panose="020B0502020202020204" pitchFamily="34" charset="0"/>
                <a:ea typeface="Calibri" panose="020F0502020204030204" pitchFamily="34" charset="0"/>
              </a:rPr>
              <a:t>0 = naprosto negativní zkušenost……10 = skvělá zkušenost </a:t>
            </a:r>
            <a:endParaRPr lang="cs-CZ" sz="1200" b="1" dirty="0"/>
          </a:p>
        </p:txBody>
      </p:sp>
    </p:spTree>
    <p:extLst>
      <p:ext uri="{BB962C8B-B14F-4D97-AF65-F5344CB8AC3E}">
        <p14:creationId xmlns:p14="http://schemas.microsoft.com/office/powerpoint/2010/main" val="166585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41AF3927-EC31-1ADA-EF05-8BE7C0887FD4}"/>
              </a:ext>
            </a:extLst>
          </p:cNvPr>
          <p:cNvSpPr/>
          <p:nvPr/>
        </p:nvSpPr>
        <p:spPr>
          <a:xfrm>
            <a:off x="265934" y="1710231"/>
            <a:ext cx="11430883" cy="511831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12" name="Graf 11">
            <a:extLst>
              <a:ext uri="{FF2B5EF4-FFF2-40B4-BE49-F238E27FC236}">
                <a16:creationId xmlns:a16="http://schemas.microsoft.com/office/drawing/2014/main" id="{B228165E-85B1-D205-5702-16E38E6A0C39}"/>
              </a:ext>
            </a:extLst>
          </p:cNvPr>
          <p:cNvGraphicFramePr/>
          <p:nvPr>
            <p:extLst>
              <p:ext uri="{D42A27DB-BD31-4B8C-83A1-F6EECF244321}">
                <p14:modId xmlns:p14="http://schemas.microsoft.com/office/powerpoint/2010/main" val="2623831675"/>
              </p:ext>
            </p:extLst>
          </p:nvPr>
        </p:nvGraphicFramePr>
        <p:xfrm>
          <a:off x="143407" y="1649307"/>
          <a:ext cx="11375987" cy="5118317"/>
        </p:xfrm>
        <a:graphic>
          <a:graphicData uri="http://schemas.openxmlformats.org/drawingml/2006/chart">
            <c:chart xmlns:c="http://schemas.openxmlformats.org/drawingml/2006/chart" xmlns:r="http://schemas.openxmlformats.org/officeDocument/2006/relationships" r:id="rId3"/>
          </a:graphicData>
        </a:graphic>
      </p:graphicFrame>
      <p:sp>
        <p:nvSpPr>
          <p:cNvPr id="2" name="Obdélník 1">
            <a:extLst>
              <a:ext uri="{FF2B5EF4-FFF2-40B4-BE49-F238E27FC236}">
                <a16:creationId xmlns:a16="http://schemas.microsoft.com/office/drawing/2014/main" id="{51911E72-C81C-1B47-8BC1-B6A1199F3232}"/>
              </a:ext>
            </a:extLst>
          </p:cNvPr>
          <p:cNvSpPr/>
          <p:nvPr/>
        </p:nvSpPr>
        <p:spPr>
          <a:xfrm>
            <a:off x="265934" y="327546"/>
            <a:ext cx="10311082" cy="122119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Nadpis 3">
            <a:extLst>
              <a:ext uri="{FF2B5EF4-FFF2-40B4-BE49-F238E27FC236}">
                <a16:creationId xmlns:a16="http://schemas.microsoft.com/office/drawing/2014/main" id="{68A890DD-A3BD-437B-9354-197B50B9E8DA}"/>
              </a:ext>
            </a:extLst>
          </p:cNvPr>
          <p:cNvSpPr>
            <a:spLocks noGrp="1"/>
          </p:cNvSpPr>
          <p:nvPr>
            <p:ph type="title"/>
          </p:nvPr>
        </p:nvSpPr>
        <p:spPr>
          <a:xfrm>
            <a:off x="88511" y="166055"/>
            <a:ext cx="10311083" cy="1246082"/>
          </a:xfrm>
          <a:solidFill>
            <a:srgbClr val="004077"/>
          </a:solidFill>
        </p:spPr>
        <p:txBody>
          <a:bodyPr anchor="t">
            <a:noAutofit/>
          </a:bodyPr>
          <a:lstStyle/>
          <a:p>
            <a:r>
              <a:rPr lang="cs-CZ" sz="2200" dirty="0">
                <a:solidFill>
                  <a:schemeClr val="bg1"/>
                </a:solidFill>
              </a:rPr>
              <a:t>Klienti nejlépe hodnotí zkušenosti s přímými pojišťovacími poradci, a to i ve srovnání s hodnocením nezávislých poradců. Nejlépe hodnoceni jsou poradci u ČSOB, nejhůře u Kooperativy. Mezi nezávislými poradci je lídrem Top-pojištění.cz.</a:t>
            </a:r>
          </a:p>
        </p:txBody>
      </p:sp>
      <p:sp>
        <p:nvSpPr>
          <p:cNvPr id="9" name="Obdélník 8">
            <a:extLst>
              <a:ext uri="{FF2B5EF4-FFF2-40B4-BE49-F238E27FC236}">
                <a16:creationId xmlns:a16="http://schemas.microsoft.com/office/drawing/2014/main" id="{BB01EED6-45EF-416D-8332-550F54DA3C5C}"/>
              </a:ext>
            </a:extLst>
          </p:cNvPr>
          <p:cNvSpPr/>
          <p:nvPr/>
        </p:nvSpPr>
        <p:spPr>
          <a:xfrm>
            <a:off x="143406" y="6361718"/>
            <a:ext cx="10155865" cy="400110"/>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ea typeface="Calibri" panose="020F0502020204030204" pitchFamily="34" charset="0"/>
              </a:rPr>
              <a:t>H16. A jak tuto zkušenost hodnotíte? Opět pomocí 10bodové stupnice : 0 = naprosto negativní zkušenost, 10 = skvělá zkušenost N=1028</a:t>
            </a:r>
          </a:p>
          <a:p>
            <a:r>
              <a:rPr lang="cs-CZ" sz="1000" i="1" dirty="0">
                <a:solidFill>
                  <a:schemeClr val="bg1">
                    <a:lumMod val="50000"/>
                  </a:schemeClr>
                </a:solidFill>
                <a:latin typeface="Century Gothic" panose="020B0502020202020204" pitchFamily="34" charset="0"/>
                <a:ea typeface="Calibri" panose="020F0502020204030204" pitchFamily="34" charset="0"/>
              </a:rPr>
              <a:t>H13. Hodnocení každé sítě (při zkušenosti) pomocí 10bodové stupnice: 0 = naprosto negativní zkušenost, 10 = skvělá zkušenost N=1028 </a:t>
            </a:r>
          </a:p>
        </p:txBody>
      </p:sp>
      <p:sp>
        <p:nvSpPr>
          <p:cNvPr id="7" name="Hvězda: sedmicípá 6">
            <a:extLst>
              <a:ext uri="{FF2B5EF4-FFF2-40B4-BE49-F238E27FC236}">
                <a16:creationId xmlns:a16="http://schemas.microsoft.com/office/drawing/2014/main" id="{541B2290-F5A4-7E51-7D24-CA163361BDCC}"/>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
        <p:nvSpPr>
          <p:cNvPr id="10" name="TextovéPole 9">
            <a:extLst>
              <a:ext uri="{FF2B5EF4-FFF2-40B4-BE49-F238E27FC236}">
                <a16:creationId xmlns:a16="http://schemas.microsoft.com/office/drawing/2014/main" id="{BFD2FD78-4B27-EA8E-4833-F70203E4159C}"/>
              </a:ext>
            </a:extLst>
          </p:cNvPr>
          <p:cNvSpPr txBox="1"/>
          <p:nvPr/>
        </p:nvSpPr>
        <p:spPr>
          <a:xfrm rot="16200000">
            <a:off x="-1922892" y="3372037"/>
            <a:ext cx="4639263" cy="261610"/>
          </a:xfrm>
          <a:prstGeom prst="rect">
            <a:avLst/>
          </a:prstGeom>
          <a:noFill/>
        </p:spPr>
        <p:txBody>
          <a:bodyPr wrap="square">
            <a:spAutoFit/>
          </a:bodyPr>
          <a:lstStyle/>
          <a:p>
            <a:r>
              <a:rPr lang="cs-CZ" sz="1050" b="1" i="1" dirty="0">
                <a:solidFill>
                  <a:schemeClr val="bg1">
                    <a:lumMod val="50000"/>
                  </a:schemeClr>
                </a:solidFill>
                <a:latin typeface="Century Gothic" panose="020B0502020202020204" pitchFamily="34" charset="0"/>
                <a:ea typeface="Calibri" panose="020F0502020204030204" pitchFamily="34" charset="0"/>
              </a:rPr>
              <a:t>0 = naprosto negativní zkušenost……10 = skvělá zkušenost </a:t>
            </a:r>
            <a:endParaRPr lang="cs-CZ" sz="1050" b="1" dirty="0"/>
          </a:p>
        </p:txBody>
      </p:sp>
      <p:grpSp>
        <p:nvGrpSpPr>
          <p:cNvPr id="18" name="Skupina 17">
            <a:extLst>
              <a:ext uri="{FF2B5EF4-FFF2-40B4-BE49-F238E27FC236}">
                <a16:creationId xmlns:a16="http://schemas.microsoft.com/office/drawing/2014/main" id="{54FC5493-5BD5-94CE-2D49-8754A456952C}"/>
              </a:ext>
            </a:extLst>
          </p:cNvPr>
          <p:cNvGrpSpPr/>
          <p:nvPr/>
        </p:nvGrpSpPr>
        <p:grpSpPr>
          <a:xfrm>
            <a:off x="1537486" y="2016066"/>
            <a:ext cx="9464879" cy="307777"/>
            <a:chOff x="1670389" y="2011548"/>
            <a:chExt cx="9464879" cy="307777"/>
          </a:xfrm>
        </p:grpSpPr>
        <p:grpSp>
          <p:nvGrpSpPr>
            <p:cNvPr id="17" name="Skupina 16">
              <a:extLst>
                <a:ext uri="{FF2B5EF4-FFF2-40B4-BE49-F238E27FC236}">
                  <a16:creationId xmlns:a16="http://schemas.microsoft.com/office/drawing/2014/main" id="{C6C291B6-4A82-2DBE-1B21-7234748D1113}"/>
                </a:ext>
              </a:extLst>
            </p:cNvPr>
            <p:cNvGrpSpPr/>
            <p:nvPr/>
          </p:nvGrpSpPr>
          <p:grpSpPr>
            <a:xfrm>
              <a:off x="1670389" y="2011548"/>
              <a:ext cx="9464879" cy="307777"/>
              <a:chOff x="1620937" y="2016066"/>
              <a:chExt cx="9464879" cy="307777"/>
            </a:xfrm>
          </p:grpSpPr>
          <p:sp>
            <p:nvSpPr>
              <p:cNvPr id="14" name="TextovéPole 13">
                <a:extLst>
                  <a:ext uri="{FF2B5EF4-FFF2-40B4-BE49-F238E27FC236}">
                    <a16:creationId xmlns:a16="http://schemas.microsoft.com/office/drawing/2014/main" id="{33F9971E-25DF-1458-CB28-5D0086E85105}"/>
                  </a:ext>
                </a:extLst>
              </p:cNvPr>
              <p:cNvSpPr txBox="1"/>
              <p:nvPr/>
            </p:nvSpPr>
            <p:spPr>
              <a:xfrm>
                <a:off x="1804303" y="2016066"/>
                <a:ext cx="9281513" cy="307777"/>
              </a:xfrm>
              <a:prstGeom prst="rect">
                <a:avLst/>
              </a:prstGeom>
              <a:noFill/>
            </p:spPr>
            <p:txBody>
              <a:bodyPr wrap="square" rtlCol="0">
                <a:spAutoFit/>
              </a:bodyPr>
              <a:lstStyle/>
              <a:p>
                <a:r>
                  <a:rPr lang="cs-CZ" sz="1400" dirty="0">
                    <a:latin typeface="Century Gothic" panose="020B0502020202020204" pitchFamily="34" charset="0"/>
                    <a:ea typeface="Calibri" panose="020F0502020204030204" pitchFamily="34" charset="0"/>
                  </a:rPr>
                  <a:t>Zkušenost s přímými pojišťovacími poradci              Zkušenosti s nezávislými pojišťovacími poradci</a:t>
                </a:r>
                <a:endParaRPr lang="cs-CZ" sz="1400" dirty="0"/>
              </a:p>
            </p:txBody>
          </p:sp>
          <p:sp>
            <p:nvSpPr>
              <p:cNvPr id="15" name="Ovál 14">
                <a:extLst>
                  <a:ext uri="{FF2B5EF4-FFF2-40B4-BE49-F238E27FC236}">
                    <a16:creationId xmlns:a16="http://schemas.microsoft.com/office/drawing/2014/main" id="{F654B2DE-1487-4A9C-2183-7BE17DE8C175}"/>
                  </a:ext>
                </a:extLst>
              </p:cNvPr>
              <p:cNvSpPr/>
              <p:nvPr/>
            </p:nvSpPr>
            <p:spPr>
              <a:xfrm>
                <a:off x="1620937" y="2085725"/>
                <a:ext cx="183366" cy="15942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Ovál 15">
              <a:extLst>
                <a:ext uri="{FF2B5EF4-FFF2-40B4-BE49-F238E27FC236}">
                  <a16:creationId xmlns:a16="http://schemas.microsoft.com/office/drawing/2014/main" id="{4A28E306-53D4-6703-6EB6-C4BDAA96F666}"/>
                </a:ext>
              </a:extLst>
            </p:cNvPr>
            <p:cNvSpPr/>
            <p:nvPr/>
          </p:nvSpPr>
          <p:spPr>
            <a:xfrm>
              <a:off x="5931786" y="2085725"/>
              <a:ext cx="183366" cy="159424"/>
            </a:xfrm>
            <a:prstGeom prst="ellipse">
              <a:avLst/>
            </a:prstGeom>
            <a:solidFill>
              <a:srgbClr val="0040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621634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1446B657-C072-7FC0-09EB-93A08D640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81915A16-2B8D-D46E-24DD-027AB1802088}"/>
              </a:ext>
            </a:extLst>
          </p:cNvPr>
          <p:cNvSpPr txBox="1"/>
          <p:nvPr/>
        </p:nvSpPr>
        <p:spPr>
          <a:xfrm>
            <a:off x="965694" y="1842914"/>
            <a:ext cx="1365524" cy="1015663"/>
          </a:xfrm>
          <a:prstGeom prst="rect">
            <a:avLst/>
          </a:prstGeom>
          <a:noFill/>
        </p:spPr>
        <p:txBody>
          <a:bodyPr wrap="square" rtlCol="0">
            <a:spAutoFit/>
          </a:bodyPr>
          <a:lstStyle/>
          <a:p>
            <a:r>
              <a:rPr lang="cs-CZ" sz="6000" b="1" dirty="0">
                <a:solidFill>
                  <a:srgbClr val="002060"/>
                </a:solidFill>
              </a:rPr>
              <a:t>4,1</a:t>
            </a:r>
          </a:p>
        </p:txBody>
      </p:sp>
      <p:sp>
        <p:nvSpPr>
          <p:cNvPr id="13" name="Nadpis 12">
            <a:extLst>
              <a:ext uri="{FF2B5EF4-FFF2-40B4-BE49-F238E27FC236}">
                <a16:creationId xmlns:a16="http://schemas.microsoft.com/office/drawing/2014/main" id="{415EB688-720D-5CB0-1DA8-3F5743865F11}"/>
              </a:ext>
            </a:extLst>
          </p:cNvPr>
          <p:cNvSpPr>
            <a:spLocks noGrp="1"/>
          </p:cNvSpPr>
          <p:nvPr>
            <p:ph type="title"/>
          </p:nvPr>
        </p:nvSpPr>
        <p:spPr/>
        <p:txBody>
          <a:bodyPr/>
          <a:lstStyle/>
          <a:p>
            <a:r>
              <a:rPr lang="cs-CZ" b="1" dirty="0">
                <a:solidFill>
                  <a:schemeClr val="bg1"/>
                </a:solidFill>
              </a:rPr>
              <a:t>Shrnutí – Pojišťovny jako zaměstnavatel a poradci</a:t>
            </a:r>
            <a:endParaRPr lang="cs-CZ" dirty="0"/>
          </a:p>
        </p:txBody>
      </p:sp>
      <p:pic>
        <p:nvPicPr>
          <p:cNvPr id="14" name="Obrázek 13">
            <a:extLst>
              <a:ext uri="{FF2B5EF4-FFF2-40B4-BE49-F238E27FC236}">
                <a16:creationId xmlns:a16="http://schemas.microsoft.com/office/drawing/2014/main" id="{5A56825F-696A-679A-0649-E9745899BF33}"/>
              </a:ext>
            </a:extLst>
          </p:cNvPr>
          <p:cNvPicPr>
            <a:picLocks noChangeAspect="1"/>
          </p:cNvPicPr>
          <p:nvPr/>
        </p:nvPicPr>
        <p:blipFill rotWithShape="1">
          <a:blip r:embed="rId4">
            <a:extLst>
              <a:ext uri="{28A0092B-C50C-407E-A947-70E740481C1C}">
                <a14:useLocalDpi xmlns:a14="http://schemas.microsoft.com/office/drawing/2010/main" val="0"/>
              </a:ext>
            </a:extLst>
          </a:blip>
          <a:srcRect l="14694" r="17196"/>
          <a:stretch/>
        </p:blipFill>
        <p:spPr>
          <a:xfrm>
            <a:off x="10687699" y="93683"/>
            <a:ext cx="1389466" cy="1018944"/>
          </a:xfrm>
          <a:prstGeom prst="rect">
            <a:avLst/>
          </a:prstGeom>
        </p:spPr>
      </p:pic>
      <p:grpSp>
        <p:nvGrpSpPr>
          <p:cNvPr id="15" name="Skupina 14">
            <a:extLst>
              <a:ext uri="{FF2B5EF4-FFF2-40B4-BE49-F238E27FC236}">
                <a16:creationId xmlns:a16="http://schemas.microsoft.com/office/drawing/2014/main" id="{E9FFC007-FD6A-5C63-0DB3-F228EAAC6636}"/>
              </a:ext>
            </a:extLst>
          </p:cNvPr>
          <p:cNvGrpSpPr/>
          <p:nvPr/>
        </p:nvGrpSpPr>
        <p:grpSpPr>
          <a:xfrm>
            <a:off x="229404" y="1579613"/>
            <a:ext cx="6415839" cy="2092800"/>
            <a:chOff x="280729" y="1083563"/>
            <a:chExt cx="2416728" cy="3418335"/>
          </a:xfrm>
        </p:grpSpPr>
        <p:sp>
          <p:nvSpPr>
            <p:cNvPr id="16" name="Obdélník 15">
              <a:extLst>
                <a:ext uri="{FF2B5EF4-FFF2-40B4-BE49-F238E27FC236}">
                  <a16:creationId xmlns:a16="http://schemas.microsoft.com/office/drawing/2014/main" id="{1ACF2B64-15E4-5E86-C784-515311934BEB}"/>
                </a:ext>
              </a:extLst>
            </p:cNvPr>
            <p:cNvSpPr/>
            <p:nvPr/>
          </p:nvSpPr>
          <p:spPr>
            <a:xfrm>
              <a:off x="433129" y="1235962"/>
              <a:ext cx="2264328"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625F6C6C-A363-F236-8E67-3908236D38D3}"/>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8" name="TextovéPole 17">
            <a:extLst>
              <a:ext uri="{FF2B5EF4-FFF2-40B4-BE49-F238E27FC236}">
                <a16:creationId xmlns:a16="http://schemas.microsoft.com/office/drawing/2014/main" id="{BD7F5DCD-7036-440E-4A87-CCC20E36608A}"/>
              </a:ext>
            </a:extLst>
          </p:cNvPr>
          <p:cNvSpPr txBox="1"/>
          <p:nvPr/>
        </p:nvSpPr>
        <p:spPr>
          <a:xfrm>
            <a:off x="190450" y="1665231"/>
            <a:ext cx="2111408" cy="1661993"/>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3,9</a:t>
            </a:r>
          </a:p>
          <a:p>
            <a:pPr algn="ctr"/>
            <a:r>
              <a:rPr lang="cs-CZ" sz="1400" b="1" dirty="0">
                <a:solidFill>
                  <a:schemeClr val="bg1"/>
                </a:solidFill>
                <a:latin typeface="Century Gothic" panose="020B0502020202020204" pitchFamily="34" charset="0"/>
              </a:rPr>
              <a:t>atraktivita práce v pojišťovně je podprůměrná</a:t>
            </a:r>
          </a:p>
        </p:txBody>
      </p:sp>
      <p:sp>
        <p:nvSpPr>
          <p:cNvPr id="21" name="TextovéPole 20">
            <a:extLst>
              <a:ext uri="{FF2B5EF4-FFF2-40B4-BE49-F238E27FC236}">
                <a16:creationId xmlns:a16="http://schemas.microsoft.com/office/drawing/2014/main" id="{CE0CCC87-43DA-C1DA-F05D-97A5E4322877}"/>
              </a:ext>
            </a:extLst>
          </p:cNvPr>
          <p:cNvSpPr txBox="1"/>
          <p:nvPr/>
        </p:nvSpPr>
        <p:spPr>
          <a:xfrm>
            <a:off x="2301858" y="1665231"/>
            <a:ext cx="2111408"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2,3</a:t>
            </a:r>
          </a:p>
          <a:p>
            <a:pPr algn="ctr"/>
            <a:r>
              <a:rPr lang="cs-CZ" sz="1400" b="1" dirty="0">
                <a:solidFill>
                  <a:schemeClr val="bg1"/>
                </a:solidFill>
                <a:latin typeface="Century Gothic" panose="020B0502020202020204" pitchFamily="34" charset="0"/>
              </a:rPr>
              <a:t>i v případě externí spolupráce </a:t>
            </a:r>
          </a:p>
        </p:txBody>
      </p:sp>
      <p:grpSp>
        <p:nvGrpSpPr>
          <p:cNvPr id="22" name="Skupina 21">
            <a:extLst>
              <a:ext uri="{FF2B5EF4-FFF2-40B4-BE49-F238E27FC236}">
                <a16:creationId xmlns:a16="http://schemas.microsoft.com/office/drawing/2014/main" id="{A46E8503-8CCC-8DF3-67F4-FB749C18C594}"/>
              </a:ext>
            </a:extLst>
          </p:cNvPr>
          <p:cNvGrpSpPr/>
          <p:nvPr/>
        </p:nvGrpSpPr>
        <p:grpSpPr>
          <a:xfrm>
            <a:off x="268359" y="4058441"/>
            <a:ext cx="6376883" cy="2459846"/>
            <a:chOff x="280729" y="1083563"/>
            <a:chExt cx="2416728" cy="3418335"/>
          </a:xfrm>
        </p:grpSpPr>
        <p:sp>
          <p:nvSpPr>
            <p:cNvPr id="23" name="Obdélník 22">
              <a:extLst>
                <a:ext uri="{FF2B5EF4-FFF2-40B4-BE49-F238E27FC236}">
                  <a16:creationId xmlns:a16="http://schemas.microsoft.com/office/drawing/2014/main" id="{66EE1747-2B6C-BDAB-6EDC-A2B035C4893A}"/>
                </a:ext>
              </a:extLst>
            </p:cNvPr>
            <p:cNvSpPr/>
            <p:nvPr/>
          </p:nvSpPr>
          <p:spPr>
            <a:xfrm>
              <a:off x="433129" y="1235962"/>
              <a:ext cx="2264328"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1ADED2F1-A7E0-74F1-E928-ADB7D8D964F8}"/>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5" name="TextovéPole 24">
            <a:extLst>
              <a:ext uri="{FF2B5EF4-FFF2-40B4-BE49-F238E27FC236}">
                <a16:creationId xmlns:a16="http://schemas.microsoft.com/office/drawing/2014/main" id="{8A290929-C4E9-4A5A-B8BA-AAFF17AB87EC}"/>
              </a:ext>
            </a:extLst>
          </p:cNvPr>
          <p:cNvSpPr txBox="1"/>
          <p:nvPr/>
        </p:nvSpPr>
        <p:spPr>
          <a:xfrm>
            <a:off x="219810" y="4604181"/>
            <a:ext cx="2111408"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4,9</a:t>
            </a:r>
          </a:p>
          <a:p>
            <a:pPr algn="ctr"/>
            <a:r>
              <a:rPr lang="cs-CZ" sz="1400" b="1" dirty="0">
                <a:solidFill>
                  <a:schemeClr val="bg1"/>
                </a:solidFill>
                <a:latin typeface="Century Gothic" panose="020B0502020202020204" pitchFamily="34" charset="0"/>
              </a:rPr>
              <a:t>atraktivita práce v pojišťovně</a:t>
            </a:r>
          </a:p>
        </p:txBody>
      </p:sp>
      <p:sp>
        <p:nvSpPr>
          <p:cNvPr id="26" name="TextovéPole 25">
            <a:extLst>
              <a:ext uri="{FF2B5EF4-FFF2-40B4-BE49-F238E27FC236}">
                <a16:creationId xmlns:a16="http://schemas.microsoft.com/office/drawing/2014/main" id="{376D7C9A-6078-AD6E-426E-72A8B4240E70}"/>
              </a:ext>
            </a:extLst>
          </p:cNvPr>
          <p:cNvSpPr txBox="1"/>
          <p:nvPr/>
        </p:nvSpPr>
        <p:spPr>
          <a:xfrm>
            <a:off x="2301858" y="4613433"/>
            <a:ext cx="2111408"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3,1</a:t>
            </a:r>
          </a:p>
          <a:p>
            <a:pPr algn="ctr"/>
            <a:r>
              <a:rPr lang="cs-CZ" sz="1400" b="1" dirty="0">
                <a:solidFill>
                  <a:schemeClr val="bg1"/>
                </a:solidFill>
                <a:latin typeface="Century Gothic" panose="020B0502020202020204" pitchFamily="34" charset="0"/>
              </a:rPr>
              <a:t>v případě externí spolupráce práce</a:t>
            </a:r>
          </a:p>
        </p:txBody>
      </p:sp>
      <p:sp>
        <p:nvSpPr>
          <p:cNvPr id="27" name="TextovéPole 26">
            <a:extLst>
              <a:ext uri="{FF2B5EF4-FFF2-40B4-BE49-F238E27FC236}">
                <a16:creationId xmlns:a16="http://schemas.microsoft.com/office/drawing/2014/main" id="{98A46A6F-3FBE-6344-13D0-3B0E927803E0}"/>
              </a:ext>
            </a:extLst>
          </p:cNvPr>
          <p:cNvSpPr txBox="1"/>
          <p:nvPr/>
        </p:nvSpPr>
        <p:spPr>
          <a:xfrm>
            <a:off x="4290607" y="1679040"/>
            <a:ext cx="2111408"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4,4</a:t>
            </a:r>
          </a:p>
          <a:p>
            <a:pPr algn="ctr"/>
            <a:r>
              <a:rPr lang="cs-CZ" sz="1400" b="1" dirty="0">
                <a:solidFill>
                  <a:schemeClr val="bg1"/>
                </a:solidFill>
                <a:latin typeface="Century Gothic" panose="020B0502020202020204" pitchFamily="34" charset="0"/>
              </a:rPr>
              <a:t>atraktivita práce v bance je mírně vyšší</a:t>
            </a:r>
          </a:p>
        </p:txBody>
      </p:sp>
      <p:sp>
        <p:nvSpPr>
          <p:cNvPr id="20" name="TextovéPole 19">
            <a:extLst>
              <a:ext uri="{FF2B5EF4-FFF2-40B4-BE49-F238E27FC236}">
                <a16:creationId xmlns:a16="http://schemas.microsoft.com/office/drawing/2014/main" id="{9D76CA18-03B9-5CBA-38C0-CF8D46B9F3D1}"/>
              </a:ext>
            </a:extLst>
          </p:cNvPr>
          <p:cNvSpPr txBox="1"/>
          <p:nvPr/>
        </p:nvSpPr>
        <p:spPr>
          <a:xfrm>
            <a:off x="297427" y="4053533"/>
            <a:ext cx="6178990" cy="646331"/>
          </a:xfrm>
          <a:prstGeom prst="rect">
            <a:avLst/>
          </a:prstGeom>
          <a:noFill/>
        </p:spPr>
        <p:txBody>
          <a:bodyPr wrap="square">
            <a:spAutoFit/>
          </a:bodyPr>
          <a:lstStyle/>
          <a:p>
            <a:pPr algn="ctr"/>
            <a:r>
              <a:rPr lang="cs-CZ" sz="1800" b="1" dirty="0">
                <a:solidFill>
                  <a:schemeClr val="bg1"/>
                </a:solidFill>
                <a:latin typeface="Century Gothic" panose="020B0502020202020204" pitchFamily="34" charset="0"/>
              </a:rPr>
              <a:t>Nicméně mladá generace do 35 let vnímá pojišťovnu jako zaměstnavatele pozitivněji a je to setrvalý trend.</a:t>
            </a:r>
          </a:p>
        </p:txBody>
      </p:sp>
      <p:sp>
        <p:nvSpPr>
          <p:cNvPr id="28" name="TextovéPole 27">
            <a:extLst>
              <a:ext uri="{FF2B5EF4-FFF2-40B4-BE49-F238E27FC236}">
                <a16:creationId xmlns:a16="http://schemas.microsoft.com/office/drawing/2014/main" id="{6F9944EA-BBF4-F634-04D3-3F0A99E4D7BC}"/>
              </a:ext>
            </a:extLst>
          </p:cNvPr>
          <p:cNvSpPr txBox="1"/>
          <p:nvPr/>
        </p:nvSpPr>
        <p:spPr>
          <a:xfrm>
            <a:off x="4253901" y="4613433"/>
            <a:ext cx="2111408"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5,1</a:t>
            </a:r>
          </a:p>
          <a:p>
            <a:pPr algn="ctr"/>
            <a:r>
              <a:rPr lang="cs-CZ" sz="1400" b="1" dirty="0">
                <a:solidFill>
                  <a:schemeClr val="bg1"/>
                </a:solidFill>
                <a:latin typeface="Century Gothic" panose="020B0502020202020204" pitchFamily="34" charset="0"/>
              </a:rPr>
              <a:t>atraktivita práce </a:t>
            </a:r>
            <a:br>
              <a:rPr lang="cs-CZ" sz="1400" b="1" dirty="0">
                <a:solidFill>
                  <a:schemeClr val="bg1"/>
                </a:solidFill>
                <a:latin typeface="Century Gothic" panose="020B0502020202020204" pitchFamily="34" charset="0"/>
              </a:rPr>
            </a:br>
            <a:r>
              <a:rPr lang="cs-CZ" sz="1400" b="1" dirty="0">
                <a:solidFill>
                  <a:schemeClr val="bg1"/>
                </a:solidFill>
                <a:latin typeface="Century Gothic" panose="020B0502020202020204" pitchFamily="34" charset="0"/>
              </a:rPr>
              <a:t>v bance</a:t>
            </a:r>
          </a:p>
        </p:txBody>
      </p:sp>
      <p:grpSp>
        <p:nvGrpSpPr>
          <p:cNvPr id="29" name="Skupina 28">
            <a:extLst>
              <a:ext uri="{FF2B5EF4-FFF2-40B4-BE49-F238E27FC236}">
                <a16:creationId xmlns:a16="http://schemas.microsoft.com/office/drawing/2014/main" id="{E464055B-2AF0-D0A5-3A8F-772631FDA80D}"/>
              </a:ext>
            </a:extLst>
          </p:cNvPr>
          <p:cNvGrpSpPr/>
          <p:nvPr/>
        </p:nvGrpSpPr>
        <p:grpSpPr>
          <a:xfrm>
            <a:off x="6926423" y="1625126"/>
            <a:ext cx="2416753" cy="2047287"/>
            <a:chOff x="280729" y="1083563"/>
            <a:chExt cx="2416728" cy="3418335"/>
          </a:xfrm>
        </p:grpSpPr>
        <p:sp>
          <p:nvSpPr>
            <p:cNvPr id="30" name="Obdélník 29">
              <a:extLst>
                <a:ext uri="{FF2B5EF4-FFF2-40B4-BE49-F238E27FC236}">
                  <a16:creationId xmlns:a16="http://schemas.microsoft.com/office/drawing/2014/main" id="{D1D46DAC-A950-5441-5D36-42E163DE3EA5}"/>
                </a:ext>
              </a:extLst>
            </p:cNvPr>
            <p:cNvSpPr/>
            <p:nvPr/>
          </p:nvSpPr>
          <p:spPr>
            <a:xfrm>
              <a:off x="433129" y="1235962"/>
              <a:ext cx="2264328"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a:extLst>
                <a:ext uri="{FF2B5EF4-FFF2-40B4-BE49-F238E27FC236}">
                  <a16:creationId xmlns:a16="http://schemas.microsoft.com/office/drawing/2014/main" id="{42225390-3D9F-14F4-43AE-3212F1BBB23E}"/>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TextovéPole 31">
            <a:extLst>
              <a:ext uri="{FF2B5EF4-FFF2-40B4-BE49-F238E27FC236}">
                <a16:creationId xmlns:a16="http://schemas.microsoft.com/office/drawing/2014/main" id="{92EF5755-36E4-AB75-3827-BDE6DA6F2DC1}"/>
              </a:ext>
            </a:extLst>
          </p:cNvPr>
          <p:cNvSpPr txBox="1"/>
          <p:nvPr/>
        </p:nvSpPr>
        <p:spPr>
          <a:xfrm>
            <a:off x="7065991" y="1684528"/>
            <a:ext cx="2062380" cy="1661993"/>
          </a:xfrm>
          <a:prstGeom prst="rect">
            <a:avLst/>
          </a:prstGeom>
          <a:noFill/>
        </p:spPr>
        <p:txBody>
          <a:bodyPr wrap="square" rtlCol="0">
            <a:spAutoFit/>
          </a:bodyPr>
          <a:lstStyle/>
          <a:p>
            <a:r>
              <a:rPr lang="cs-CZ" sz="6000" b="1" dirty="0">
                <a:solidFill>
                  <a:schemeClr val="bg1"/>
                </a:solidFill>
                <a:latin typeface="Century Gothic" panose="020B0502020202020204" pitchFamily="34" charset="0"/>
              </a:rPr>
              <a:t>4,5 </a:t>
            </a:r>
            <a:r>
              <a:rPr lang="cs-CZ" sz="1400" b="1" dirty="0">
                <a:solidFill>
                  <a:schemeClr val="bg1"/>
                </a:solidFill>
                <a:latin typeface="Century Gothic" panose="020B0502020202020204" pitchFamily="34" charset="0"/>
              </a:rPr>
              <a:t>z 10 </a:t>
            </a:r>
            <a:endParaRPr lang="cs-CZ" sz="6000" b="1" dirty="0">
              <a:solidFill>
                <a:schemeClr val="bg1"/>
              </a:solidFill>
              <a:latin typeface="Century Gothic" panose="020B0502020202020204" pitchFamily="34" charset="0"/>
            </a:endParaRPr>
          </a:p>
          <a:p>
            <a:r>
              <a:rPr lang="cs-CZ" sz="1400" b="1" dirty="0">
                <a:solidFill>
                  <a:schemeClr val="bg1"/>
                </a:solidFill>
                <a:latin typeface="Century Gothic" panose="020B0502020202020204" pitchFamily="34" charset="0"/>
              </a:rPr>
              <a:t>je důvěra v nezávislé poradce v oblasti pojišťovnictví</a:t>
            </a:r>
          </a:p>
        </p:txBody>
      </p:sp>
      <p:grpSp>
        <p:nvGrpSpPr>
          <p:cNvPr id="33" name="Skupina 32">
            <a:extLst>
              <a:ext uri="{FF2B5EF4-FFF2-40B4-BE49-F238E27FC236}">
                <a16:creationId xmlns:a16="http://schemas.microsoft.com/office/drawing/2014/main" id="{871FE481-2144-A662-D550-8D7F1695161F}"/>
              </a:ext>
            </a:extLst>
          </p:cNvPr>
          <p:cNvGrpSpPr/>
          <p:nvPr/>
        </p:nvGrpSpPr>
        <p:grpSpPr>
          <a:xfrm>
            <a:off x="7108975" y="4053533"/>
            <a:ext cx="4497568" cy="2710784"/>
            <a:chOff x="280729" y="1083563"/>
            <a:chExt cx="2416728" cy="3418335"/>
          </a:xfrm>
        </p:grpSpPr>
        <p:sp>
          <p:nvSpPr>
            <p:cNvPr id="34" name="Obdélník 33">
              <a:extLst>
                <a:ext uri="{FF2B5EF4-FFF2-40B4-BE49-F238E27FC236}">
                  <a16:creationId xmlns:a16="http://schemas.microsoft.com/office/drawing/2014/main" id="{C9F692B2-C8DD-937A-6D9F-0EECF2FC157D}"/>
                </a:ext>
              </a:extLst>
            </p:cNvPr>
            <p:cNvSpPr/>
            <p:nvPr/>
          </p:nvSpPr>
          <p:spPr>
            <a:xfrm>
              <a:off x="433129" y="1235962"/>
              <a:ext cx="2264328"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bdélník 34">
              <a:extLst>
                <a:ext uri="{FF2B5EF4-FFF2-40B4-BE49-F238E27FC236}">
                  <a16:creationId xmlns:a16="http://schemas.microsoft.com/office/drawing/2014/main" id="{7BEBDA80-9980-49B4-0E7D-0C6507A637A6}"/>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6" name="TextovéPole 35">
            <a:extLst>
              <a:ext uri="{FF2B5EF4-FFF2-40B4-BE49-F238E27FC236}">
                <a16:creationId xmlns:a16="http://schemas.microsoft.com/office/drawing/2014/main" id="{BF5A72FC-1E49-6E41-5B4B-2E041F220CD9}"/>
              </a:ext>
            </a:extLst>
          </p:cNvPr>
          <p:cNvSpPr txBox="1"/>
          <p:nvPr/>
        </p:nvSpPr>
        <p:spPr>
          <a:xfrm>
            <a:off x="7130072" y="4113995"/>
            <a:ext cx="4222974" cy="2246769"/>
          </a:xfrm>
          <a:prstGeom prst="rect">
            <a:avLst/>
          </a:prstGeom>
          <a:noFill/>
        </p:spPr>
        <p:txBody>
          <a:bodyPr wrap="square" rtlCol="0">
            <a:spAutoFit/>
          </a:bodyPr>
          <a:lstStyle/>
          <a:p>
            <a:r>
              <a:rPr lang="cs-CZ" sz="1400" dirty="0">
                <a:solidFill>
                  <a:schemeClr val="bg1"/>
                </a:solidFill>
                <a:latin typeface="Century Gothic" panose="020B0502020202020204" pitchFamily="34" charset="0"/>
              </a:rPr>
              <a:t>Hodnocení přímých pojišťovacích poradců v jednotlivých pojišťovnách se pohybuje kolem </a:t>
            </a:r>
            <a:br>
              <a:rPr lang="cs-CZ" sz="1400" dirty="0">
                <a:solidFill>
                  <a:schemeClr val="bg1"/>
                </a:solidFill>
                <a:latin typeface="Century Gothic" panose="020B0502020202020204" pitchFamily="34" charset="0"/>
              </a:rPr>
            </a:br>
            <a:r>
              <a:rPr lang="cs-CZ" sz="1400" dirty="0">
                <a:solidFill>
                  <a:schemeClr val="bg1"/>
                </a:solidFill>
                <a:latin typeface="Century Gothic" panose="020B0502020202020204" pitchFamily="34" charset="0"/>
              </a:rPr>
              <a:t>7 bodů. Nejvíce zkušeností mají klienti </a:t>
            </a:r>
            <a:br>
              <a:rPr lang="cs-CZ" sz="1400" dirty="0">
                <a:solidFill>
                  <a:schemeClr val="bg1"/>
                </a:solidFill>
                <a:latin typeface="Century Gothic" panose="020B0502020202020204" pitchFamily="34" charset="0"/>
              </a:rPr>
            </a:br>
            <a:r>
              <a:rPr lang="cs-CZ" sz="1400" dirty="0">
                <a:solidFill>
                  <a:schemeClr val="bg1"/>
                </a:solidFill>
                <a:latin typeface="Century Gothic" panose="020B0502020202020204" pitchFamily="34" charset="0"/>
              </a:rPr>
              <a:t>s následujícími pojišťovnami:</a:t>
            </a:r>
          </a:p>
          <a:p>
            <a:endParaRPr lang="cs-CZ" sz="1400" dirty="0">
              <a:solidFill>
                <a:schemeClr val="bg1"/>
              </a:solidFill>
              <a:latin typeface="Century Gothic" panose="020B0502020202020204" pitchFamily="34" charset="0"/>
            </a:endParaRPr>
          </a:p>
          <a:p>
            <a:pPr marL="285750" indent="-285750">
              <a:buFont typeface="Arial" panose="020B0604020202020204" pitchFamily="34" charset="0"/>
              <a:buChar char="•"/>
            </a:pPr>
            <a:r>
              <a:rPr lang="cs-CZ" sz="1400" b="1" dirty="0" err="1">
                <a:solidFill>
                  <a:schemeClr val="bg1"/>
                </a:solidFill>
                <a:latin typeface="Century Gothic" panose="020B0502020202020204" pitchFamily="34" charset="0"/>
              </a:rPr>
              <a:t>Generalli</a:t>
            </a:r>
            <a:r>
              <a:rPr lang="cs-CZ" sz="1400" b="1" dirty="0">
                <a:solidFill>
                  <a:schemeClr val="bg1"/>
                </a:solidFill>
                <a:latin typeface="Century Gothic" panose="020B0502020202020204" pitchFamily="34" charset="0"/>
              </a:rPr>
              <a:t> Česká pojišťovna: 7,2 bodu</a:t>
            </a:r>
          </a:p>
          <a:p>
            <a:pPr marL="285750" indent="-285750">
              <a:buFont typeface="Arial" panose="020B0604020202020204" pitchFamily="34" charset="0"/>
              <a:buChar char="•"/>
            </a:pPr>
            <a:r>
              <a:rPr lang="cs-CZ" sz="1400" b="1" dirty="0">
                <a:solidFill>
                  <a:schemeClr val="bg1"/>
                </a:solidFill>
                <a:latin typeface="Century Gothic" panose="020B0502020202020204" pitchFamily="34" charset="0"/>
              </a:rPr>
              <a:t>Allianz: 7,5 bodu</a:t>
            </a:r>
          </a:p>
          <a:p>
            <a:pPr marL="285750" indent="-285750">
              <a:buFont typeface="Arial" panose="020B0604020202020204" pitchFamily="34" charset="0"/>
              <a:buChar char="•"/>
            </a:pPr>
            <a:r>
              <a:rPr lang="cs-CZ" sz="1400" b="1" dirty="0">
                <a:solidFill>
                  <a:schemeClr val="bg1"/>
                </a:solidFill>
                <a:latin typeface="Century Gothic" panose="020B0502020202020204" pitchFamily="34" charset="0"/>
              </a:rPr>
              <a:t>ČSOB Pojišťovna: 7,6 bodu</a:t>
            </a:r>
          </a:p>
          <a:p>
            <a:pPr marL="285750" indent="-285750">
              <a:buFont typeface="Arial" panose="020B0604020202020204" pitchFamily="34" charset="0"/>
              <a:buChar char="•"/>
            </a:pPr>
            <a:r>
              <a:rPr lang="cs-CZ" sz="1400" b="1" dirty="0">
                <a:solidFill>
                  <a:schemeClr val="bg1"/>
                </a:solidFill>
                <a:latin typeface="Century Gothic" panose="020B0502020202020204" pitchFamily="34" charset="0"/>
              </a:rPr>
              <a:t>UNIQA: 7,3 bodu</a:t>
            </a:r>
          </a:p>
          <a:p>
            <a:pPr marL="285750" indent="-285750">
              <a:buFont typeface="Arial" panose="020B0604020202020204" pitchFamily="34" charset="0"/>
              <a:buChar char="•"/>
            </a:pPr>
            <a:r>
              <a:rPr lang="cs-CZ" sz="1400" b="1" dirty="0">
                <a:solidFill>
                  <a:schemeClr val="bg1"/>
                </a:solidFill>
                <a:latin typeface="Century Gothic" panose="020B0502020202020204" pitchFamily="34" charset="0"/>
              </a:rPr>
              <a:t>Pojišťovna České spořitelny: 6,9 bodu</a:t>
            </a:r>
          </a:p>
        </p:txBody>
      </p:sp>
    </p:spTree>
    <p:extLst>
      <p:ext uri="{BB962C8B-B14F-4D97-AF65-F5344CB8AC3E}">
        <p14:creationId xmlns:p14="http://schemas.microsoft.com/office/powerpoint/2010/main" val="3499744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D200521-1B60-217D-7554-45D3A10CA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ázek 2">
            <a:extLst>
              <a:ext uri="{FF2B5EF4-FFF2-40B4-BE49-F238E27FC236}">
                <a16:creationId xmlns:a16="http://schemas.microsoft.com/office/drawing/2014/main" id="{3AEC7BEC-D788-AB73-4493-80C9D7CA6BBA}"/>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
        <p:nvSpPr>
          <p:cNvPr id="4" name="Nadpis 3">
            <a:extLst>
              <a:ext uri="{FF2B5EF4-FFF2-40B4-BE49-F238E27FC236}">
                <a16:creationId xmlns:a16="http://schemas.microsoft.com/office/drawing/2014/main" id="{34453978-9B15-4B53-ABE5-992C187052D3}"/>
              </a:ext>
            </a:extLst>
          </p:cNvPr>
          <p:cNvSpPr>
            <a:spLocks noGrp="1"/>
          </p:cNvSpPr>
          <p:nvPr>
            <p:ph type="title"/>
          </p:nvPr>
        </p:nvSpPr>
        <p:spPr/>
        <p:txBody>
          <a:bodyPr>
            <a:normAutofit/>
          </a:bodyPr>
          <a:lstStyle/>
          <a:p>
            <a:r>
              <a:rPr lang="cs-CZ" sz="4800" b="1" dirty="0">
                <a:solidFill>
                  <a:schemeClr val="bg1"/>
                </a:solidFill>
              </a:rPr>
              <a:t>Kancelář ombudsmana </a:t>
            </a:r>
            <a:r>
              <a:rPr lang="cs-CZ" sz="4800" dirty="0">
                <a:solidFill>
                  <a:schemeClr val="bg1"/>
                </a:solidFill>
              </a:rPr>
              <a:t>ČAP</a:t>
            </a:r>
            <a:endParaRPr lang="cs-CZ" sz="4800" b="1" dirty="0">
              <a:solidFill>
                <a:schemeClr val="bg1"/>
              </a:solidFill>
            </a:endParaRPr>
          </a:p>
        </p:txBody>
      </p:sp>
    </p:spTree>
    <p:extLst>
      <p:ext uri="{BB962C8B-B14F-4D97-AF65-F5344CB8AC3E}">
        <p14:creationId xmlns:p14="http://schemas.microsoft.com/office/powerpoint/2010/main" val="4038019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635359A1-00C8-C654-991C-5107E7F818D3}"/>
              </a:ext>
            </a:extLst>
          </p:cNvPr>
          <p:cNvSpPr/>
          <p:nvPr/>
        </p:nvSpPr>
        <p:spPr>
          <a:xfrm>
            <a:off x="5248973" y="1691015"/>
            <a:ext cx="6919764" cy="513305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6D27BB06-DE42-3D76-2781-1AC1E4D4B474}"/>
              </a:ext>
            </a:extLst>
          </p:cNvPr>
          <p:cNvSpPr/>
          <p:nvPr/>
        </p:nvSpPr>
        <p:spPr>
          <a:xfrm>
            <a:off x="209242" y="1726471"/>
            <a:ext cx="4701198" cy="50128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22DF0D74-5B31-A006-7B7E-5D6F6F9A17DD}"/>
              </a:ext>
            </a:extLst>
          </p:cNvPr>
          <p:cNvSpPr/>
          <p:nvPr/>
        </p:nvSpPr>
        <p:spPr>
          <a:xfrm>
            <a:off x="209242" y="218450"/>
            <a:ext cx="10515600" cy="122119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847E71B5-AF86-379F-8DFD-5AB5E9C0EF2A}"/>
              </a:ext>
            </a:extLst>
          </p:cNvPr>
          <p:cNvSpPr/>
          <p:nvPr/>
        </p:nvSpPr>
        <p:spPr>
          <a:xfrm>
            <a:off x="5168916" y="1606229"/>
            <a:ext cx="6919764" cy="51330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9" name="Graf 8">
            <a:extLst>
              <a:ext uri="{FF2B5EF4-FFF2-40B4-BE49-F238E27FC236}">
                <a16:creationId xmlns:a16="http://schemas.microsoft.com/office/drawing/2014/main" id="{9D585936-A42A-BE5E-2022-D55FA6D17E44}"/>
              </a:ext>
            </a:extLst>
          </p:cNvPr>
          <p:cNvGraphicFramePr/>
          <p:nvPr>
            <p:extLst>
              <p:ext uri="{D42A27DB-BD31-4B8C-83A1-F6EECF244321}">
                <p14:modId xmlns:p14="http://schemas.microsoft.com/office/powerpoint/2010/main" val="493197571"/>
              </p:ext>
            </p:extLst>
          </p:nvPr>
        </p:nvGraphicFramePr>
        <p:xfrm>
          <a:off x="103320" y="1606229"/>
          <a:ext cx="4664075" cy="4958344"/>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88062" y="118719"/>
            <a:ext cx="10515600" cy="1154340"/>
          </a:xfrm>
          <a:solidFill>
            <a:srgbClr val="004077"/>
          </a:solidFill>
        </p:spPr>
        <p:txBody>
          <a:bodyPr>
            <a:normAutofit/>
          </a:bodyPr>
          <a:lstStyle/>
          <a:p>
            <a:r>
              <a:rPr lang="cs-CZ" sz="3600" b="1" dirty="0">
                <a:solidFill>
                  <a:schemeClr val="bg1">
                    <a:lumMod val="95000"/>
                  </a:schemeClr>
                </a:solidFill>
              </a:rPr>
              <a:t>Jen 19% </a:t>
            </a:r>
            <a:r>
              <a:rPr lang="cs-CZ" sz="3600" b="1" dirty="0">
                <a:solidFill>
                  <a:schemeClr val="bg1"/>
                </a:solidFill>
              </a:rPr>
              <a:t>respondentů slyšela o Kanceláři ombudsmana ČAP </a:t>
            </a:r>
            <a:r>
              <a:rPr lang="cs-CZ" sz="2800" b="0" dirty="0">
                <a:solidFill>
                  <a:schemeClr val="bg1"/>
                </a:solidFill>
              </a:rPr>
              <a:t>(stejně jako v roce 2022)</a:t>
            </a:r>
            <a:endParaRPr lang="cs-CZ" sz="3600" b="0" dirty="0">
              <a:solidFill>
                <a:schemeClr val="bg1"/>
              </a:solidFill>
            </a:endParaRPr>
          </a:p>
        </p:txBody>
      </p:sp>
      <p:sp>
        <p:nvSpPr>
          <p:cNvPr id="3" name="Obdélník 2">
            <a:extLst>
              <a:ext uri="{FF2B5EF4-FFF2-40B4-BE49-F238E27FC236}">
                <a16:creationId xmlns:a16="http://schemas.microsoft.com/office/drawing/2014/main" id="{3C2DCC5C-6282-47B7-B71B-4EB2B7DE28F6}"/>
              </a:ext>
            </a:extLst>
          </p:cNvPr>
          <p:cNvSpPr/>
          <p:nvPr/>
        </p:nvSpPr>
        <p:spPr>
          <a:xfrm>
            <a:off x="209242" y="5954451"/>
            <a:ext cx="4452230" cy="784830"/>
          </a:xfrm>
          <a:prstGeom prst="rect">
            <a:avLst/>
          </a:prstGeom>
        </p:spPr>
        <p:txBody>
          <a:bodyPr wrap="square">
            <a:spAutoFit/>
          </a:bodyPr>
          <a:lstStyle/>
          <a:p>
            <a:r>
              <a:rPr lang="cs-CZ" sz="900" i="1" dirty="0">
                <a:solidFill>
                  <a:schemeClr val="bg1">
                    <a:lumMod val="50000"/>
                  </a:schemeClr>
                </a:solidFill>
                <a:latin typeface="Century Gothic" panose="020B0502020202020204" pitchFamily="34" charset="0"/>
              </a:rPr>
              <a:t>K10. Slyšel/a jste o instituci Kancelář ombudsmana České asociace pojišťoven?/ N = 1028</a:t>
            </a:r>
          </a:p>
          <a:p>
            <a:r>
              <a:rPr lang="cs-CZ" sz="900" i="1" dirty="0">
                <a:solidFill>
                  <a:schemeClr val="bg1">
                    <a:lumMod val="50000"/>
                  </a:schemeClr>
                </a:solidFill>
                <a:latin typeface="Century Gothic" panose="020B0502020202020204" pitchFamily="34" charset="0"/>
              </a:rPr>
              <a:t>K11. Čím se podle Vás Kancelář ombudsmana ČAP zabývá? Které typy sporů řeší? N = 511</a:t>
            </a:r>
          </a:p>
          <a:p>
            <a:endParaRPr lang="cs-CZ" sz="900" i="1" dirty="0">
              <a:solidFill>
                <a:schemeClr val="bg1">
                  <a:lumMod val="50000"/>
                </a:schemeClr>
              </a:solidFill>
              <a:latin typeface="Century Gothic" panose="020B0502020202020204" pitchFamily="34" charset="0"/>
            </a:endParaRPr>
          </a:p>
        </p:txBody>
      </p:sp>
      <p:sp>
        <p:nvSpPr>
          <p:cNvPr id="6" name="TextovéPole 5">
            <a:extLst>
              <a:ext uri="{FF2B5EF4-FFF2-40B4-BE49-F238E27FC236}">
                <a16:creationId xmlns:a16="http://schemas.microsoft.com/office/drawing/2014/main" id="{5263ED98-4514-FD50-D72D-2F8F481DB228}"/>
              </a:ext>
            </a:extLst>
          </p:cNvPr>
          <p:cNvSpPr txBox="1"/>
          <p:nvPr/>
        </p:nvSpPr>
        <p:spPr>
          <a:xfrm>
            <a:off x="5168916" y="1606229"/>
            <a:ext cx="6661288" cy="369332"/>
          </a:xfrm>
          <a:prstGeom prst="rect">
            <a:avLst/>
          </a:prstGeom>
          <a:noFill/>
        </p:spPr>
        <p:txBody>
          <a:bodyPr wrap="square">
            <a:spAutoFit/>
          </a:bodyPr>
          <a:lstStyle/>
          <a:p>
            <a:r>
              <a:rPr lang="cs-CZ" sz="1800" b="1" dirty="0">
                <a:latin typeface="Century Gothic" panose="020B0502020202020204" pitchFamily="34" charset="0"/>
              </a:rPr>
              <a:t>Čím se podle Vás Kancelář ombudsmana ČAP zabývá?</a:t>
            </a:r>
          </a:p>
        </p:txBody>
      </p:sp>
      <p:sp>
        <p:nvSpPr>
          <p:cNvPr id="7" name="Hvězda: sedmicípá 6">
            <a:extLst>
              <a:ext uri="{FF2B5EF4-FFF2-40B4-BE49-F238E27FC236}">
                <a16:creationId xmlns:a16="http://schemas.microsoft.com/office/drawing/2014/main" id="{181A8240-6CBD-807D-FCAF-B37F0808108E}"/>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pic>
        <p:nvPicPr>
          <p:cNvPr id="10" name="Obrázek 9">
            <a:extLst>
              <a:ext uri="{FF2B5EF4-FFF2-40B4-BE49-F238E27FC236}">
                <a16:creationId xmlns:a16="http://schemas.microsoft.com/office/drawing/2014/main" id="{24402104-6B88-DA6A-717E-530D748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975" y="1831879"/>
            <a:ext cx="4753703" cy="3050562"/>
          </a:xfrm>
          <a:prstGeom prst="rect">
            <a:avLst/>
          </a:prstGeom>
          <a:effectLst>
            <a:outerShdw blurRad="50800" dist="38100" dir="5400000" algn="t" rotWithShape="0">
              <a:prstClr val="black">
                <a:alpha val="40000"/>
              </a:prstClr>
            </a:outerShdw>
          </a:effectLst>
        </p:spPr>
      </p:pic>
      <p:sp>
        <p:nvSpPr>
          <p:cNvPr id="11" name="TextovéPole 10">
            <a:extLst>
              <a:ext uri="{FF2B5EF4-FFF2-40B4-BE49-F238E27FC236}">
                <a16:creationId xmlns:a16="http://schemas.microsoft.com/office/drawing/2014/main" id="{0734A2E4-9D53-7DD0-7851-4A4B1AABA824}"/>
              </a:ext>
            </a:extLst>
          </p:cNvPr>
          <p:cNvSpPr txBox="1"/>
          <p:nvPr/>
        </p:nvSpPr>
        <p:spPr>
          <a:xfrm>
            <a:off x="5678082" y="4840455"/>
            <a:ext cx="6410598" cy="1938992"/>
          </a:xfrm>
          <a:prstGeom prst="rect">
            <a:avLst/>
          </a:prstGeom>
          <a:noFill/>
        </p:spPr>
        <p:txBody>
          <a:bodyPr wrap="square">
            <a:spAutoFit/>
          </a:bodyPr>
          <a:lstStyle/>
          <a:p>
            <a:r>
              <a:rPr lang="cs-CZ" sz="1200" i="1" dirty="0">
                <a:latin typeface="Century Gothic" panose="020B0502020202020204" pitchFamily="34" charset="0"/>
              </a:rPr>
              <a:t>„Když klient není spokojen s plněním.“</a:t>
            </a:r>
          </a:p>
          <a:p>
            <a:r>
              <a:rPr lang="cs-CZ" sz="1200" i="1" dirty="0">
                <a:latin typeface="Century Gothic" panose="020B0502020202020204" pitchFamily="34" charset="0"/>
              </a:rPr>
              <a:t>„Myslím, že se zabývá spory mezi klienty a pojišťovnami.“</a:t>
            </a:r>
          </a:p>
          <a:p>
            <a:r>
              <a:rPr lang="cs-CZ" sz="1200" i="1" dirty="0">
                <a:latin typeface="Century Gothic" panose="020B0502020202020204" pitchFamily="34" charset="0"/>
              </a:rPr>
              <a:t>„Myslím, že především spory ohledně vyplácení pojistného plnění.“</a:t>
            </a:r>
          </a:p>
          <a:p>
            <a:r>
              <a:rPr lang="cs-CZ" sz="1200" i="1" dirty="0">
                <a:latin typeface="Century Gothic" panose="020B0502020202020204" pitchFamily="34" charset="0"/>
              </a:rPr>
              <a:t>„Nejspíš velké podvody nebo komplikované případy“</a:t>
            </a:r>
          </a:p>
          <a:p>
            <a:r>
              <a:rPr lang="cs-CZ" sz="1200" i="1" dirty="0">
                <a:latin typeface="Century Gothic" panose="020B0502020202020204" pitchFamily="34" charset="0"/>
              </a:rPr>
              <a:t>„Nevím, ale asi to bude, jako vždy jen úřad pro úřad, který stejně nic nevyřeší, stejně jako ČTU.“</a:t>
            </a:r>
          </a:p>
          <a:p>
            <a:r>
              <a:rPr lang="cs-CZ" sz="1200" i="1" dirty="0">
                <a:latin typeface="Century Gothic" panose="020B0502020202020204" pitchFamily="34" charset="0"/>
              </a:rPr>
              <a:t>„Poskytuje odborné poradenství a mimosoudní řešení mezi klientem a pojišťovnou.“</a:t>
            </a:r>
          </a:p>
          <a:p>
            <a:r>
              <a:rPr lang="cs-CZ" sz="1200" i="1" dirty="0">
                <a:latin typeface="Century Gothic" panose="020B0502020202020204" pitchFamily="34" charset="0"/>
              </a:rPr>
              <a:t>„Řeší spory třeba v případě havárie motorového vozidla které nemá povinné ručení a způsobí škodu, oni zaplatí a následně vymáhají po motoristovi který nehodu zavinil“</a:t>
            </a:r>
          </a:p>
        </p:txBody>
      </p:sp>
      <p:sp>
        <p:nvSpPr>
          <p:cNvPr id="13" name="Šipka: doprava 12">
            <a:extLst>
              <a:ext uri="{FF2B5EF4-FFF2-40B4-BE49-F238E27FC236}">
                <a16:creationId xmlns:a16="http://schemas.microsoft.com/office/drawing/2014/main" id="{5036420B-DF5E-C0B7-3838-1114C4E34DB6}"/>
              </a:ext>
            </a:extLst>
          </p:cNvPr>
          <p:cNvSpPr/>
          <p:nvPr/>
        </p:nvSpPr>
        <p:spPr>
          <a:xfrm>
            <a:off x="4956991" y="3325228"/>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4" name="Šipka: doprava 13">
            <a:extLst>
              <a:ext uri="{FF2B5EF4-FFF2-40B4-BE49-F238E27FC236}">
                <a16:creationId xmlns:a16="http://schemas.microsoft.com/office/drawing/2014/main" id="{90AD9647-63A3-4B64-80EF-9C25BAED4F87}"/>
              </a:ext>
            </a:extLst>
          </p:cNvPr>
          <p:cNvSpPr/>
          <p:nvPr/>
        </p:nvSpPr>
        <p:spPr>
          <a:xfrm>
            <a:off x="4947404" y="3265417"/>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prava 16">
            <a:extLst>
              <a:ext uri="{FF2B5EF4-FFF2-40B4-BE49-F238E27FC236}">
                <a16:creationId xmlns:a16="http://schemas.microsoft.com/office/drawing/2014/main" id="{540B8C53-6B97-997C-BA8D-D1465417D77E}"/>
              </a:ext>
            </a:extLst>
          </p:cNvPr>
          <p:cNvSpPr/>
          <p:nvPr/>
        </p:nvSpPr>
        <p:spPr>
          <a:xfrm>
            <a:off x="4955314" y="3920369"/>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8" name="Šipka: doprava 17">
            <a:extLst>
              <a:ext uri="{FF2B5EF4-FFF2-40B4-BE49-F238E27FC236}">
                <a16:creationId xmlns:a16="http://schemas.microsoft.com/office/drawing/2014/main" id="{4A211C3C-EE72-5055-1F6B-2BB5BFB2C013}"/>
              </a:ext>
            </a:extLst>
          </p:cNvPr>
          <p:cNvSpPr/>
          <p:nvPr/>
        </p:nvSpPr>
        <p:spPr>
          <a:xfrm>
            <a:off x="4945727" y="3860558"/>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prava 18">
            <a:extLst>
              <a:ext uri="{FF2B5EF4-FFF2-40B4-BE49-F238E27FC236}">
                <a16:creationId xmlns:a16="http://schemas.microsoft.com/office/drawing/2014/main" id="{967A13F2-F40A-9BCC-5886-FF6B69AC5A90}"/>
              </a:ext>
            </a:extLst>
          </p:cNvPr>
          <p:cNvSpPr/>
          <p:nvPr/>
        </p:nvSpPr>
        <p:spPr>
          <a:xfrm>
            <a:off x="4962346" y="4481273"/>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0" name="Šipka: doprava 19">
            <a:extLst>
              <a:ext uri="{FF2B5EF4-FFF2-40B4-BE49-F238E27FC236}">
                <a16:creationId xmlns:a16="http://schemas.microsoft.com/office/drawing/2014/main" id="{1325B3EA-E90F-E4D1-6798-A8E34544A8DC}"/>
              </a:ext>
            </a:extLst>
          </p:cNvPr>
          <p:cNvSpPr/>
          <p:nvPr/>
        </p:nvSpPr>
        <p:spPr>
          <a:xfrm>
            <a:off x="4952759" y="4421462"/>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03123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3C25EFAC-F5B0-ECE6-8694-07FB1641A564}"/>
              </a:ext>
            </a:extLst>
          </p:cNvPr>
          <p:cNvSpPr/>
          <p:nvPr/>
        </p:nvSpPr>
        <p:spPr>
          <a:xfrm>
            <a:off x="222337" y="1783043"/>
            <a:ext cx="11742186" cy="466280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Obdélník 4">
            <a:extLst>
              <a:ext uri="{FF2B5EF4-FFF2-40B4-BE49-F238E27FC236}">
                <a16:creationId xmlns:a16="http://schemas.microsoft.com/office/drawing/2014/main" id="{0A49E09D-2692-3FAD-33E0-F3BBB9EBA78F}"/>
              </a:ext>
            </a:extLst>
          </p:cNvPr>
          <p:cNvSpPr/>
          <p:nvPr/>
        </p:nvSpPr>
        <p:spPr>
          <a:xfrm>
            <a:off x="247604" y="123514"/>
            <a:ext cx="10515600" cy="133960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0" name="Zástupný obsah 9">
            <a:extLst>
              <a:ext uri="{FF2B5EF4-FFF2-40B4-BE49-F238E27FC236}">
                <a16:creationId xmlns:a16="http://schemas.microsoft.com/office/drawing/2014/main" id="{597EA0D9-D749-5E40-9EDC-310CA0B22806}"/>
              </a:ext>
            </a:extLst>
          </p:cNvPr>
          <p:cNvGraphicFramePr>
            <a:graphicFrameLocks noGrp="1"/>
          </p:cNvGraphicFramePr>
          <p:nvPr>
            <p:ph idx="1"/>
            <p:extLst>
              <p:ext uri="{D42A27DB-BD31-4B8C-83A1-F6EECF244321}">
                <p14:modId xmlns:p14="http://schemas.microsoft.com/office/powerpoint/2010/main" val="2881372010"/>
              </p:ext>
            </p:extLst>
          </p:nvPr>
        </p:nvGraphicFramePr>
        <p:xfrm>
          <a:off x="110592" y="1646594"/>
          <a:ext cx="11742186" cy="4662801"/>
        </p:xfrm>
        <a:graphic>
          <a:graphicData uri="http://schemas.openxmlformats.org/drawingml/2006/chart">
            <c:chart xmlns:c="http://schemas.openxmlformats.org/drawingml/2006/chart" xmlns:r="http://schemas.openxmlformats.org/officeDocument/2006/relationships" r:id="rId2"/>
          </a:graphicData>
        </a:graphic>
      </p:graphicFrame>
      <p:sp>
        <p:nvSpPr>
          <p:cNvPr id="4" name="Nadpis 3">
            <a:extLst>
              <a:ext uri="{FF2B5EF4-FFF2-40B4-BE49-F238E27FC236}">
                <a16:creationId xmlns:a16="http://schemas.microsoft.com/office/drawing/2014/main" id="{8616EA0F-66A3-4B31-A023-C8E5C325A762}"/>
              </a:ext>
            </a:extLst>
          </p:cNvPr>
          <p:cNvSpPr>
            <a:spLocks noGrp="1"/>
          </p:cNvSpPr>
          <p:nvPr>
            <p:ph type="title"/>
          </p:nvPr>
        </p:nvSpPr>
        <p:spPr>
          <a:xfrm>
            <a:off x="110592" y="58413"/>
            <a:ext cx="10515600" cy="1325563"/>
          </a:xfrm>
          <a:solidFill>
            <a:srgbClr val="004077"/>
          </a:solidFill>
        </p:spPr>
        <p:txBody>
          <a:bodyPr>
            <a:noAutofit/>
          </a:bodyPr>
          <a:lstStyle/>
          <a:p>
            <a:r>
              <a:rPr lang="cs-CZ" sz="3600" b="1" dirty="0">
                <a:solidFill>
                  <a:schemeClr val="bg1"/>
                </a:solidFill>
              </a:rPr>
              <a:t>Mírně klesá důvěra ve zdravotnická zařízení </a:t>
            </a:r>
            <a:br>
              <a:rPr lang="cs-CZ" sz="3600" b="1" dirty="0">
                <a:solidFill>
                  <a:schemeClr val="bg1"/>
                </a:solidFill>
              </a:rPr>
            </a:br>
            <a:r>
              <a:rPr lang="cs-CZ" sz="3600" b="1" dirty="0">
                <a:solidFill>
                  <a:schemeClr val="bg1"/>
                </a:solidFill>
              </a:rPr>
              <a:t>a realitní sektor. Pojišťovny si drží svou pozici.</a:t>
            </a:r>
          </a:p>
        </p:txBody>
      </p:sp>
      <p:sp>
        <p:nvSpPr>
          <p:cNvPr id="14" name="Obdélník 13">
            <a:extLst>
              <a:ext uri="{FF2B5EF4-FFF2-40B4-BE49-F238E27FC236}">
                <a16:creationId xmlns:a16="http://schemas.microsoft.com/office/drawing/2014/main" id="{13DD1140-ADB7-4D7B-B0A8-88B1148F0E47}"/>
              </a:ext>
            </a:extLst>
          </p:cNvPr>
          <p:cNvSpPr/>
          <p:nvPr/>
        </p:nvSpPr>
        <p:spPr>
          <a:xfrm>
            <a:off x="4256896" y="1856990"/>
            <a:ext cx="754912" cy="36817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symbol pro zápatí 4">
            <a:extLst>
              <a:ext uri="{FF2B5EF4-FFF2-40B4-BE49-F238E27FC236}">
                <a16:creationId xmlns:a16="http://schemas.microsoft.com/office/drawing/2014/main" id="{0148D30E-DEAF-0BA0-2E8D-503307439389}"/>
              </a:ext>
            </a:extLst>
          </p:cNvPr>
          <p:cNvSpPr txBox="1">
            <a:spLocks/>
          </p:cNvSpPr>
          <p:nvPr/>
        </p:nvSpPr>
        <p:spPr>
          <a:xfrm rot="16200000">
            <a:off x="-1731923" y="3515316"/>
            <a:ext cx="3959053" cy="365125"/>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b="1" i="1" dirty="0">
                <a:solidFill>
                  <a:schemeClr val="bg1">
                    <a:lumMod val="50000"/>
                  </a:schemeClr>
                </a:solidFill>
                <a:latin typeface="Century Gothic" panose="020B0502020202020204" pitchFamily="34" charset="0"/>
              </a:rPr>
              <a:t>0 = </a:t>
            </a:r>
            <a:r>
              <a:rPr lang="en-US" sz="1050" b="1" i="1" dirty="0" err="1">
                <a:solidFill>
                  <a:schemeClr val="bg1">
                    <a:lumMod val="50000"/>
                  </a:schemeClr>
                </a:solidFill>
                <a:latin typeface="Century Gothic" panose="020B0502020202020204" pitchFamily="34" charset="0"/>
              </a:rPr>
              <a:t>vůbec</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nedůvěřuji</a:t>
            </a:r>
            <a:r>
              <a:rPr lang="cs-CZ" sz="1050" b="1" i="1" dirty="0">
                <a:solidFill>
                  <a:schemeClr val="bg1">
                    <a:lumMod val="50000"/>
                  </a:schemeClr>
                </a:solidFill>
                <a:latin typeface="Century Gothic" panose="020B0502020202020204" pitchFamily="34" charset="0"/>
              </a:rPr>
              <a:t> ------    --- </a:t>
            </a:r>
            <a:r>
              <a:rPr lang="en-US" sz="1050" b="1" i="1" dirty="0">
                <a:solidFill>
                  <a:schemeClr val="bg1">
                    <a:lumMod val="50000"/>
                  </a:schemeClr>
                </a:solidFill>
                <a:latin typeface="Century Gothic" panose="020B0502020202020204" pitchFamily="34" charset="0"/>
              </a:rPr>
              <a:t>10 = </a:t>
            </a:r>
            <a:r>
              <a:rPr lang="en-US" sz="1050" b="1" i="1" dirty="0" err="1">
                <a:solidFill>
                  <a:schemeClr val="bg1">
                    <a:lumMod val="50000"/>
                  </a:schemeClr>
                </a:solidFill>
                <a:latin typeface="Century Gothic" panose="020B0502020202020204" pitchFamily="34" charset="0"/>
              </a:rPr>
              <a:t>naprosto</a:t>
            </a:r>
            <a:r>
              <a:rPr lang="en-US" sz="1050" b="1" i="1" dirty="0">
                <a:solidFill>
                  <a:schemeClr val="bg1">
                    <a:lumMod val="50000"/>
                  </a:schemeClr>
                </a:solidFill>
                <a:latin typeface="Century Gothic" panose="020B0502020202020204" pitchFamily="34" charset="0"/>
              </a:rPr>
              <a:t> </a:t>
            </a:r>
            <a:r>
              <a:rPr lang="en-US" sz="1050" b="1" i="1" dirty="0" err="1">
                <a:solidFill>
                  <a:schemeClr val="bg1">
                    <a:lumMod val="50000"/>
                  </a:schemeClr>
                </a:solidFill>
                <a:latin typeface="Century Gothic" panose="020B0502020202020204" pitchFamily="34" charset="0"/>
              </a:rPr>
              <a:t>důvěřuji</a:t>
            </a:r>
            <a:r>
              <a:rPr lang="cs-CZ" sz="1050" b="1" i="1" dirty="0">
                <a:solidFill>
                  <a:schemeClr val="bg1">
                    <a:lumMod val="50000"/>
                  </a:schemeClr>
                </a:solidFill>
                <a:latin typeface="Century Gothic" panose="020B0502020202020204" pitchFamily="34" charset="0"/>
              </a:rPr>
              <a:t> </a:t>
            </a:r>
            <a:endParaRPr lang="en-US" sz="1050" b="1" i="1" dirty="0">
              <a:solidFill>
                <a:schemeClr val="bg1">
                  <a:lumMod val="50000"/>
                </a:schemeClr>
              </a:solidFill>
              <a:latin typeface="Century Gothic" panose="020B0502020202020204" pitchFamily="34" charset="0"/>
            </a:endParaRPr>
          </a:p>
        </p:txBody>
      </p:sp>
      <p:sp>
        <p:nvSpPr>
          <p:cNvPr id="6" name="Zástupný symbol pro zápatí 4">
            <a:extLst>
              <a:ext uri="{FF2B5EF4-FFF2-40B4-BE49-F238E27FC236}">
                <a16:creationId xmlns:a16="http://schemas.microsoft.com/office/drawing/2014/main" id="{830AF2BD-ECA6-42BB-BF4C-A49C32542551}"/>
              </a:ext>
            </a:extLst>
          </p:cNvPr>
          <p:cNvSpPr>
            <a:spLocks noGrp="1"/>
          </p:cNvSpPr>
          <p:nvPr>
            <p:ph type="ftr" sz="quarter" idx="11"/>
          </p:nvPr>
        </p:nvSpPr>
        <p:spPr>
          <a:xfrm>
            <a:off x="2298458" y="6030515"/>
            <a:ext cx="7664641" cy="365125"/>
          </a:xfrm>
        </p:spPr>
        <p:txBody>
          <a:bodyPr/>
          <a:lstStyle/>
          <a:p>
            <a:pPr algn="l"/>
            <a:r>
              <a:rPr lang="en-US" sz="900" b="1" i="1" dirty="0">
                <a:latin typeface="Century Gothic" panose="020B0502020202020204" pitchFamily="34" charset="0"/>
              </a:rPr>
              <a:t>D1. Do </a:t>
            </a:r>
            <a:r>
              <a:rPr lang="en-US" sz="900" b="1" i="1" dirty="0" err="1">
                <a:latin typeface="Century Gothic" panose="020B0502020202020204" pitchFamily="34" charset="0"/>
              </a:rPr>
              <a:t>jaké</a:t>
            </a:r>
            <a:r>
              <a:rPr lang="en-US" sz="900" b="1" i="1" dirty="0">
                <a:latin typeface="Century Gothic" panose="020B0502020202020204" pitchFamily="34" charset="0"/>
              </a:rPr>
              <a:t> </a:t>
            </a:r>
            <a:r>
              <a:rPr lang="en-US" sz="900" b="1" i="1" dirty="0" err="1">
                <a:latin typeface="Century Gothic" panose="020B0502020202020204" pitchFamily="34" charset="0"/>
              </a:rPr>
              <a:t>míry</a:t>
            </a:r>
            <a:r>
              <a:rPr lang="en-US" sz="900" b="1" i="1" dirty="0">
                <a:latin typeface="Century Gothic" panose="020B0502020202020204" pitchFamily="34" charset="0"/>
              </a:rPr>
              <a:t> </a:t>
            </a:r>
            <a:r>
              <a:rPr lang="en-US" sz="900" b="1" i="1" dirty="0" err="1">
                <a:latin typeface="Century Gothic" panose="020B0502020202020204" pitchFamily="34" charset="0"/>
              </a:rPr>
              <a:t>důvěřujete</a:t>
            </a:r>
            <a:r>
              <a:rPr lang="en-US" sz="900" b="1" i="1" dirty="0">
                <a:latin typeface="Century Gothic" panose="020B0502020202020204" pitchFamily="34" charset="0"/>
              </a:rPr>
              <a:t> </a:t>
            </a:r>
            <a:r>
              <a:rPr lang="en-US" sz="900" b="1" i="1" dirty="0" err="1">
                <a:latin typeface="Century Gothic" panose="020B0502020202020204" pitchFamily="34" charset="0"/>
              </a:rPr>
              <a:t>následujícím</a:t>
            </a:r>
            <a:r>
              <a:rPr lang="en-US" sz="900" b="1" i="1" dirty="0">
                <a:latin typeface="Century Gothic" panose="020B0502020202020204" pitchFamily="34" charset="0"/>
              </a:rPr>
              <a:t> </a:t>
            </a:r>
            <a:r>
              <a:rPr lang="en-US" sz="900" b="1" i="1" dirty="0" err="1">
                <a:latin typeface="Century Gothic" panose="020B0502020202020204" pitchFamily="34" charset="0"/>
              </a:rPr>
              <a:t>oborům</a:t>
            </a:r>
            <a:r>
              <a:rPr lang="en-US" sz="900" b="1" i="1" dirty="0">
                <a:latin typeface="Century Gothic" panose="020B0502020202020204" pitchFamily="34" charset="0"/>
              </a:rPr>
              <a:t>? 0 = </a:t>
            </a:r>
            <a:r>
              <a:rPr lang="en-US" sz="900" b="1" i="1" dirty="0" err="1">
                <a:latin typeface="Century Gothic" panose="020B0502020202020204" pitchFamily="34" charset="0"/>
              </a:rPr>
              <a:t>vůbec</a:t>
            </a:r>
            <a:r>
              <a:rPr lang="en-US" sz="900" b="1" i="1" dirty="0">
                <a:latin typeface="Century Gothic" panose="020B0502020202020204" pitchFamily="34" charset="0"/>
              </a:rPr>
              <a:t> </a:t>
            </a:r>
            <a:r>
              <a:rPr lang="en-US" sz="900" b="1" i="1" dirty="0" err="1">
                <a:latin typeface="Century Gothic" panose="020B0502020202020204" pitchFamily="34" charset="0"/>
              </a:rPr>
              <a:t>nedůvěřuji</a:t>
            </a:r>
            <a:r>
              <a:rPr lang="en-US" sz="900" b="1" i="1" dirty="0">
                <a:latin typeface="Century Gothic" panose="020B0502020202020204" pitchFamily="34" charset="0"/>
              </a:rPr>
              <a:t>, 10 = </a:t>
            </a:r>
            <a:r>
              <a:rPr lang="en-US" sz="900" b="1" i="1" dirty="0" err="1">
                <a:latin typeface="Century Gothic" panose="020B0502020202020204" pitchFamily="34" charset="0"/>
              </a:rPr>
              <a:t>naprosto</a:t>
            </a:r>
            <a:r>
              <a:rPr lang="en-US" sz="900" b="1" i="1" dirty="0">
                <a:latin typeface="Century Gothic" panose="020B0502020202020204" pitchFamily="34" charset="0"/>
              </a:rPr>
              <a:t> </a:t>
            </a:r>
            <a:r>
              <a:rPr lang="en-US" sz="900" b="1" i="1" dirty="0" err="1">
                <a:latin typeface="Century Gothic" panose="020B0502020202020204" pitchFamily="34" charset="0"/>
              </a:rPr>
              <a:t>důvěřuji</a:t>
            </a:r>
            <a:r>
              <a:rPr lang="cs-CZ" sz="900" b="1" i="1" dirty="0">
                <a:latin typeface="Century Gothic" panose="020B0502020202020204" pitchFamily="34" charset="0"/>
              </a:rPr>
              <a:t> </a:t>
            </a:r>
            <a:r>
              <a:rPr lang="en-US" sz="900" b="1" i="1" dirty="0">
                <a:latin typeface="Century Gothic" panose="020B0502020202020204" pitchFamily="34" charset="0"/>
              </a:rPr>
              <a:t>/ N = </a:t>
            </a:r>
            <a:r>
              <a:rPr lang="cs-CZ" sz="900" b="1" i="1" dirty="0">
                <a:latin typeface="Century Gothic" panose="020B0502020202020204" pitchFamily="34" charset="0"/>
              </a:rPr>
              <a:t> 1028</a:t>
            </a:r>
            <a:endParaRPr lang="en-US" sz="900" b="1" i="1" dirty="0">
              <a:latin typeface="Century Gothic" panose="020B0502020202020204" pitchFamily="34" charset="0"/>
            </a:endParaRPr>
          </a:p>
        </p:txBody>
      </p:sp>
      <p:sp>
        <p:nvSpPr>
          <p:cNvPr id="2" name="Šipka: nahoru 1">
            <a:extLst>
              <a:ext uri="{FF2B5EF4-FFF2-40B4-BE49-F238E27FC236}">
                <a16:creationId xmlns:a16="http://schemas.microsoft.com/office/drawing/2014/main" id="{9D98D16C-4DF9-9E3E-A533-135291C104DE}"/>
              </a:ext>
            </a:extLst>
          </p:cNvPr>
          <p:cNvSpPr/>
          <p:nvPr/>
        </p:nvSpPr>
        <p:spPr>
          <a:xfrm rot="10800000">
            <a:off x="1881270" y="3172778"/>
            <a:ext cx="277831" cy="359344"/>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3" name="Šipka: nahoru 2">
            <a:extLst>
              <a:ext uri="{FF2B5EF4-FFF2-40B4-BE49-F238E27FC236}">
                <a16:creationId xmlns:a16="http://schemas.microsoft.com/office/drawing/2014/main" id="{01EDD50E-44AE-2939-7DF1-099046C7B390}"/>
              </a:ext>
            </a:extLst>
          </p:cNvPr>
          <p:cNvSpPr/>
          <p:nvPr/>
        </p:nvSpPr>
        <p:spPr>
          <a:xfrm rot="10800000">
            <a:off x="10348361" y="3618650"/>
            <a:ext cx="277831" cy="359344"/>
          </a:xfrm>
          <a:prstGeom prst="upArrow">
            <a:avLst/>
          </a:prstGeom>
          <a:solidFill>
            <a:srgbClr val="E7282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20074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Obdélník 10">
            <a:extLst>
              <a:ext uri="{FF2B5EF4-FFF2-40B4-BE49-F238E27FC236}">
                <a16:creationId xmlns:a16="http://schemas.microsoft.com/office/drawing/2014/main" id="{30CF636C-1762-7C70-B6F5-DD938683D5D5}"/>
              </a:ext>
            </a:extLst>
          </p:cNvPr>
          <p:cNvSpPr/>
          <p:nvPr/>
        </p:nvSpPr>
        <p:spPr>
          <a:xfrm>
            <a:off x="5745999" y="2207536"/>
            <a:ext cx="6371622" cy="44338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9365D267-D2C6-833D-BE40-EEAFFD1BC626}"/>
              </a:ext>
            </a:extLst>
          </p:cNvPr>
          <p:cNvSpPr/>
          <p:nvPr/>
        </p:nvSpPr>
        <p:spPr>
          <a:xfrm>
            <a:off x="263243" y="2617455"/>
            <a:ext cx="5147324" cy="40239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8C0CEA58-5C35-AD4D-9B48-A646C5EB012B}"/>
              </a:ext>
            </a:extLst>
          </p:cNvPr>
          <p:cNvSpPr/>
          <p:nvPr/>
        </p:nvSpPr>
        <p:spPr>
          <a:xfrm>
            <a:off x="276727" y="216568"/>
            <a:ext cx="10515599" cy="162308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55579" y="43407"/>
            <a:ext cx="10515600" cy="1628982"/>
          </a:xfrm>
          <a:solidFill>
            <a:srgbClr val="004077"/>
          </a:solidFill>
        </p:spPr>
        <p:txBody>
          <a:bodyPr anchor="t">
            <a:noAutofit/>
          </a:bodyPr>
          <a:lstStyle/>
          <a:p>
            <a:r>
              <a:rPr lang="cs-CZ" sz="2800" b="1" dirty="0">
                <a:solidFill>
                  <a:schemeClr val="bg1"/>
                </a:solidFill>
              </a:rPr>
              <a:t>61 % respondentů očekává, že služby ombudsmana ČAP budou ZDARMA. </a:t>
            </a:r>
            <a:br>
              <a:rPr lang="cs-CZ" sz="2800" b="1" dirty="0">
                <a:solidFill>
                  <a:schemeClr val="bg1"/>
                </a:solidFill>
              </a:rPr>
            </a:br>
            <a:r>
              <a:rPr lang="cs-CZ" sz="2800" b="0" dirty="0">
                <a:solidFill>
                  <a:schemeClr val="bg1"/>
                </a:solidFill>
              </a:rPr>
              <a:t>V případě problému s pojišťovnou by se 39 % respondentů obrátilo na ČAP a 25 % na Kancelář ombudsmana ČAP.</a:t>
            </a:r>
          </a:p>
        </p:txBody>
      </p:sp>
      <p:graphicFrame>
        <p:nvGraphicFramePr>
          <p:cNvPr id="4" name="Graf 3">
            <a:extLst>
              <a:ext uri="{FF2B5EF4-FFF2-40B4-BE49-F238E27FC236}">
                <a16:creationId xmlns:a16="http://schemas.microsoft.com/office/drawing/2014/main" id="{71AA9A83-4230-3CB8-66D0-355CFD7711CE}"/>
              </a:ext>
            </a:extLst>
          </p:cNvPr>
          <p:cNvGraphicFramePr/>
          <p:nvPr>
            <p:extLst>
              <p:ext uri="{D42A27DB-BD31-4B8C-83A1-F6EECF244321}">
                <p14:modId xmlns:p14="http://schemas.microsoft.com/office/powerpoint/2010/main" val="1137206285"/>
              </p:ext>
            </p:extLst>
          </p:nvPr>
        </p:nvGraphicFramePr>
        <p:xfrm>
          <a:off x="185282" y="2529530"/>
          <a:ext cx="5036423" cy="3902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a:extLst>
              <a:ext uri="{FF2B5EF4-FFF2-40B4-BE49-F238E27FC236}">
                <a16:creationId xmlns:a16="http://schemas.microsoft.com/office/drawing/2014/main" id="{C60E72AD-2B8B-00CD-5CC0-B292C49C5D07}"/>
              </a:ext>
            </a:extLst>
          </p:cNvPr>
          <p:cNvGraphicFramePr/>
          <p:nvPr>
            <p:extLst>
              <p:ext uri="{D42A27DB-BD31-4B8C-83A1-F6EECF244321}">
                <p14:modId xmlns:p14="http://schemas.microsoft.com/office/powerpoint/2010/main" val="1328892049"/>
              </p:ext>
            </p:extLst>
          </p:nvPr>
        </p:nvGraphicFramePr>
        <p:xfrm>
          <a:off x="5635099" y="2096376"/>
          <a:ext cx="6297240" cy="4418751"/>
        </p:xfrm>
        <a:graphic>
          <a:graphicData uri="http://schemas.openxmlformats.org/drawingml/2006/chart">
            <c:chart xmlns:c="http://schemas.openxmlformats.org/drawingml/2006/chart" xmlns:r="http://schemas.openxmlformats.org/officeDocument/2006/relationships" r:id="rId4"/>
          </a:graphicData>
        </a:graphic>
      </p:graphicFrame>
      <p:sp>
        <p:nvSpPr>
          <p:cNvPr id="10" name="Hvězda: sedmicípá 9">
            <a:extLst>
              <a:ext uri="{FF2B5EF4-FFF2-40B4-BE49-F238E27FC236}">
                <a16:creationId xmlns:a16="http://schemas.microsoft.com/office/drawing/2014/main" id="{338BCF5C-B727-9C98-E3A1-87226388A181}"/>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
        <p:nvSpPr>
          <p:cNvPr id="7" name="TextovéPole 6">
            <a:extLst>
              <a:ext uri="{FF2B5EF4-FFF2-40B4-BE49-F238E27FC236}">
                <a16:creationId xmlns:a16="http://schemas.microsoft.com/office/drawing/2014/main" id="{52BA002C-A97E-39F4-727E-178B6AF3DE25}"/>
              </a:ext>
            </a:extLst>
          </p:cNvPr>
          <p:cNvSpPr txBox="1"/>
          <p:nvPr/>
        </p:nvSpPr>
        <p:spPr>
          <a:xfrm>
            <a:off x="185282" y="6147954"/>
            <a:ext cx="5147323" cy="246221"/>
          </a:xfrm>
          <a:prstGeom prst="rect">
            <a:avLst/>
          </a:prstGeom>
        </p:spPr>
        <p:txBody>
          <a:bodyPr wrap="square">
            <a:spAutoFit/>
          </a:bodyPr>
          <a:lstStyle>
            <a:defPPr>
              <a:defRPr lang="cs-CZ"/>
            </a:defPPr>
            <a:lvl1pPr>
              <a:defRPr sz="1000" i="1">
                <a:solidFill>
                  <a:schemeClr val="bg1">
                    <a:lumMod val="50000"/>
                  </a:schemeClr>
                </a:solidFill>
                <a:latin typeface="Century Gothic" panose="020B0502020202020204" pitchFamily="34" charset="0"/>
              </a:defRPr>
            </a:lvl1pPr>
          </a:lstStyle>
          <a:p>
            <a:r>
              <a:rPr lang="cs-CZ" dirty="0"/>
              <a:t>K12. Jaká je podle Vás cena služeb ombudsmana ČAP?   N = 1028</a:t>
            </a:r>
          </a:p>
        </p:txBody>
      </p:sp>
      <p:sp>
        <p:nvSpPr>
          <p:cNvPr id="3" name="Obdélník 2">
            <a:extLst>
              <a:ext uri="{FF2B5EF4-FFF2-40B4-BE49-F238E27FC236}">
                <a16:creationId xmlns:a16="http://schemas.microsoft.com/office/drawing/2014/main" id="{3C2DCC5C-6282-47B7-B71B-4EB2B7DE28F6}"/>
              </a:ext>
            </a:extLst>
          </p:cNvPr>
          <p:cNvSpPr/>
          <p:nvPr/>
        </p:nvSpPr>
        <p:spPr>
          <a:xfrm>
            <a:off x="5709478" y="6115682"/>
            <a:ext cx="5816775" cy="400110"/>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rPr>
              <a:t>K13. Pokud byste měl/a problém se svou pojišťovnou, na koho byste se obrátil/a? (možnost více odpovědí) N = 1028 </a:t>
            </a:r>
          </a:p>
        </p:txBody>
      </p:sp>
    </p:spTree>
    <p:extLst>
      <p:ext uri="{BB962C8B-B14F-4D97-AF65-F5344CB8AC3E}">
        <p14:creationId xmlns:p14="http://schemas.microsoft.com/office/powerpoint/2010/main" val="4241743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Obdélník 16">
            <a:extLst>
              <a:ext uri="{FF2B5EF4-FFF2-40B4-BE49-F238E27FC236}">
                <a16:creationId xmlns:a16="http://schemas.microsoft.com/office/drawing/2014/main" id="{C0285ED1-A4F0-1C99-2143-0D9596AFFB47}"/>
              </a:ext>
            </a:extLst>
          </p:cNvPr>
          <p:cNvSpPr/>
          <p:nvPr/>
        </p:nvSpPr>
        <p:spPr>
          <a:xfrm>
            <a:off x="155579" y="2008497"/>
            <a:ext cx="6088825" cy="420603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BD95DBCB-8495-0748-EB13-2B7D9C52399D}"/>
              </a:ext>
            </a:extLst>
          </p:cNvPr>
          <p:cNvSpPr/>
          <p:nvPr/>
        </p:nvSpPr>
        <p:spPr>
          <a:xfrm>
            <a:off x="6379337" y="3252530"/>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DBE43C3A-C30F-5B85-42DC-B76956263C28}"/>
              </a:ext>
            </a:extLst>
          </p:cNvPr>
          <p:cNvSpPr/>
          <p:nvPr/>
        </p:nvSpPr>
        <p:spPr>
          <a:xfrm>
            <a:off x="7251945" y="2268280"/>
            <a:ext cx="4836734" cy="30737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43E63DA0-D288-710F-AC5C-E12CEC0E1E6C}"/>
              </a:ext>
            </a:extLst>
          </p:cNvPr>
          <p:cNvSpPr/>
          <p:nvPr/>
        </p:nvSpPr>
        <p:spPr>
          <a:xfrm>
            <a:off x="321173" y="220212"/>
            <a:ext cx="10515600" cy="140381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9" name="Graf 8">
            <a:extLst>
              <a:ext uri="{FF2B5EF4-FFF2-40B4-BE49-F238E27FC236}">
                <a16:creationId xmlns:a16="http://schemas.microsoft.com/office/drawing/2014/main" id="{9D585936-A42A-BE5E-2022-D55FA6D17E44}"/>
              </a:ext>
            </a:extLst>
          </p:cNvPr>
          <p:cNvGraphicFramePr/>
          <p:nvPr>
            <p:extLst>
              <p:ext uri="{D42A27DB-BD31-4B8C-83A1-F6EECF244321}">
                <p14:modId xmlns:p14="http://schemas.microsoft.com/office/powerpoint/2010/main" val="471334403"/>
              </p:ext>
            </p:extLst>
          </p:nvPr>
        </p:nvGraphicFramePr>
        <p:xfrm>
          <a:off x="103320" y="1870914"/>
          <a:ext cx="5992680" cy="4206033"/>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55579" y="160879"/>
            <a:ext cx="10515600" cy="1325563"/>
          </a:xfrm>
          <a:solidFill>
            <a:srgbClr val="004077"/>
          </a:solidFill>
        </p:spPr>
        <p:txBody>
          <a:bodyPr>
            <a:normAutofit/>
          </a:bodyPr>
          <a:lstStyle/>
          <a:p>
            <a:r>
              <a:rPr lang="cs-CZ" sz="3600" b="1" dirty="0">
                <a:solidFill>
                  <a:schemeClr val="bg1">
                    <a:lumMod val="95000"/>
                  </a:schemeClr>
                </a:solidFill>
              </a:rPr>
              <a:t>Jen 2 % </a:t>
            </a:r>
            <a:r>
              <a:rPr lang="cs-CZ" sz="3600" b="1" dirty="0">
                <a:solidFill>
                  <a:schemeClr val="bg1"/>
                </a:solidFill>
              </a:rPr>
              <a:t>respondentů vedla spor s nějakou pojišťovnou v posledních 5 letech</a:t>
            </a:r>
          </a:p>
        </p:txBody>
      </p:sp>
      <p:sp>
        <p:nvSpPr>
          <p:cNvPr id="14" name="Šipka: doprava 13">
            <a:extLst>
              <a:ext uri="{FF2B5EF4-FFF2-40B4-BE49-F238E27FC236}">
                <a16:creationId xmlns:a16="http://schemas.microsoft.com/office/drawing/2014/main" id="{90AD9647-63A3-4B64-80EF-9C25BAED4F87}"/>
              </a:ext>
            </a:extLst>
          </p:cNvPr>
          <p:cNvSpPr/>
          <p:nvPr/>
        </p:nvSpPr>
        <p:spPr>
          <a:xfrm>
            <a:off x="6379772" y="3173783"/>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3C2DCC5C-6282-47B7-B71B-4EB2B7DE28F6}"/>
              </a:ext>
            </a:extLst>
          </p:cNvPr>
          <p:cNvSpPr/>
          <p:nvPr/>
        </p:nvSpPr>
        <p:spPr>
          <a:xfrm>
            <a:off x="155580" y="5651840"/>
            <a:ext cx="5824116" cy="400110"/>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rPr>
              <a:t>K14. Vedl/a jste v posledních 5 letech (2020 – 2024) spor s některou pojišťovnou?  N = 1028</a:t>
            </a:r>
          </a:p>
          <a:p>
            <a:r>
              <a:rPr lang="cs-CZ" sz="1000" i="1" dirty="0">
                <a:solidFill>
                  <a:schemeClr val="bg1">
                    <a:lumMod val="50000"/>
                  </a:schemeClr>
                </a:solidFill>
                <a:latin typeface="Century Gothic" panose="020B0502020202020204" pitchFamily="34" charset="0"/>
              </a:rPr>
              <a:t>K15. Čeho se spor týkal? N = 12 </a:t>
            </a:r>
          </a:p>
        </p:txBody>
      </p:sp>
      <p:sp>
        <p:nvSpPr>
          <p:cNvPr id="6" name="TextovéPole 5">
            <a:extLst>
              <a:ext uri="{FF2B5EF4-FFF2-40B4-BE49-F238E27FC236}">
                <a16:creationId xmlns:a16="http://schemas.microsoft.com/office/drawing/2014/main" id="{5263ED98-4514-FD50-D72D-2F8F481DB228}"/>
              </a:ext>
            </a:extLst>
          </p:cNvPr>
          <p:cNvSpPr txBox="1"/>
          <p:nvPr/>
        </p:nvSpPr>
        <p:spPr>
          <a:xfrm>
            <a:off x="7113519" y="2194766"/>
            <a:ext cx="4805569" cy="2954655"/>
          </a:xfrm>
          <a:prstGeom prst="rect">
            <a:avLst/>
          </a:prstGeom>
          <a:solidFill>
            <a:srgbClr val="004077"/>
          </a:solidFill>
        </p:spPr>
        <p:txBody>
          <a:bodyPr wrap="square">
            <a:spAutoFit/>
          </a:bodyPr>
          <a:lstStyle/>
          <a:p>
            <a:r>
              <a:rPr lang="cs-CZ" sz="1800" b="1" dirty="0">
                <a:solidFill>
                  <a:schemeClr val="bg1"/>
                </a:solidFill>
                <a:latin typeface="Century Gothic" panose="020B0502020202020204" pitchFamily="34" charset="0"/>
              </a:rPr>
              <a:t>Čeho se spor týkal? </a:t>
            </a:r>
          </a:p>
          <a:p>
            <a:endParaRPr lang="cs-CZ" sz="1400" i="1" dirty="0">
              <a:solidFill>
                <a:schemeClr val="bg1"/>
              </a:solidFill>
              <a:latin typeface="Century Gothic" panose="020B0502020202020204" pitchFamily="34" charset="0"/>
            </a:endParaRPr>
          </a:p>
          <a:p>
            <a:r>
              <a:rPr lang="cs-CZ" sz="1400" i="1" dirty="0">
                <a:solidFill>
                  <a:schemeClr val="bg1"/>
                </a:solidFill>
                <a:latin typeface="Century Gothic" panose="020B0502020202020204" pitchFamily="34" charset="0"/>
              </a:rPr>
              <a:t>„Životního pojištění“</a:t>
            </a:r>
          </a:p>
          <a:p>
            <a:r>
              <a:rPr lang="cs-CZ" sz="1400" i="1" dirty="0">
                <a:solidFill>
                  <a:schemeClr val="bg1"/>
                </a:solidFill>
                <a:latin typeface="Century Gothic" panose="020B0502020202020204" pitchFamily="34" charset="0"/>
              </a:rPr>
              <a:t>„Řidič který mi způsobil škodu při autonehodě nespolupracoval - odmítl nahlásit potřebné údaje.“</a:t>
            </a:r>
          </a:p>
          <a:p>
            <a:r>
              <a:rPr lang="cs-CZ" sz="1400" i="1" dirty="0">
                <a:solidFill>
                  <a:schemeClr val="bg1"/>
                </a:solidFill>
                <a:latin typeface="Century Gothic" panose="020B0502020202020204" pitchFamily="34" charset="0"/>
              </a:rPr>
              <a:t>„Pojišťovny.“</a:t>
            </a:r>
          </a:p>
          <a:p>
            <a:r>
              <a:rPr lang="cs-CZ" sz="1400" i="1" dirty="0">
                <a:solidFill>
                  <a:schemeClr val="bg1"/>
                </a:solidFill>
                <a:latin typeface="Century Gothic" panose="020B0502020202020204" pitchFamily="34" charset="0"/>
              </a:rPr>
              <a:t>„Podmínky pojištěni.“</a:t>
            </a:r>
          </a:p>
          <a:p>
            <a:r>
              <a:rPr lang="cs-CZ" sz="1400" i="1" dirty="0">
                <a:solidFill>
                  <a:schemeClr val="bg1"/>
                </a:solidFill>
                <a:latin typeface="Century Gothic" panose="020B0502020202020204" pitchFamily="34" charset="0"/>
              </a:rPr>
              <a:t>„Nevyplacení pojistného plnění v případě zaviněné nehody druhým řidičem, který z místa nehody ujel.“</a:t>
            </a:r>
          </a:p>
          <a:p>
            <a:r>
              <a:rPr lang="cs-CZ" sz="1400" i="1" dirty="0">
                <a:solidFill>
                  <a:schemeClr val="bg1"/>
                </a:solidFill>
                <a:latin typeface="Century Gothic" panose="020B0502020202020204" pitchFamily="34" charset="0"/>
              </a:rPr>
              <a:t>„Nevyplacení pojistného.“</a:t>
            </a:r>
          </a:p>
          <a:p>
            <a:r>
              <a:rPr lang="cs-CZ" sz="1400" i="1" dirty="0">
                <a:solidFill>
                  <a:schemeClr val="bg1"/>
                </a:solidFill>
                <a:latin typeface="Century Gothic" panose="020B0502020202020204" pitchFamily="34" charset="0"/>
              </a:rPr>
              <a:t>„Neuznání pojistného plnění.“</a:t>
            </a:r>
          </a:p>
          <a:p>
            <a:r>
              <a:rPr lang="cs-CZ" sz="1400" i="1" dirty="0">
                <a:solidFill>
                  <a:schemeClr val="bg1"/>
                </a:solidFill>
                <a:latin typeface="Century Gothic" panose="020B0502020202020204" pitchFamily="34" charset="0"/>
              </a:rPr>
              <a:t>„Nezdůvodnitelnosti.“</a:t>
            </a:r>
          </a:p>
          <a:p>
            <a:r>
              <a:rPr lang="cs-CZ" sz="1400" i="1" dirty="0">
                <a:solidFill>
                  <a:schemeClr val="bg1"/>
                </a:solidFill>
                <a:latin typeface="Century Gothic" panose="020B0502020202020204" pitchFamily="34" charset="0"/>
              </a:rPr>
              <a:t>„Dopravní nehody.“</a:t>
            </a:r>
          </a:p>
        </p:txBody>
      </p:sp>
      <p:sp>
        <p:nvSpPr>
          <p:cNvPr id="4" name="Hvězda: sedmicípá 3">
            <a:extLst>
              <a:ext uri="{FF2B5EF4-FFF2-40B4-BE49-F238E27FC236}">
                <a16:creationId xmlns:a16="http://schemas.microsoft.com/office/drawing/2014/main" id="{13808D8D-6D81-7755-F0CD-A316CA17F308}"/>
              </a:ext>
            </a:extLst>
          </p:cNvPr>
          <p:cNvSpPr/>
          <p:nvPr/>
        </p:nvSpPr>
        <p:spPr>
          <a:xfrm>
            <a:off x="11002365" y="426432"/>
            <a:ext cx="1034056" cy="846626"/>
          </a:xfrm>
          <a:prstGeom prst="star7">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i="1" dirty="0">
                <a:solidFill>
                  <a:schemeClr val="tx1"/>
                </a:solidFill>
              </a:rPr>
              <a:t>NEW</a:t>
            </a:r>
          </a:p>
        </p:txBody>
      </p:sp>
      <p:sp>
        <p:nvSpPr>
          <p:cNvPr id="10" name="Šipka: doprava 9">
            <a:extLst>
              <a:ext uri="{FF2B5EF4-FFF2-40B4-BE49-F238E27FC236}">
                <a16:creationId xmlns:a16="http://schemas.microsoft.com/office/drawing/2014/main" id="{01019FB1-867E-9079-D720-0342AD422692}"/>
              </a:ext>
            </a:extLst>
          </p:cNvPr>
          <p:cNvSpPr/>
          <p:nvPr/>
        </p:nvSpPr>
        <p:spPr>
          <a:xfrm>
            <a:off x="6374771" y="3841896"/>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1" name="Šipka: doprava 10">
            <a:extLst>
              <a:ext uri="{FF2B5EF4-FFF2-40B4-BE49-F238E27FC236}">
                <a16:creationId xmlns:a16="http://schemas.microsoft.com/office/drawing/2014/main" id="{5D3A276B-C5AD-B89B-483C-1676981BDC68}"/>
              </a:ext>
            </a:extLst>
          </p:cNvPr>
          <p:cNvSpPr/>
          <p:nvPr/>
        </p:nvSpPr>
        <p:spPr>
          <a:xfrm>
            <a:off x="6375206" y="3763149"/>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3D46BCA8-A55E-088E-BAC0-F25C2BDFD718}"/>
              </a:ext>
            </a:extLst>
          </p:cNvPr>
          <p:cNvSpPr/>
          <p:nvPr/>
        </p:nvSpPr>
        <p:spPr>
          <a:xfrm>
            <a:off x="6373253" y="4423062"/>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D0B634A8-2FCE-C875-1378-FBB2E994C257}"/>
              </a:ext>
            </a:extLst>
          </p:cNvPr>
          <p:cNvSpPr/>
          <p:nvPr/>
        </p:nvSpPr>
        <p:spPr>
          <a:xfrm>
            <a:off x="6373688" y="4344315"/>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9818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3D06CFD-EAEB-991B-54AA-AFC8099A8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ázek 2">
            <a:extLst>
              <a:ext uri="{FF2B5EF4-FFF2-40B4-BE49-F238E27FC236}">
                <a16:creationId xmlns:a16="http://schemas.microsoft.com/office/drawing/2014/main" id="{CA44F9BD-AF2C-C175-450F-9AD93C450174}"/>
              </a:ext>
            </a:extLst>
          </p:cNvPr>
          <p:cNvPicPr>
            <a:picLocks noChangeAspect="1"/>
          </p:cNvPicPr>
          <p:nvPr/>
        </p:nvPicPr>
        <p:blipFill rotWithShape="1">
          <a:blip r:embed="rId3">
            <a:extLst>
              <a:ext uri="{28A0092B-C50C-407E-A947-70E740481C1C}">
                <a14:useLocalDpi xmlns:a14="http://schemas.microsoft.com/office/drawing/2010/main" val="0"/>
              </a:ext>
            </a:extLst>
          </a:blip>
          <a:srcRect t="12803" b="8478"/>
          <a:stretch/>
        </p:blipFill>
        <p:spPr>
          <a:xfrm>
            <a:off x="10548520" y="156897"/>
            <a:ext cx="1313939" cy="1034328"/>
          </a:xfrm>
          <a:prstGeom prst="rect">
            <a:avLst/>
          </a:prstGeom>
        </p:spPr>
      </p:pic>
      <p:sp>
        <p:nvSpPr>
          <p:cNvPr id="4" name="Nadpis 3">
            <a:extLst>
              <a:ext uri="{FF2B5EF4-FFF2-40B4-BE49-F238E27FC236}">
                <a16:creationId xmlns:a16="http://schemas.microsoft.com/office/drawing/2014/main" id="{34453978-9B15-4B53-ABE5-992C187052D3}"/>
              </a:ext>
            </a:extLst>
          </p:cNvPr>
          <p:cNvSpPr>
            <a:spLocks noGrp="1"/>
          </p:cNvSpPr>
          <p:nvPr>
            <p:ph type="title"/>
          </p:nvPr>
        </p:nvSpPr>
        <p:spPr/>
        <p:txBody>
          <a:bodyPr>
            <a:normAutofit/>
          </a:bodyPr>
          <a:lstStyle/>
          <a:p>
            <a:r>
              <a:rPr lang="cs-CZ" sz="4800" dirty="0">
                <a:solidFill>
                  <a:schemeClr val="bg1"/>
                </a:solidFill>
              </a:rPr>
              <a:t>D</a:t>
            </a:r>
            <a:r>
              <a:rPr lang="cs-CZ" sz="4800" b="1" dirty="0">
                <a:solidFill>
                  <a:schemeClr val="bg1"/>
                </a:solidFill>
              </a:rPr>
              <a:t>louhodobá péče</a:t>
            </a:r>
          </a:p>
        </p:txBody>
      </p:sp>
      <p:sp>
        <p:nvSpPr>
          <p:cNvPr id="5" name="Zástupný text 4">
            <a:extLst>
              <a:ext uri="{FF2B5EF4-FFF2-40B4-BE49-F238E27FC236}">
                <a16:creationId xmlns:a16="http://schemas.microsoft.com/office/drawing/2014/main" id="{435F969B-8757-4EAB-9305-51D3C8BE9DA3}"/>
              </a:ext>
            </a:extLst>
          </p:cNvPr>
          <p:cNvSpPr>
            <a:spLocks noGrp="1"/>
          </p:cNvSpPr>
          <p:nvPr>
            <p:ph type="body" idx="1"/>
          </p:nvPr>
        </p:nvSpPr>
        <p:spPr/>
        <p:txBody>
          <a:bodyPr>
            <a:normAutofit/>
          </a:bodyPr>
          <a:lstStyle/>
          <a:p>
            <a:r>
              <a:rPr lang="cs-CZ" dirty="0">
                <a:solidFill>
                  <a:schemeClr val="bg1"/>
                </a:solidFill>
              </a:rPr>
              <a:t>Zkušenost respondentů s péčí o seniory v rodině</a:t>
            </a:r>
          </a:p>
        </p:txBody>
      </p:sp>
    </p:spTree>
    <p:extLst>
      <p:ext uri="{BB962C8B-B14F-4D97-AF65-F5344CB8AC3E}">
        <p14:creationId xmlns:p14="http://schemas.microsoft.com/office/powerpoint/2010/main" val="3882346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76BBDB8A-DF62-FE30-E538-3039780ECDCE}"/>
              </a:ext>
            </a:extLst>
          </p:cNvPr>
          <p:cNvSpPr/>
          <p:nvPr/>
        </p:nvSpPr>
        <p:spPr>
          <a:xfrm>
            <a:off x="261152" y="2228161"/>
            <a:ext cx="5992680" cy="45081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318149D8-D696-9073-4B94-E12BB1E365F5}"/>
              </a:ext>
            </a:extLst>
          </p:cNvPr>
          <p:cNvSpPr/>
          <p:nvPr/>
        </p:nvSpPr>
        <p:spPr>
          <a:xfrm>
            <a:off x="7119597" y="2176522"/>
            <a:ext cx="4836734" cy="455976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2A3AB663-5A68-CA39-89EB-42008026110D}"/>
              </a:ext>
            </a:extLst>
          </p:cNvPr>
          <p:cNvSpPr/>
          <p:nvPr/>
        </p:nvSpPr>
        <p:spPr>
          <a:xfrm>
            <a:off x="234977" y="348916"/>
            <a:ext cx="10515600" cy="15881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9" name="Graf 8">
            <a:extLst>
              <a:ext uri="{FF2B5EF4-FFF2-40B4-BE49-F238E27FC236}">
                <a16:creationId xmlns:a16="http://schemas.microsoft.com/office/drawing/2014/main" id="{9D585936-A42A-BE5E-2022-D55FA6D17E44}"/>
              </a:ext>
            </a:extLst>
          </p:cNvPr>
          <p:cNvGraphicFramePr/>
          <p:nvPr>
            <p:extLst>
              <p:ext uri="{D42A27DB-BD31-4B8C-83A1-F6EECF244321}">
                <p14:modId xmlns:p14="http://schemas.microsoft.com/office/powerpoint/2010/main" val="1411803613"/>
              </p:ext>
            </p:extLst>
          </p:nvPr>
        </p:nvGraphicFramePr>
        <p:xfrm>
          <a:off x="103320" y="2118909"/>
          <a:ext cx="5992680" cy="4471819"/>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03320" y="167043"/>
            <a:ext cx="10515600" cy="1694780"/>
          </a:xfrm>
          <a:solidFill>
            <a:srgbClr val="004077"/>
          </a:solidFill>
        </p:spPr>
        <p:txBody>
          <a:bodyPr anchor="t">
            <a:noAutofit/>
          </a:bodyPr>
          <a:lstStyle/>
          <a:p>
            <a:r>
              <a:rPr lang="cs-CZ" sz="2800" b="1" dirty="0">
                <a:solidFill>
                  <a:schemeClr val="bg1"/>
                </a:solidFill>
              </a:rPr>
              <a:t>18 % klientů má zkušenost se zařízeními pro seniory </a:t>
            </a:r>
            <a:br>
              <a:rPr lang="cs-CZ" sz="2800" b="1" dirty="0">
                <a:solidFill>
                  <a:schemeClr val="bg1"/>
                </a:solidFill>
              </a:rPr>
            </a:br>
            <a:r>
              <a:rPr lang="cs-CZ" sz="2800" b="1" dirty="0">
                <a:solidFill>
                  <a:schemeClr val="bg1"/>
                </a:solidFill>
              </a:rPr>
              <a:t>v posledních 5 letech. </a:t>
            </a:r>
            <a:r>
              <a:rPr lang="cs-CZ" sz="2400" b="0" dirty="0">
                <a:solidFill>
                  <a:schemeClr val="bg1"/>
                </a:solidFill>
              </a:rPr>
              <a:t>Polovina z nich má zkušenost s domovy pro seniory, necelá pětina má zkušenost s denním stacionářem nebo hospicem.</a:t>
            </a:r>
            <a:endParaRPr lang="cs-CZ" sz="2800" b="0" dirty="0">
              <a:solidFill>
                <a:schemeClr val="bg1"/>
              </a:solidFill>
            </a:endParaRPr>
          </a:p>
        </p:txBody>
      </p:sp>
      <p:graphicFrame>
        <p:nvGraphicFramePr>
          <p:cNvPr id="4" name="Graf 3">
            <a:extLst>
              <a:ext uri="{FF2B5EF4-FFF2-40B4-BE49-F238E27FC236}">
                <a16:creationId xmlns:a16="http://schemas.microsoft.com/office/drawing/2014/main" id="{1E9CA9B6-57F5-3232-88C9-6703A4720A20}"/>
              </a:ext>
            </a:extLst>
          </p:cNvPr>
          <p:cNvGraphicFramePr/>
          <p:nvPr>
            <p:extLst>
              <p:ext uri="{D42A27DB-BD31-4B8C-83A1-F6EECF244321}">
                <p14:modId xmlns:p14="http://schemas.microsoft.com/office/powerpoint/2010/main" val="419042563"/>
              </p:ext>
            </p:extLst>
          </p:nvPr>
        </p:nvGraphicFramePr>
        <p:xfrm>
          <a:off x="6918366" y="2082599"/>
          <a:ext cx="4870422" cy="450812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ovéPole 6">
            <a:extLst>
              <a:ext uri="{FF2B5EF4-FFF2-40B4-BE49-F238E27FC236}">
                <a16:creationId xmlns:a16="http://schemas.microsoft.com/office/drawing/2014/main" id="{48149798-E6FD-70D8-65ED-B40235D6A83B}"/>
              </a:ext>
            </a:extLst>
          </p:cNvPr>
          <p:cNvSpPr txBox="1"/>
          <p:nvPr/>
        </p:nvSpPr>
        <p:spPr>
          <a:xfrm>
            <a:off x="103319" y="5955086"/>
            <a:ext cx="5816217" cy="553998"/>
          </a:xfrm>
          <a:prstGeom prst="rect">
            <a:avLst/>
          </a:prstGeom>
        </p:spPr>
        <p:txBody>
          <a:bodyPr wrap="square">
            <a:spAutoFit/>
          </a:bodyPr>
          <a:lstStyle>
            <a:defPPr>
              <a:defRPr lang="cs-CZ"/>
            </a:defPPr>
            <a:lvl1pPr>
              <a:defRPr sz="1000" i="1">
                <a:solidFill>
                  <a:schemeClr val="bg1">
                    <a:lumMod val="50000"/>
                  </a:schemeClr>
                </a:solidFill>
                <a:latin typeface="Century Gothic" panose="020B0502020202020204" pitchFamily="34" charset="0"/>
              </a:defRPr>
            </a:lvl1pPr>
          </a:lstStyle>
          <a:p>
            <a:r>
              <a:rPr lang="cs-CZ" dirty="0"/>
              <a:t>D1. Máte v posledních 5 letech (od roku 2020) zkušenost s domovy pro seniory (nebo jinou pobytovou sociální službou) u  některého člena Vaší rodiny z důvodu nesoběstačnosti? (psychické problémy, fyzické problémy, chronická onemocnění atd.)  N = 1028</a:t>
            </a:r>
          </a:p>
        </p:txBody>
      </p:sp>
      <p:sp>
        <p:nvSpPr>
          <p:cNvPr id="3" name="Obdélník 2">
            <a:extLst>
              <a:ext uri="{FF2B5EF4-FFF2-40B4-BE49-F238E27FC236}">
                <a16:creationId xmlns:a16="http://schemas.microsoft.com/office/drawing/2014/main" id="{3C2DCC5C-6282-47B7-B71B-4EB2B7DE28F6}"/>
              </a:ext>
            </a:extLst>
          </p:cNvPr>
          <p:cNvSpPr/>
          <p:nvPr/>
        </p:nvSpPr>
        <p:spPr>
          <a:xfrm>
            <a:off x="6918365" y="6344507"/>
            <a:ext cx="4269965" cy="246221"/>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rPr>
              <a:t>D2. Využil/a jste některé z následujících služeb / zařízení? N = 186</a:t>
            </a:r>
          </a:p>
        </p:txBody>
      </p:sp>
      <p:sp>
        <p:nvSpPr>
          <p:cNvPr id="11" name="Šipka: doprava 10">
            <a:extLst>
              <a:ext uri="{FF2B5EF4-FFF2-40B4-BE49-F238E27FC236}">
                <a16:creationId xmlns:a16="http://schemas.microsoft.com/office/drawing/2014/main" id="{5F161D48-54AD-B5F3-7E5D-B14816049C78}"/>
              </a:ext>
            </a:extLst>
          </p:cNvPr>
          <p:cNvSpPr/>
          <p:nvPr/>
        </p:nvSpPr>
        <p:spPr>
          <a:xfrm>
            <a:off x="6379337" y="3252530"/>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1350B138-A46D-05BD-8820-23DF6E2A2D03}"/>
              </a:ext>
            </a:extLst>
          </p:cNvPr>
          <p:cNvSpPr/>
          <p:nvPr/>
        </p:nvSpPr>
        <p:spPr>
          <a:xfrm>
            <a:off x="6379772" y="3173783"/>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F043FA4E-B6B6-D2A6-B255-0B51F78709A7}"/>
              </a:ext>
            </a:extLst>
          </p:cNvPr>
          <p:cNvSpPr/>
          <p:nvPr/>
        </p:nvSpPr>
        <p:spPr>
          <a:xfrm>
            <a:off x="6374771" y="3841896"/>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Šipka: doprava 16">
            <a:extLst>
              <a:ext uri="{FF2B5EF4-FFF2-40B4-BE49-F238E27FC236}">
                <a16:creationId xmlns:a16="http://schemas.microsoft.com/office/drawing/2014/main" id="{D10E0C21-5F48-BE70-A1A6-24F549C8977F}"/>
              </a:ext>
            </a:extLst>
          </p:cNvPr>
          <p:cNvSpPr/>
          <p:nvPr/>
        </p:nvSpPr>
        <p:spPr>
          <a:xfrm>
            <a:off x="6375206" y="3763149"/>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a:extLst>
              <a:ext uri="{FF2B5EF4-FFF2-40B4-BE49-F238E27FC236}">
                <a16:creationId xmlns:a16="http://schemas.microsoft.com/office/drawing/2014/main" id="{D138D931-571E-FFEA-17F5-B42CBCD36C19}"/>
              </a:ext>
            </a:extLst>
          </p:cNvPr>
          <p:cNvSpPr/>
          <p:nvPr/>
        </p:nvSpPr>
        <p:spPr>
          <a:xfrm>
            <a:off x="6373253" y="4423062"/>
            <a:ext cx="443023" cy="521076"/>
          </a:xfrm>
          <a:prstGeom prst="right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Šipka: doprava 18">
            <a:extLst>
              <a:ext uri="{FF2B5EF4-FFF2-40B4-BE49-F238E27FC236}">
                <a16:creationId xmlns:a16="http://schemas.microsoft.com/office/drawing/2014/main" id="{073E1989-89DE-F29F-B226-021E8F15C03F}"/>
              </a:ext>
            </a:extLst>
          </p:cNvPr>
          <p:cNvSpPr/>
          <p:nvPr/>
        </p:nvSpPr>
        <p:spPr>
          <a:xfrm>
            <a:off x="6373688" y="4344315"/>
            <a:ext cx="443023" cy="521076"/>
          </a:xfrm>
          <a:prstGeom prst="rightArrow">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2032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C182C03-CABA-BCD0-E84E-7FA4568B3534}"/>
              </a:ext>
            </a:extLst>
          </p:cNvPr>
          <p:cNvSpPr/>
          <p:nvPr/>
        </p:nvSpPr>
        <p:spPr>
          <a:xfrm>
            <a:off x="261900" y="294803"/>
            <a:ext cx="10494344" cy="13255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0EC6CFB7-9C18-25C0-DC74-41A685593F4D}"/>
              </a:ext>
            </a:extLst>
          </p:cNvPr>
          <p:cNvSpPr/>
          <p:nvPr/>
        </p:nvSpPr>
        <p:spPr>
          <a:xfrm>
            <a:off x="245560" y="1911046"/>
            <a:ext cx="11705825" cy="488482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13208" y="163804"/>
            <a:ext cx="10515600" cy="1325563"/>
          </a:xfrm>
          <a:solidFill>
            <a:srgbClr val="004077"/>
          </a:solidFill>
        </p:spPr>
        <p:txBody>
          <a:bodyPr anchor="t">
            <a:noAutofit/>
          </a:bodyPr>
          <a:lstStyle/>
          <a:p>
            <a:r>
              <a:rPr lang="cs-CZ" sz="2800" b="1" dirty="0">
                <a:solidFill>
                  <a:schemeClr val="bg1"/>
                </a:solidFill>
              </a:rPr>
              <a:t>Využití denního stacionáře je nejlépe hodnoceno z pohledu celkové zkušenosti a úrovně péče. </a:t>
            </a:r>
            <a:r>
              <a:rPr lang="cs-CZ" sz="2400" b="0" dirty="0">
                <a:solidFill>
                  <a:schemeClr val="bg1"/>
                </a:solidFill>
              </a:rPr>
              <a:t>Zkušenost se všemi zařízeními ve všech aspektech přesahuje 7 bodů z 10.</a:t>
            </a:r>
            <a:endParaRPr lang="cs-CZ" sz="2800" b="0" dirty="0">
              <a:solidFill>
                <a:schemeClr val="bg1"/>
              </a:solidFill>
            </a:endParaRPr>
          </a:p>
        </p:txBody>
      </p:sp>
      <p:graphicFrame>
        <p:nvGraphicFramePr>
          <p:cNvPr id="8" name="Graf 7">
            <a:extLst>
              <a:ext uri="{FF2B5EF4-FFF2-40B4-BE49-F238E27FC236}">
                <a16:creationId xmlns:a16="http://schemas.microsoft.com/office/drawing/2014/main" id="{7F8599D2-EA01-5487-E4D7-3BD0D1BC56A2}"/>
              </a:ext>
            </a:extLst>
          </p:cNvPr>
          <p:cNvGraphicFramePr/>
          <p:nvPr>
            <p:extLst>
              <p:ext uri="{D42A27DB-BD31-4B8C-83A1-F6EECF244321}">
                <p14:modId xmlns:p14="http://schemas.microsoft.com/office/powerpoint/2010/main" val="3763651164"/>
              </p:ext>
            </p:extLst>
          </p:nvPr>
        </p:nvGraphicFramePr>
        <p:xfrm>
          <a:off x="103320" y="1809375"/>
          <a:ext cx="11694428" cy="4884821"/>
        </p:xfrm>
        <a:graphic>
          <a:graphicData uri="http://schemas.openxmlformats.org/drawingml/2006/chart">
            <c:chart xmlns:c="http://schemas.openxmlformats.org/drawingml/2006/chart" xmlns:r="http://schemas.openxmlformats.org/officeDocument/2006/relationships" r:id="rId3"/>
          </a:graphicData>
        </a:graphic>
      </p:graphicFrame>
      <p:sp>
        <p:nvSpPr>
          <p:cNvPr id="3" name="Obdélník 2">
            <a:extLst>
              <a:ext uri="{FF2B5EF4-FFF2-40B4-BE49-F238E27FC236}">
                <a16:creationId xmlns:a16="http://schemas.microsoft.com/office/drawing/2014/main" id="{3C2DCC5C-6282-47B7-B71B-4EB2B7DE28F6}"/>
              </a:ext>
            </a:extLst>
          </p:cNvPr>
          <p:cNvSpPr/>
          <p:nvPr/>
        </p:nvSpPr>
        <p:spPr>
          <a:xfrm>
            <a:off x="103320" y="5770866"/>
            <a:ext cx="11694428" cy="923330"/>
          </a:xfrm>
          <a:prstGeom prst="rect">
            <a:avLst/>
          </a:prstGeom>
        </p:spPr>
        <p:txBody>
          <a:bodyPr wrap="square">
            <a:spAutoFit/>
          </a:bodyPr>
          <a:lstStyle/>
          <a:p>
            <a:r>
              <a:rPr lang="cs-CZ" sz="900" i="1" dirty="0">
                <a:solidFill>
                  <a:schemeClr val="bg1">
                    <a:lumMod val="50000"/>
                  </a:schemeClr>
                </a:solidFill>
                <a:latin typeface="Century Gothic" panose="020B0502020202020204" pitchFamily="34" charset="0"/>
              </a:rPr>
              <a:t>D2. Využil/a jste některé z následujících služeb / zařízení? N = 117</a:t>
            </a:r>
          </a:p>
          <a:p>
            <a:r>
              <a:rPr lang="cs-CZ" sz="900" i="1" dirty="0">
                <a:solidFill>
                  <a:schemeClr val="bg1">
                    <a:lumMod val="50000"/>
                  </a:schemeClr>
                </a:solidFill>
                <a:latin typeface="Century Gothic" panose="020B0502020202020204" pitchFamily="34" charset="0"/>
              </a:rPr>
              <a:t>D3. Můžete prosím ohodnotit Vaši CELKOVOU ZKUŠENOST s daným zařízením? 0 = velmi špatná zkušenost, 10 = výborná / skvělá zkušenost N = 117</a:t>
            </a:r>
          </a:p>
          <a:p>
            <a:r>
              <a:rPr lang="cs-CZ" sz="900" i="1" dirty="0">
                <a:solidFill>
                  <a:schemeClr val="bg1">
                    <a:lumMod val="50000"/>
                  </a:schemeClr>
                </a:solidFill>
                <a:latin typeface="Century Gothic" panose="020B0502020202020204" pitchFamily="34" charset="0"/>
              </a:rPr>
              <a:t>D4. A jaká je Vaše zkušenost s KVALITOU PROSTŘEDÍ v daném zařízení? Tím máme na mysli budovu, vybavení pokojů, okolní prostředí jako je zahrada apod. 0 = velmi špatná zkušenost, 10 = výborná / skvělá zkušenost N = 117</a:t>
            </a:r>
          </a:p>
          <a:p>
            <a:r>
              <a:rPr lang="cs-CZ" sz="900" i="1" dirty="0">
                <a:solidFill>
                  <a:schemeClr val="bg1">
                    <a:lumMod val="50000"/>
                  </a:schemeClr>
                </a:solidFill>
                <a:latin typeface="Century Gothic" panose="020B0502020202020204" pitchFamily="34" charset="0"/>
              </a:rPr>
              <a:t>D5. A jak byste hodnotil/a PERSONÁL v daném zařízení? N = 117</a:t>
            </a:r>
          </a:p>
          <a:p>
            <a:r>
              <a:rPr lang="cs-CZ" sz="900" i="1" dirty="0">
                <a:solidFill>
                  <a:schemeClr val="bg1">
                    <a:lumMod val="50000"/>
                  </a:schemeClr>
                </a:solidFill>
                <a:latin typeface="Century Gothic" panose="020B0502020202020204" pitchFamily="34" charset="0"/>
              </a:rPr>
              <a:t>D6. A jak byste hodnotil/a ÚROVEŇ PÉČE o klienta? 0 = velmi špatná zkušenost, 10 = výborná / skvělá zkušenost N = 117</a:t>
            </a:r>
          </a:p>
        </p:txBody>
      </p:sp>
    </p:spTree>
    <p:extLst>
      <p:ext uri="{BB962C8B-B14F-4D97-AF65-F5344CB8AC3E}">
        <p14:creationId xmlns:p14="http://schemas.microsoft.com/office/powerpoint/2010/main" val="3706767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7314E943-02A7-F296-7FD5-C55D688567C4}"/>
              </a:ext>
            </a:extLst>
          </p:cNvPr>
          <p:cNvSpPr/>
          <p:nvPr/>
        </p:nvSpPr>
        <p:spPr>
          <a:xfrm>
            <a:off x="7223604" y="2209059"/>
            <a:ext cx="4870422" cy="45141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5A2373B9-24C8-C9E6-BAF1-78655CF3C555}"/>
              </a:ext>
            </a:extLst>
          </p:cNvPr>
          <p:cNvSpPr/>
          <p:nvPr/>
        </p:nvSpPr>
        <p:spPr>
          <a:xfrm>
            <a:off x="468208" y="2352090"/>
            <a:ext cx="6480313" cy="214507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FAF8B183-CB58-6EFC-A71C-6FD4FAE10756}"/>
              </a:ext>
            </a:extLst>
          </p:cNvPr>
          <p:cNvSpPr/>
          <p:nvPr/>
        </p:nvSpPr>
        <p:spPr>
          <a:xfrm>
            <a:off x="261900" y="207013"/>
            <a:ext cx="10494344" cy="185564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501A59CD-04B5-0AC8-D748-6BF0632D3CD4}"/>
              </a:ext>
            </a:extLst>
          </p:cNvPr>
          <p:cNvSpPr/>
          <p:nvPr/>
        </p:nvSpPr>
        <p:spPr>
          <a:xfrm>
            <a:off x="1364974" y="4401262"/>
            <a:ext cx="4731026" cy="2002352"/>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sz="2400" b="1" dirty="0">
              <a:latin typeface="Century Gothic" panose="020B0502020202020204" pitchFamily="34" charset="0"/>
            </a:endParaRPr>
          </a:p>
        </p:txBody>
      </p:sp>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03320" y="121149"/>
            <a:ext cx="10515600" cy="1776845"/>
          </a:xfrm>
          <a:solidFill>
            <a:srgbClr val="004077"/>
          </a:solidFill>
        </p:spPr>
        <p:txBody>
          <a:bodyPr>
            <a:noAutofit/>
          </a:bodyPr>
          <a:lstStyle/>
          <a:p>
            <a:r>
              <a:rPr lang="cs-CZ" sz="2400" b="1" dirty="0">
                <a:solidFill>
                  <a:schemeClr val="bg1"/>
                </a:solidFill>
              </a:rPr>
              <a:t>Dvě třetiny respondentů umístily své příbuzné do státního, krajského nebo obecního zařízení pro seniory. Průměrná vzdálenost zařízení od místa bydliště je 24 km. </a:t>
            </a:r>
            <a:br>
              <a:rPr lang="cs-CZ" sz="2400" b="1" dirty="0">
                <a:solidFill>
                  <a:schemeClr val="bg1"/>
                </a:solidFill>
              </a:rPr>
            </a:br>
            <a:r>
              <a:rPr lang="cs-CZ" sz="2000" b="0" dirty="0">
                <a:solidFill>
                  <a:schemeClr val="bg1"/>
                </a:solidFill>
              </a:rPr>
              <a:t>Čekací doba pro čtvrtinu respondentů trvala méně než měsíc a pro více než polovinu od jednoho měsíce do půl roku.</a:t>
            </a:r>
            <a:endParaRPr lang="cs-CZ" sz="2400" b="0" dirty="0">
              <a:solidFill>
                <a:schemeClr val="bg1"/>
              </a:solidFill>
            </a:endParaRPr>
          </a:p>
        </p:txBody>
      </p:sp>
      <p:graphicFrame>
        <p:nvGraphicFramePr>
          <p:cNvPr id="4" name="Graf 3">
            <a:extLst>
              <a:ext uri="{FF2B5EF4-FFF2-40B4-BE49-F238E27FC236}">
                <a16:creationId xmlns:a16="http://schemas.microsoft.com/office/drawing/2014/main" id="{1E9CA9B6-57F5-3232-88C9-6703A4720A20}"/>
              </a:ext>
            </a:extLst>
          </p:cNvPr>
          <p:cNvGraphicFramePr/>
          <p:nvPr>
            <p:extLst>
              <p:ext uri="{D42A27DB-BD31-4B8C-83A1-F6EECF244321}">
                <p14:modId xmlns:p14="http://schemas.microsoft.com/office/powerpoint/2010/main" val="3080497081"/>
              </p:ext>
            </p:extLst>
          </p:nvPr>
        </p:nvGraphicFramePr>
        <p:xfrm>
          <a:off x="7086601" y="2109973"/>
          <a:ext cx="4870422" cy="44039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 6">
            <a:extLst>
              <a:ext uri="{FF2B5EF4-FFF2-40B4-BE49-F238E27FC236}">
                <a16:creationId xmlns:a16="http://schemas.microsoft.com/office/drawing/2014/main" id="{1EB92EF4-5CAB-C1EC-7066-1C06DE021C60}"/>
              </a:ext>
            </a:extLst>
          </p:cNvPr>
          <p:cNvGraphicFramePr/>
          <p:nvPr>
            <p:extLst>
              <p:ext uri="{D42A27DB-BD31-4B8C-83A1-F6EECF244321}">
                <p14:modId xmlns:p14="http://schemas.microsoft.com/office/powerpoint/2010/main" val="911631592"/>
              </p:ext>
            </p:extLst>
          </p:nvPr>
        </p:nvGraphicFramePr>
        <p:xfrm>
          <a:off x="367748" y="2256184"/>
          <a:ext cx="6480313" cy="2145078"/>
        </p:xfrm>
        <a:graphic>
          <a:graphicData uri="http://schemas.openxmlformats.org/drawingml/2006/chart">
            <c:chart xmlns:c="http://schemas.openxmlformats.org/drawingml/2006/chart" xmlns:r="http://schemas.openxmlformats.org/officeDocument/2006/relationships" r:id="rId4"/>
          </a:graphicData>
        </a:graphic>
      </p:graphicFrame>
      <p:sp>
        <p:nvSpPr>
          <p:cNvPr id="8" name="Ovál 7">
            <a:extLst>
              <a:ext uri="{FF2B5EF4-FFF2-40B4-BE49-F238E27FC236}">
                <a16:creationId xmlns:a16="http://schemas.microsoft.com/office/drawing/2014/main" id="{BDE61173-DCA3-94D6-2F0E-FD942699EE1C}"/>
              </a:ext>
            </a:extLst>
          </p:cNvPr>
          <p:cNvSpPr/>
          <p:nvPr/>
        </p:nvSpPr>
        <p:spPr>
          <a:xfrm>
            <a:off x="1245704" y="4236596"/>
            <a:ext cx="4731026" cy="2002352"/>
          </a:xfrm>
          <a:prstGeom prst="ellipse">
            <a:avLst/>
          </a:prstGeom>
          <a:solidFill>
            <a:srgbClr val="0040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400" b="1" dirty="0">
                <a:latin typeface="Century Gothic" panose="020B0502020202020204" pitchFamily="34" charset="0"/>
              </a:rPr>
              <a:t>Průměrná vzdálenost zařízení od místa bydliště je 24 km</a:t>
            </a:r>
          </a:p>
        </p:txBody>
      </p:sp>
      <p:sp>
        <p:nvSpPr>
          <p:cNvPr id="11" name="TextovéPole 10">
            <a:extLst>
              <a:ext uri="{FF2B5EF4-FFF2-40B4-BE49-F238E27FC236}">
                <a16:creationId xmlns:a16="http://schemas.microsoft.com/office/drawing/2014/main" id="{BF8578F8-A743-738D-3B08-7D2D604F7A94}"/>
              </a:ext>
            </a:extLst>
          </p:cNvPr>
          <p:cNvSpPr txBox="1"/>
          <p:nvPr/>
        </p:nvSpPr>
        <p:spPr>
          <a:xfrm>
            <a:off x="560906" y="3849548"/>
            <a:ext cx="6287155" cy="400110"/>
          </a:xfrm>
          <a:prstGeom prst="rect">
            <a:avLst/>
          </a:prstGeom>
        </p:spPr>
        <p:txBody>
          <a:bodyPr wrap="square">
            <a:spAutoFit/>
          </a:bodyPr>
          <a:lstStyle>
            <a:defPPr>
              <a:defRPr lang="cs-CZ"/>
            </a:defPPr>
            <a:lvl1pPr>
              <a:defRPr sz="1000" i="1">
                <a:solidFill>
                  <a:schemeClr val="bg1">
                    <a:lumMod val="50000"/>
                  </a:schemeClr>
                </a:solidFill>
                <a:latin typeface="Century Gothic" panose="020B0502020202020204" pitchFamily="34" charset="0"/>
              </a:defRPr>
            </a:lvl1pPr>
          </a:lstStyle>
          <a:p>
            <a:r>
              <a:rPr lang="cs-CZ" dirty="0"/>
              <a:t>D7. Jednalo se o státní / krajské / obecní nebo soukromé zařízení? N=117</a:t>
            </a:r>
          </a:p>
          <a:p>
            <a:r>
              <a:rPr lang="cs-CZ" dirty="0"/>
              <a:t>D8. Jak dlouho jste museli čekat na umístění Vašeho rodinného příslušníka do zařízení? N = 117</a:t>
            </a:r>
          </a:p>
        </p:txBody>
      </p:sp>
      <p:sp>
        <p:nvSpPr>
          <p:cNvPr id="3" name="Obdélník 2">
            <a:extLst>
              <a:ext uri="{FF2B5EF4-FFF2-40B4-BE49-F238E27FC236}">
                <a16:creationId xmlns:a16="http://schemas.microsoft.com/office/drawing/2014/main" id="{3C2DCC5C-6282-47B7-B71B-4EB2B7DE28F6}"/>
              </a:ext>
            </a:extLst>
          </p:cNvPr>
          <p:cNvSpPr/>
          <p:nvPr/>
        </p:nvSpPr>
        <p:spPr>
          <a:xfrm>
            <a:off x="7050519" y="6264277"/>
            <a:ext cx="5322922" cy="230832"/>
          </a:xfrm>
          <a:prstGeom prst="rect">
            <a:avLst/>
          </a:prstGeom>
        </p:spPr>
        <p:txBody>
          <a:bodyPr wrap="square">
            <a:spAutoFit/>
          </a:bodyPr>
          <a:lstStyle/>
          <a:p>
            <a:r>
              <a:rPr lang="cs-CZ" sz="900" i="1" dirty="0">
                <a:solidFill>
                  <a:schemeClr val="bg1">
                    <a:lumMod val="50000"/>
                  </a:schemeClr>
                </a:solidFill>
                <a:latin typeface="Century Gothic" panose="020B0502020202020204" pitchFamily="34" charset="0"/>
              </a:rPr>
              <a:t>D9. Jak daleko je / bylo zařízení od bydliště Vašeho rodinného příslušníka?  N=117</a:t>
            </a:r>
          </a:p>
        </p:txBody>
      </p:sp>
    </p:spTree>
    <p:extLst>
      <p:ext uri="{BB962C8B-B14F-4D97-AF65-F5344CB8AC3E}">
        <p14:creationId xmlns:p14="http://schemas.microsoft.com/office/powerpoint/2010/main" val="42947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663B7DE5-A02D-9852-9B77-9F415E0F8102}"/>
              </a:ext>
            </a:extLst>
          </p:cNvPr>
          <p:cNvSpPr/>
          <p:nvPr/>
        </p:nvSpPr>
        <p:spPr>
          <a:xfrm>
            <a:off x="5359257" y="2037046"/>
            <a:ext cx="6719101" cy="46765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A43FE92-F80F-CF36-AFE5-1C5EDCD9644C}"/>
              </a:ext>
            </a:extLst>
          </p:cNvPr>
          <p:cNvSpPr/>
          <p:nvPr/>
        </p:nvSpPr>
        <p:spPr>
          <a:xfrm>
            <a:off x="296669" y="2105428"/>
            <a:ext cx="4804720" cy="460814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E90C4C61-3E60-10DA-A670-7EF0419009DD}"/>
              </a:ext>
            </a:extLst>
          </p:cNvPr>
          <p:cNvSpPr/>
          <p:nvPr/>
        </p:nvSpPr>
        <p:spPr>
          <a:xfrm>
            <a:off x="261900" y="207013"/>
            <a:ext cx="10494344" cy="16300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graphicFrame>
        <p:nvGraphicFramePr>
          <p:cNvPr id="4" name="Graf 3">
            <a:extLst>
              <a:ext uri="{FF2B5EF4-FFF2-40B4-BE49-F238E27FC236}">
                <a16:creationId xmlns:a16="http://schemas.microsoft.com/office/drawing/2014/main" id="{1E9CA9B6-57F5-3232-88C9-6703A4720A20}"/>
              </a:ext>
            </a:extLst>
          </p:cNvPr>
          <p:cNvGraphicFramePr/>
          <p:nvPr>
            <p:extLst>
              <p:ext uri="{D42A27DB-BD31-4B8C-83A1-F6EECF244321}">
                <p14:modId xmlns:p14="http://schemas.microsoft.com/office/powerpoint/2010/main" val="2575687463"/>
              </p:ext>
            </p:extLst>
          </p:nvPr>
        </p:nvGraphicFramePr>
        <p:xfrm>
          <a:off x="5237922" y="1937035"/>
          <a:ext cx="6719101" cy="4608143"/>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F805FBD1-B36F-486E-BBDD-53ED4E84BE4A}"/>
              </a:ext>
            </a:extLst>
          </p:cNvPr>
          <p:cNvSpPr>
            <a:spLocks noGrp="1"/>
          </p:cNvSpPr>
          <p:nvPr>
            <p:ph type="title"/>
          </p:nvPr>
        </p:nvSpPr>
        <p:spPr>
          <a:xfrm>
            <a:off x="103320" y="138634"/>
            <a:ext cx="10515600" cy="1630008"/>
          </a:xfrm>
          <a:solidFill>
            <a:srgbClr val="004077"/>
          </a:solidFill>
        </p:spPr>
        <p:txBody>
          <a:bodyPr anchor="t">
            <a:noAutofit/>
          </a:bodyPr>
          <a:lstStyle/>
          <a:p>
            <a:r>
              <a:rPr lang="cs-CZ" sz="2800" b="1" dirty="0">
                <a:solidFill>
                  <a:schemeClr val="bg1"/>
                </a:solidFill>
              </a:rPr>
              <a:t>Dvě třetiny respondentů používají více finančních zdrojů pro financování pobytů. </a:t>
            </a:r>
            <a:r>
              <a:rPr lang="cs-CZ" sz="2400" b="0" dirty="0">
                <a:solidFill>
                  <a:schemeClr val="bg1"/>
                </a:solidFill>
              </a:rPr>
              <a:t>Většina využívá důchod rodinného příslušníka, polovina dostává příspěvek na péči. Čtvrtina respondentů doplácí za lepší služby a péči</a:t>
            </a:r>
            <a:r>
              <a:rPr lang="cs-CZ" sz="2800" b="1" dirty="0">
                <a:solidFill>
                  <a:schemeClr val="bg1"/>
                </a:solidFill>
              </a:rPr>
              <a:t>.</a:t>
            </a:r>
          </a:p>
        </p:txBody>
      </p:sp>
      <p:sp>
        <p:nvSpPr>
          <p:cNvPr id="3" name="Obdélník 2">
            <a:extLst>
              <a:ext uri="{FF2B5EF4-FFF2-40B4-BE49-F238E27FC236}">
                <a16:creationId xmlns:a16="http://schemas.microsoft.com/office/drawing/2014/main" id="{3C2DCC5C-6282-47B7-B71B-4EB2B7DE28F6}"/>
              </a:ext>
            </a:extLst>
          </p:cNvPr>
          <p:cNvSpPr/>
          <p:nvPr/>
        </p:nvSpPr>
        <p:spPr>
          <a:xfrm>
            <a:off x="5237922" y="6298957"/>
            <a:ext cx="4131796" cy="246221"/>
          </a:xfrm>
          <a:prstGeom prst="rect">
            <a:avLst/>
          </a:prstGeom>
        </p:spPr>
        <p:txBody>
          <a:bodyPr wrap="square">
            <a:spAutoFit/>
          </a:bodyPr>
          <a:lstStyle/>
          <a:p>
            <a:r>
              <a:rPr lang="cs-CZ" sz="1000" i="1" dirty="0">
                <a:solidFill>
                  <a:schemeClr val="bg1">
                    <a:lumMod val="50000"/>
                  </a:schemeClr>
                </a:solidFill>
                <a:latin typeface="Century Gothic" panose="020B0502020202020204" pitchFamily="34" charset="0"/>
              </a:rPr>
              <a:t>D11. Na co všechno byly využity finanční prostředky? N = 117</a:t>
            </a:r>
          </a:p>
        </p:txBody>
      </p:sp>
      <p:graphicFrame>
        <p:nvGraphicFramePr>
          <p:cNvPr id="5" name="Graf 4">
            <a:extLst>
              <a:ext uri="{FF2B5EF4-FFF2-40B4-BE49-F238E27FC236}">
                <a16:creationId xmlns:a16="http://schemas.microsoft.com/office/drawing/2014/main" id="{2232C852-9AEA-BE03-A55F-67356201A2F4}"/>
              </a:ext>
            </a:extLst>
          </p:cNvPr>
          <p:cNvGraphicFramePr/>
          <p:nvPr>
            <p:extLst>
              <p:ext uri="{D42A27DB-BD31-4B8C-83A1-F6EECF244321}">
                <p14:modId xmlns:p14="http://schemas.microsoft.com/office/powerpoint/2010/main" val="3242440862"/>
              </p:ext>
            </p:extLst>
          </p:nvPr>
        </p:nvGraphicFramePr>
        <p:xfrm>
          <a:off x="234977" y="1937036"/>
          <a:ext cx="4684893" cy="460814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ovéPole 6">
            <a:extLst>
              <a:ext uri="{FF2B5EF4-FFF2-40B4-BE49-F238E27FC236}">
                <a16:creationId xmlns:a16="http://schemas.microsoft.com/office/drawing/2014/main" id="{6963B1DC-160E-0773-059B-DF36DD594337}"/>
              </a:ext>
            </a:extLst>
          </p:cNvPr>
          <p:cNvSpPr txBox="1"/>
          <p:nvPr/>
        </p:nvSpPr>
        <p:spPr>
          <a:xfrm>
            <a:off x="234977" y="6145068"/>
            <a:ext cx="4024202" cy="400110"/>
          </a:xfrm>
          <a:prstGeom prst="rect">
            <a:avLst/>
          </a:prstGeom>
        </p:spPr>
        <p:txBody>
          <a:bodyPr wrap="square">
            <a:spAutoFit/>
          </a:bodyPr>
          <a:lstStyle>
            <a:defPPr>
              <a:defRPr lang="cs-CZ"/>
            </a:defPPr>
            <a:lvl1pPr>
              <a:defRPr sz="1000" i="1">
                <a:solidFill>
                  <a:schemeClr val="bg1">
                    <a:lumMod val="50000"/>
                  </a:schemeClr>
                </a:solidFill>
                <a:latin typeface="Century Gothic" panose="020B0502020202020204" pitchFamily="34" charset="0"/>
              </a:defRPr>
            </a:lvl1pPr>
          </a:lstStyle>
          <a:p>
            <a:r>
              <a:rPr lang="cs-CZ" dirty="0"/>
              <a:t>D10. Jakým způsobem jste pobyt Vašeho rodinného příslušníka financovali? N = 117</a:t>
            </a:r>
          </a:p>
        </p:txBody>
      </p:sp>
    </p:spTree>
    <p:extLst>
      <p:ext uri="{BB962C8B-B14F-4D97-AF65-F5344CB8AC3E}">
        <p14:creationId xmlns:p14="http://schemas.microsoft.com/office/powerpoint/2010/main" val="3294788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rázek 25">
            <a:extLst>
              <a:ext uri="{FF2B5EF4-FFF2-40B4-BE49-F238E27FC236}">
                <a16:creationId xmlns:a16="http://schemas.microsoft.com/office/drawing/2014/main" id="{052FA718-321A-CE1E-0EA2-D1A3EC168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81915A16-2B8D-D46E-24DD-027AB1802088}"/>
              </a:ext>
            </a:extLst>
          </p:cNvPr>
          <p:cNvSpPr txBox="1"/>
          <p:nvPr/>
        </p:nvSpPr>
        <p:spPr>
          <a:xfrm>
            <a:off x="965694" y="1842914"/>
            <a:ext cx="1365524" cy="1015663"/>
          </a:xfrm>
          <a:prstGeom prst="rect">
            <a:avLst/>
          </a:prstGeom>
          <a:noFill/>
        </p:spPr>
        <p:txBody>
          <a:bodyPr wrap="square" rtlCol="0">
            <a:spAutoFit/>
          </a:bodyPr>
          <a:lstStyle/>
          <a:p>
            <a:r>
              <a:rPr lang="cs-CZ" sz="6000" b="1" dirty="0">
                <a:solidFill>
                  <a:schemeClr val="bg1"/>
                </a:solidFill>
              </a:rPr>
              <a:t>4,1</a:t>
            </a:r>
          </a:p>
        </p:txBody>
      </p:sp>
      <p:sp>
        <p:nvSpPr>
          <p:cNvPr id="13" name="Nadpis 12">
            <a:extLst>
              <a:ext uri="{FF2B5EF4-FFF2-40B4-BE49-F238E27FC236}">
                <a16:creationId xmlns:a16="http://schemas.microsoft.com/office/drawing/2014/main" id="{415EB688-720D-5CB0-1DA8-3F5743865F11}"/>
              </a:ext>
            </a:extLst>
          </p:cNvPr>
          <p:cNvSpPr>
            <a:spLocks noGrp="1"/>
          </p:cNvSpPr>
          <p:nvPr>
            <p:ph type="title"/>
          </p:nvPr>
        </p:nvSpPr>
        <p:spPr/>
        <p:txBody>
          <a:bodyPr>
            <a:normAutofit/>
          </a:bodyPr>
          <a:lstStyle/>
          <a:p>
            <a:r>
              <a:rPr lang="cs-CZ" b="1" dirty="0">
                <a:solidFill>
                  <a:schemeClr val="bg1"/>
                </a:solidFill>
              </a:rPr>
              <a:t>Shrnutí – Kancelář ombudsmana ČAP a dlouhodobá péče</a:t>
            </a:r>
            <a:endParaRPr lang="cs-CZ" dirty="0">
              <a:solidFill>
                <a:schemeClr val="bg1"/>
              </a:solidFill>
            </a:endParaRPr>
          </a:p>
        </p:txBody>
      </p:sp>
      <p:pic>
        <p:nvPicPr>
          <p:cNvPr id="14" name="Obrázek 13">
            <a:extLst>
              <a:ext uri="{FF2B5EF4-FFF2-40B4-BE49-F238E27FC236}">
                <a16:creationId xmlns:a16="http://schemas.microsoft.com/office/drawing/2014/main" id="{5A56825F-696A-679A-0649-E9745899BF33}"/>
              </a:ext>
            </a:extLst>
          </p:cNvPr>
          <p:cNvPicPr>
            <a:picLocks noChangeAspect="1"/>
          </p:cNvPicPr>
          <p:nvPr/>
        </p:nvPicPr>
        <p:blipFill rotWithShape="1">
          <a:blip r:embed="rId4">
            <a:extLst>
              <a:ext uri="{28A0092B-C50C-407E-A947-70E740481C1C}">
                <a14:useLocalDpi xmlns:a14="http://schemas.microsoft.com/office/drawing/2010/main" val="0"/>
              </a:ext>
            </a:extLst>
          </a:blip>
          <a:srcRect l="14694" r="17196"/>
          <a:stretch/>
        </p:blipFill>
        <p:spPr>
          <a:xfrm>
            <a:off x="10687699" y="93683"/>
            <a:ext cx="1389466" cy="1018944"/>
          </a:xfrm>
          <a:prstGeom prst="rect">
            <a:avLst/>
          </a:prstGeom>
        </p:spPr>
      </p:pic>
      <p:grpSp>
        <p:nvGrpSpPr>
          <p:cNvPr id="15" name="Skupina 14">
            <a:extLst>
              <a:ext uri="{FF2B5EF4-FFF2-40B4-BE49-F238E27FC236}">
                <a16:creationId xmlns:a16="http://schemas.microsoft.com/office/drawing/2014/main" id="{E9FFC007-FD6A-5C63-0DB3-F228EAAC6636}"/>
              </a:ext>
            </a:extLst>
          </p:cNvPr>
          <p:cNvGrpSpPr/>
          <p:nvPr/>
        </p:nvGrpSpPr>
        <p:grpSpPr>
          <a:xfrm>
            <a:off x="229404" y="1579612"/>
            <a:ext cx="2821614" cy="2871467"/>
            <a:chOff x="280729" y="1083563"/>
            <a:chExt cx="2490253" cy="3308805"/>
          </a:xfrm>
        </p:grpSpPr>
        <p:sp>
          <p:nvSpPr>
            <p:cNvPr id="16" name="Obdélník 15">
              <a:extLst>
                <a:ext uri="{FF2B5EF4-FFF2-40B4-BE49-F238E27FC236}">
                  <a16:creationId xmlns:a16="http://schemas.microsoft.com/office/drawing/2014/main" id="{1ACF2B64-15E4-5E86-C784-515311934BEB}"/>
                </a:ext>
              </a:extLst>
            </p:cNvPr>
            <p:cNvSpPr/>
            <p:nvPr/>
          </p:nvSpPr>
          <p:spPr>
            <a:xfrm>
              <a:off x="433129" y="1235962"/>
              <a:ext cx="2337853" cy="315640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17" name="Obdélník 16">
              <a:extLst>
                <a:ext uri="{FF2B5EF4-FFF2-40B4-BE49-F238E27FC236}">
                  <a16:creationId xmlns:a16="http://schemas.microsoft.com/office/drawing/2014/main" id="{625F6C6C-A363-F236-8E67-3908236D38D3}"/>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18" name="TextovéPole 17">
            <a:extLst>
              <a:ext uri="{FF2B5EF4-FFF2-40B4-BE49-F238E27FC236}">
                <a16:creationId xmlns:a16="http://schemas.microsoft.com/office/drawing/2014/main" id="{BD7F5DCD-7036-440E-4A87-CCC20E36608A}"/>
              </a:ext>
            </a:extLst>
          </p:cNvPr>
          <p:cNvSpPr txBox="1"/>
          <p:nvPr/>
        </p:nvSpPr>
        <p:spPr>
          <a:xfrm>
            <a:off x="282492" y="1584911"/>
            <a:ext cx="2456345" cy="2739211"/>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19%</a:t>
            </a:r>
          </a:p>
          <a:p>
            <a:pPr algn="ctr"/>
            <a:r>
              <a:rPr lang="sv-SE" sz="1400" b="1" dirty="0">
                <a:solidFill>
                  <a:schemeClr val="bg1"/>
                </a:solidFill>
                <a:latin typeface="Century Gothic" panose="020B0502020202020204" pitchFamily="34" charset="0"/>
              </a:rPr>
              <a:t>19 % respondentů slyšelo o Kanceláři ombudsmana ČAP.</a:t>
            </a:r>
          </a:p>
          <a:p>
            <a:pPr algn="ctr"/>
            <a:endParaRPr lang="sv-SE" sz="1400" b="1" dirty="0">
              <a:solidFill>
                <a:schemeClr val="bg1"/>
              </a:solidFill>
              <a:latin typeface="Century Gothic" panose="020B0502020202020204" pitchFamily="34" charset="0"/>
            </a:endParaRPr>
          </a:p>
          <a:p>
            <a:pPr algn="ctr"/>
            <a:r>
              <a:rPr lang="sv-SE" sz="1400" b="1" dirty="0">
                <a:solidFill>
                  <a:schemeClr val="bg1"/>
                </a:solidFill>
                <a:latin typeface="Century Gothic" panose="020B0502020202020204" pitchFamily="34" charset="0"/>
              </a:rPr>
              <a:t>Většina si myslí, že Kancelář ombudsmana se zabývá spory mezi klientem a pojišťovnou.</a:t>
            </a:r>
            <a:endParaRPr lang="cs-CZ" sz="1400" b="1" dirty="0">
              <a:solidFill>
                <a:schemeClr val="bg1"/>
              </a:solidFill>
              <a:latin typeface="Century Gothic" panose="020B0502020202020204" pitchFamily="34" charset="0"/>
            </a:endParaRPr>
          </a:p>
        </p:txBody>
      </p:sp>
      <p:grpSp>
        <p:nvGrpSpPr>
          <p:cNvPr id="22" name="Skupina 21">
            <a:extLst>
              <a:ext uri="{FF2B5EF4-FFF2-40B4-BE49-F238E27FC236}">
                <a16:creationId xmlns:a16="http://schemas.microsoft.com/office/drawing/2014/main" id="{A46E8503-8CCC-8DF3-67F4-FB749C18C594}"/>
              </a:ext>
            </a:extLst>
          </p:cNvPr>
          <p:cNvGrpSpPr/>
          <p:nvPr/>
        </p:nvGrpSpPr>
        <p:grpSpPr>
          <a:xfrm>
            <a:off x="229403" y="4797690"/>
            <a:ext cx="3121871" cy="1763756"/>
            <a:chOff x="280729" y="1083563"/>
            <a:chExt cx="2416728" cy="3418335"/>
          </a:xfrm>
        </p:grpSpPr>
        <p:sp>
          <p:nvSpPr>
            <p:cNvPr id="23" name="Obdélník 22">
              <a:extLst>
                <a:ext uri="{FF2B5EF4-FFF2-40B4-BE49-F238E27FC236}">
                  <a16:creationId xmlns:a16="http://schemas.microsoft.com/office/drawing/2014/main" id="{66EE1747-2B6C-BDAB-6EDC-A2B035C4893A}"/>
                </a:ext>
              </a:extLst>
            </p:cNvPr>
            <p:cNvSpPr/>
            <p:nvPr/>
          </p:nvSpPr>
          <p:spPr>
            <a:xfrm>
              <a:off x="433129" y="1235962"/>
              <a:ext cx="2264328"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24" name="Obdélník 23">
              <a:extLst>
                <a:ext uri="{FF2B5EF4-FFF2-40B4-BE49-F238E27FC236}">
                  <a16:creationId xmlns:a16="http://schemas.microsoft.com/office/drawing/2014/main" id="{1ADED2F1-A7E0-74F1-E928-ADB7D8D964F8}"/>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25" name="TextovéPole 24">
            <a:extLst>
              <a:ext uri="{FF2B5EF4-FFF2-40B4-BE49-F238E27FC236}">
                <a16:creationId xmlns:a16="http://schemas.microsoft.com/office/drawing/2014/main" id="{8A290929-C4E9-4A5A-B8BA-AAFF17AB87EC}"/>
              </a:ext>
            </a:extLst>
          </p:cNvPr>
          <p:cNvSpPr txBox="1"/>
          <p:nvPr/>
        </p:nvSpPr>
        <p:spPr>
          <a:xfrm>
            <a:off x="229404" y="4834486"/>
            <a:ext cx="3028924"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61%</a:t>
            </a:r>
          </a:p>
          <a:p>
            <a:pPr algn="ctr"/>
            <a:r>
              <a:rPr lang="cs-CZ" sz="1400" b="1" dirty="0">
                <a:solidFill>
                  <a:schemeClr val="bg1"/>
                </a:solidFill>
                <a:latin typeface="Century Gothic" panose="020B0502020202020204" pitchFamily="34" charset="0"/>
              </a:rPr>
              <a:t>myslí, že cena služeb ombudsmana ČAP bude zdarma</a:t>
            </a:r>
          </a:p>
        </p:txBody>
      </p:sp>
      <p:grpSp>
        <p:nvGrpSpPr>
          <p:cNvPr id="29" name="Skupina 28">
            <a:extLst>
              <a:ext uri="{FF2B5EF4-FFF2-40B4-BE49-F238E27FC236}">
                <a16:creationId xmlns:a16="http://schemas.microsoft.com/office/drawing/2014/main" id="{E464055B-2AF0-D0A5-3A8F-772631FDA80D}"/>
              </a:ext>
            </a:extLst>
          </p:cNvPr>
          <p:cNvGrpSpPr/>
          <p:nvPr/>
        </p:nvGrpSpPr>
        <p:grpSpPr>
          <a:xfrm>
            <a:off x="3302448" y="1553454"/>
            <a:ext cx="2876725" cy="2294269"/>
            <a:chOff x="280729" y="1083563"/>
            <a:chExt cx="2488682" cy="3418335"/>
          </a:xfrm>
        </p:grpSpPr>
        <p:sp>
          <p:nvSpPr>
            <p:cNvPr id="30" name="Obdélník 29">
              <a:extLst>
                <a:ext uri="{FF2B5EF4-FFF2-40B4-BE49-F238E27FC236}">
                  <a16:creationId xmlns:a16="http://schemas.microsoft.com/office/drawing/2014/main" id="{D1D46DAC-A950-5441-5D36-42E163DE3EA5}"/>
                </a:ext>
              </a:extLst>
            </p:cNvPr>
            <p:cNvSpPr/>
            <p:nvPr/>
          </p:nvSpPr>
          <p:spPr>
            <a:xfrm>
              <a:off x="433129" y="1235962"/>
              <a:ext cx="2336282"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31" name="Obdélník 30">
              <a:extLst>
                <a:ext uri="{FF2B5EF4-FFF2-40B4-BE49-F238E27FC236}">
                  <a16:creationId xmlns:a16="http://schemas.microsoft.com/office/drawing/2014/main" id="{42225390-3D9F-14F4-43AE-3212F1BBB23E}"/>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32" name="TextovéPole 31">
            <a:extLst>
              <a:ext uri="{FF2B5EF4-FFF2-40B4-BE49-F238E27FC236}">
                <a16:creationId xmlns:a16="http://schemas.microsoft.com/office/drawing/2014/main" id="{92EF5755-36E4-AB75-3827-BDE6DA6F2DC1}"/>
              </a:ext>
            </a:extLst>
          </p:cNvPr>
          <p:cNvSpPr txBox="1"/>
          <p:nvPr/>
        </p:nvSpPr>
        <p:spPr>
          <a:xfrm>
            <a:off x="3351274" y="1646498"/>
            <a:ext cx="2643555" cy="1877437"/>
          </a:xfrm>
          <a:prstGeom prst="rect">
            <a:avLst/>
          </a:prstGeom>
          <a:noFill/>
        </p:spPr>
        <p:txBody>
          <a:bodyPr wrap="square" rtlCol="0">
            <a:spAutoFit/>
          </a:bodyPr>
          <a:lstStyle/>
          <a:p>
            <a:r>
              <a:rPr lang="cs-CZ" sz="1600" dirty="0">
                <a:solidFill>
                  <a:schemeClr val="bg1"/>
                </a:solidFill>
                <a:latin typeface="Century Gothic" panose="020B0502020202020204" pitchFamily="34" charset="0"/>
              </a:rPr>
              <a:t>V případě problému s pojišťovnou by se </a:t>
            </a:r>
            <a:r>
              <a:rPr lang="cs-CZ" sz="2000" b="1" dirty="0">
                <a:solidFill>
                  <a:schemeClr val="bg1"/>
                </a:solidFill>
                <a:latin typeface="Century Gothic" panose="020B0502020202020204" pitchFamily="34" charset="0"/>
              </a:rPr>
              <a:t>39 % respondentů obrátilo na ČAP </a:t>
            </a:r>
            <a:r>
              <a:rPr lang="cs-CZ" sz="1600" dirty="0">
                <a:solidFill>
                  <a:schemeClr val="bg1"/>
                </a:solidFill>
                <a:latin typeface="Century Gothic" panose="020B0502020202020204" pitchFamily="34" charset="0"/>
              </a:rPr>
              <a:t>a </a:t>
            </a:r>
            <a:r>
              <a:rPr lang="cs-CZ" sz="2000" b="1" dirty="0">
                <a:solidFill>
                  <a:schemeClr val="bg1"/>
                </a:solidFill>
                <a:latin typeface="Century Gothic" panose="020B0502020202020204" pitchFamily="34" charset="0"/>
              </a:rPr>
              <a:t>25 % na Kancelář ombudsmana</a:t>
            </a:r>
            <a:r>
              <a:rPr lang="cs-CZ" sz="1400" dirty="0">
                <a:solidFill>
                  <a:schemeClr val="bg1"/>
                </a:solidFill>
                <a:latin typeface="Century Gothic" panose="020B0502020202020204" pitchFamily="34" charset="0"/>
              </a:rPr>
              <a:t> </a:t>
            </a:r>
            <a:r>
              <a:rPr lang="cs-CZ" sz="1600" dirty="0">
                <a:solidFill>
                  <a:schemeClr val="bg1"/>
                </a:solidFill>
                <a:latin typeface="Century Gothic" panose="020B0502020202020204" pitchFamily="34" charset="0"/>
              </a:rPr>
              <a:t>ČAP.</a:t>
            </a:r>
          </a:p>
        </p:txBody>
      </p:sp>
      <p:grpSp>
        <p:nvGrpSpPr>
          <p:cNvPr id="33" name="Skupina 32">
            <a:extLst>
              <a:ext uri="{FF2B5EF4-FFF2-40B4-BE49-F238E27FC236}">
                <a16:creationId xmlns:a16="http://schemas.microsoft.com/office/drawing/2014/main" id="{871FE481-2144-A662-D550-8D7F1695161F}"/>
              </a:ext>
            </a:extLst>
          </p:cNvPr>
          <p:cNvGrpSpPr/>
          <p:nvPr/>
        </p:nvGrpSpPr>
        <p:grpSpPr>
          <a:xfrm>
            <a:off x="9565558" y="1596475"/>
            <a:ext cx="2476827" cy="2873569"/>
            <a:chOff x="280729" y="1083563"/>
            <a:chExt cx="2497172" cy="3259470"/>
          </a:xfrm>
        </p:grpSpPr>
        <p:sp>
          <p:nvSpPr>
            <p:cNvPr id="34" name="Obdélník 33">
              <a:extLst>
                <a:ext uri="{FF2B5EF4-FFF2-40B4-BE49-F238E27FC236}">
                  <a16:creationId xmlns:a16="http://schemas.microsoft.com/office/drawing/2014/main" id="{C9F692B2-C8DD-937A-6D9F-0EECF2FC157D}"/>
                </a:ext>
              </a:extLst>
            </p:cNvPr>
            <p:cNvSpPr/>
            <p:nvPr/>
          </p:nvSpPr>
          <p:spPr>
            <a:xfrm>
              <a:off x="433128" y="1235963"/>
              <a:ext cx="2344773" cy="310707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35" name="Obdélník 34">
              <a:extLst>
                <a:ext uri="{FF2B5EF4-FFF2-40B4-BE49-F238E27FC236}">
                  <a16:creationId xmlns:a16="http://schemas.microsoft.com/office/drawing/2014/main" id="{7BEBDA80-9980-49B4-0E7D-0C6507A637A6}"/>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bg1"/>
                </a:solidFill>
              </a:endParaRPr>
            </a:p>
          </p:txBody>
        </p:sp>
      </p:grpSp>
      <p:grpSp>
        <p:nvGrpSpPr>
          <p:cNvPr id="4" name="Skupina 3">
            <a:extLst>
              <a:ext uri="{FF2B5EF4-FFF2-40B4-BE49-F238E27FC236}">
                <a16:creationId xmlns:a16="http://schemas.microsoft.com/office/drawing/2014/main" id="{83448C3F-83FD-97BD-6F60-A4D56BAC01C5}"/>
              </a:ext>
            </a:extLst>
          </p:cNvPr>
          <p:cNvGrpSpPr/>
          <p:nvPr/>
        </p:nvGrpSpPr>
        <p:grpSpPr>
          <a:xfrm>
            <a:off x="6429094" y="1540101"/>
            <a:ext cx="2876725" cy="1888900"/>
            <a:chOff x="280729" y="1083563"/>
            <a:chExt cx="2488682" cy="3418335"/>
          </a:xfrm>
        </p:grpSpPr>
        <p:sp>
          <p:nvSpPr>
            <p:cNvPr id="7" name="Obdélník 6">
              <a:extLst>
                <a:ext uri="{FF2B5EF4-FFF2-40B4-BE49-F238E27FC236}">
                  <a16:creationId xmlns:a16="http://schemas.microsoft.com/office/drawing/2014/main" id="{62329374-6946-84EC-CAE2-F9747D4497EF}"/>
                </a:ext>
              </a:extLst>
            </p:cNvPr>
            <p:cNvSpPr/>
            <p:nvPr/>
          </p:nvSpPr>
          <p:spPr>
            <a:xfrm>
              <a:off x="433129" y="1235962"/>
              <a:ext cx="2336282"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8" name="Obdélník 7">
              <a:extLst>
                <a:ext uri="{FF2B5EF4-FFF2-40B4-BE49-F238E27FC236}">
                  <a16:creationId xmlns:a16="http://schemas.microsoft.com/office/drawing/2014/main" id="{CACD7865-8DE3-9E6C-778F-B3B9BFD89887}"/>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10" name="TextovéPole 9">
            <a:extLst>
              <a:ext uri="{FF2B5EF4-FFF2-40B4-BE49-F238E27FC236}">
                <a16:creationId xmlns:a16="http://schemas.microsoft.com/office/drawing/2014/main" id="{59ADFB7E-FA76-EFF4-90DE-77E309B49B41}"/>
              </a:ext>
            </a:extLst>
          </p:cNvPr>
          <p:cNvSpPr txBox="1"/>
          <p:nvPr/>
        </p:nvSpPr>
        <p:spPr>
          <a:xfrm>
            <a:off x="6477920" y="1633144"/>
            <a:ext cx="2643555" cy="1661993"/>
          </a:xfrm>
          <a:prstGeom prst="rect">
            <a:avLst/>
          </a:prstGeom>
          <a:noFill/>
        </p:spPr>
        <p:txBody>
          <a:bodyPr wrap="square" rtlCol="0">
            <a:spAutoFit/>
          </a:bodyPr>
          <a:lstStyle/>
          <a:p>
            <a:r>
              <a:rPr lang="cs-CZ" sz="5400" b="1" dirty="0">
                <a:solidFill>
                  <a:schemeClr val="bg1"/>
                </a:solidFill>
                <a:latin typeface="Century Gothic" panose="020B0502020202020204" pitchFamily="34" charset="0"/>
              </a:rPr>
              <a:t>2% </a:t>
            </a:r>
            <a:r>
              <a:rPr lang="cs-CZ" sz="1600" dirty="0">
                <a:solidFill>
                  <a:schemeClr val="bg1"/>
                </a:solidFill>
                <a:latin typeface="Century Gothic" panose="020B0502020202020204" pitchFamily="34" charset="0"/>
              </a:rPr>
              <a:t>respondentů vedla spor s nějakou pojišťovnou v posledních 5 letech</a:t>
            </a:r>
          </a:p>
        </p:txBody>
      </p:sp>
      <p:sp>
        <p:nvSpPr>
          <p:cNvPr id="11" name="TextovéPole 10">
            <a:extLst>
              <a:ext uri="{FF2B5EF4-FFF2-40B4-BE49-F238E27FC236}">
                <a16:creationId xmlns:a16="http://schemas.microsoft.com/office/drawing/2014/main" id="{1F15DA23-3F5E-DFC0-9902-B10CFC360EC0}"/>
              </a:ext>
            </a:extLst>
          </p:cNvPr>
          <p:cNvSpPr txBox="1"/>
          <p:nvPr/>
        </p:nvSpPr>
        <p:spPr>
          <a:xfrm>
            <a:off x="9681031" y="1633144"/>
            <a:ext cx="2245881" cy="2739211"/>
          </a:xfrm>
          <a:prstGeom prst="rect">
            <a:avLst/>
          </a:prstGeom>
          <a:noFill/>
        </p:spPr>
        <p:txBody>
          <a:bodyPr wrap="square" rtlCol="0">
            <a:spAutoFit/>
          </a:bodyPr>
          <a:lstStyle/>
          <a:p>
            <a:r>
              <a:rPr lang="cs-CZ" sz="4000" b="1" dirty="0">
                <a:solidFill>
                  <a:schemeClr val="bg1"/>
                </a:solidFill>
                <a:latin typeface="Century Gothic" panose="020B0502020202020204" pitchFamily="34" charset="0"/>
              </a:rPr>
              <a:t>18 % </a:t>
            </a:r>
            <a:r>
              <a:rPr lang="cs-CZ" sz="1800" dirty="0">
                <a:solidFill>
                  <a:schemeClr val="bg1"/>
                </a:solidFill>
                <a:latin typeface="Century Gothic" panose="020B0502020202020204" pitchFamily="34" charset="0"/>
              </a:rPr>
              <a:t>respondentů má zkušenost se zařízeními pro seniory:</a:t>
            </a:r>
          </a:p>
          <a:p>
            <a:pPr marL="285750" indent="-285750">
              <a:buFont typeface="Arial" panose="020B0604020202020204" pitchFamily="34" charset="0"/>
              <a:buChar char="•"/>
            </a:pPr>
            <a:r>
              <a:rPr lang="cs-CZ" sz="1100" dirty="0">
                <a:solidFill>
                  <a:schemeClr val="bg1"/>
                </a:solidFill>
                <a:latin typeface="Century Gothic" panose="020B0502020202020204" pitchFamily="34" charset="0"/>
              </a:rPr>
              <a:t>Domov pro seniory nebo domov se zvláštním režimem -74%</a:t>
            </a:r>
          </a:p>
          <a:p>
            <a:pPr marL="285750" indent="-285750">
              <a:buFont typeface="Arial" panose="020B0604020202020204" pitchFamily="34" charset="0"/>
              <a:buChar char="•"/>
            </a:pPr>
            <a:r>
              <a:rPr lang="cs-CZ" sz="1100" dirty="0">
                <a:solidFill>
                  <a:schemeClr val="bg1"/>
                </a:solidFill>
                <a:latin typeface="Century Gothic" panose="020B0502020202020204" pitchFamily="34" charset="0"/>
              </a:rPr>
              <a:t>Denní stacionář – 15%</a:t>
            </a:r>
          </a:p>
          <a:p>
            <a:pPr marL="285750" indent="-285750">
              <a:buFont typeface="Arial" panose="020B0604020202020204" pitchFamily="34" charset="0"/>
              <a:buChar char="•"/>
            </a:pPr>
            <a:r>
              <a:rPr lang="cs-CZ" sz="1100" dirty="0">
                <a:solidFill>
                  <a:schemeClr val="bg1"/>
                </a:solidFill>
                <a:latin typeface="Century Gothic" panose="020B0502020202020204" pitchFamily="34" charset="0"/>
              </a:rPr>
              <a:t>Hospic – 11% </a:t>
            </a:r>
          </a:p>
        </p:txBody>
      </p:sp>
      <p:grpSp>
        <p:nvGrpSpPr>
          <p:cNvPr id="12" name="Skupina 11">
            <a:extLst>
              <a:ext uri="{FF2B5EF4-FFF2-40B4-BE49-F238E27FC236}">
                <a16:creationId xmlns:a16="http://schemas.microsoft.com/office/drawing/2014/main" id="{F4CBFFF0-C1EF-F2CE-1455-5A7C00980BFC}"/>
              </a:ext>
            </a:extLst>
          </p:cNvPr>
          <p:cNvGrpSpPr/>
          <p:nvPr/>
        </p:nvGrpSpPr>
        <p:grpSpPr>
          <a:xfrm>
            <a:off x="6438551" y="3618933"/>
            <a:ext cx="2876725" cy="1410377"/>
            <a:chOff x="280729" y="1083563"/>
            <a:chExt cx="2488682" cy="3418335"/>
          </a:xfrm>
        </p:grpSpPr>
        <p:sp>
          <p:nvSpPr>
            <p:cNvPr id="19" name="Obdélník 18">
              <a:extLst>
                <a:ext uri="{FF2B5EF4-FFF2-40B4-BE49-F238E27FC236}">
                  <a16:creationId xmlns:a16="http://schemas.microsoft.com/office/drawing/2014/main" id="{78EBB147-85F3-7FD2-7634-DFE108C896CA}"/>
                </a:ext>
              </a:extLst>
            </p:cNvPr>
            <p:cNvSpPr/>
            <p:nvPr/>
          </p:nvSpPr>
          <p:spPr>
            <a:xfrm>
              <a:off x="433129" y="1235962"/>
              <a:ext cx="2336282"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37" name="Obdélník 36">
              <a:extLst>
                <a:ext uri="{FF2B5EF4-FFF2-40B4-BE49-F238E27FC236}">
                  <a16:creationId xmlns:a16="http://schemas.microsoft.com/office/drawing/2014/main" id="{479CD46A-6AC0-85A0-B539-652E4CC78A14}"/>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38" name="TextovéPole 37">
            <a:extLst>
              <a:ext uri="{FF2B5EF4-FFF2-40B4-BE49-F238E27FC236}">
                <a16:creationId xmlns:a16="http://schemas.microsoft.com/office/drawing/2014/main" id="{1081FFF2-C934-D59A-9598-C22597B60A34}"/>
              </a:ext>
            </a:extLst>
          </p:cNvPr>
          <p:cNvSpPr txBox="1"/>
          <p:nvPr/>
        </p:nvSpPr>
        <p:spPr>
          <a:xfrm>
            <a:off x="6487377" y="3711977"/>
            <a:ext cx="2643555" cy="1138773"/>
          </a:xfrm>
          <a:prstGeom prst="rect">
            <a:avLst/>
          </a:prstGeom>
          <a:noFill/>
        </p:spPr>
        <p:txBody>
          <a:bodyPr wrap="square" rtlCol="0">
            <a:spAutoFit/>
          </a:bodyPr>
          <a:lstStyle/>
          <a:p>
            <a:r>
              <a:rPr lang="cs-CZ" sz="1600" dirty="0">
                <a:solidFill>
                  <a:schemeClr val="bg1"/>
                </a:solidFill>
                <a:latin typeface="Century Gothic" panose="020B0502020202020204" pitchFamily="34" charset="0"/>
              </a:rPr>
              <a:t>Zkušenost se všemi zařízeními ve všech aspektech </a:t>
            </a:r>
            <a:r>
              <a:rPr lang="cs-CZ" b="1" dirty="0">
                <a:solidFill>
                  <a:schemeClr val="bg1"/>
                </a:solidFill>
                <a:latin typeface="Century Gothic" panose="020B0502020202020204" pitchFamily="34" charset="0"/>
              </a:rPr>
              <a:t>přesahuje 7 bodů z 10</a:t>
            </a:r>
            <a:endParaRPr lang="cs-CZ" sz="1600" b="1" dirty="0">
              <a:solidFill>
                <a:schemeClr val="bg1"/>
              </a:solidFill>
              <a:latin typeface="Century Gothic" panose="020B0502020202020204" pitchFamily="34" charset="0"/>
            </a:endParaRPr>
          </a:p>
        </p:txBody>
      </p:sp>
      <p:grpSp>
        <p:nvGrpSpPr>
          <p:cNvPr id="39" name="Skupina 38">
            <a:extLst>
              <a:ext uri="{FF2B5EF4-FFF2-40B4-BE49-F238E27FC236}">
                <a16:creationId xmlns:a16="http://schemas.microsoft.com/office/drawing/2014/main" id="{BC1B0ED2-55FC-F79A-76A6-127951658192}"/>
              </a:ext>
            </a:extLst>
          </p:cNvPr>
          <p:cNvGrpSpPr/>
          <p:nvPr/>
        </p:nvGrpSpPr>
        <p:grpSpPr>
          <a:xfrm>
            <a:off x="6477920" y="5224857"/>
            <a:ext cx="2876725" cy="1137844"/>
            <a:chOff x="280729" y="1083563"/>
            <a:chExt cx="2488682" cy="3418335"/>
          </a:xfrm>
        </p:grpSpPr>
        <p:sp>
          <p:nvSpPr>
            <p:cNvPr id="40" name="Obdélník 39">
              <a:extLst>
                <a:ext uri="{FF2B5EF4-FFF2-40B4-BE49-F238E27FC236}">
                  <a16:creationId xmlns:a16="http://schemas.microsoft.com/office/drawing/2014/main" id="{69A0E7EA-4463-1FBF-0451-C506BFB3192E}"/>
                </a:ext>
              </a:extLst>
            </p:cNvPr>
            <p:cNvSpPr/>
            <p:nvPr/>
          </p:nvSpPr>
          <p:spPr>
            <a:xfrm>
              <a:off x="433129" y="1235962"/>
              <a:ext cx="2336282"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41" name="Obdélník 40">
              <a:extLst>
                <a:ext uri="{FF2B5EF4-FFF2-40B4-BE49-F238E27FC236}">
                  <a16:creationId xmlns:a16="http://schemas.microsoft.com/office/drawing/2014/main" id="{64008714-05F0-D667-95F2-1966F4E59489}"/>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42" name="TextovéPole 41">
            <a:extLst>
              <a:ext uri="{FF2B5EF4-FFF2-40B4-BE49-F238E27FC236}">
                <a16:creationId xmlns:a16="http://schemas.microsoft.com/office/drawing/2014/main" id="{3B2F76A0-A504-0A55-700B-0244250D61E3}"/>
              </a:ext>
            </a:extLst>
          </p:cNvPr>
          <p:cNvSpPr txBox="1"/>
          <p:nvPr/>
        </p:nvSpPr>
        <p:spPr>
          <a:xfrm>
            <a:off x="6526746" y="5317900"/>
            <a:ext cx="2643555" cy="954107"/>
          </a:xfrm>
          <a:prstGeom prst="rect">
            <a:avLst/>
          </a:prstGeom>
          <a:noFill/>
        </p:spPr>
        <p:txBody>
          <a:bodyPr wrap="square" rtlCol="0">
            <a:spAutoFit/>
          </a:bodyPr>
          <a:lstStyle/>
          <a:p>
            <a:r>
              <a:rPr lang="cs-CZ" sz="1600" dirty="0">
                <a:solidFill>
                  <a:schemeClr val="bg1"/>
                </a:solidFill>
                <a:latin typeface="Century Gothic" panose="020B0502020202020204" pitchFamily="34" charset="0"/>
              </a:rPr>
              <a:t>Průměrná vzdálenost zařízení od místa bydliště je </a:t>
            </a:r>
            <a:r>
              <a:rPr lang="cs-CZ" sz="2400" b="1" dirty="0">
                <a:solidFill>
                  <a:schemeClr val="bg1"/>
                </a:solidFill>
                <a:latin typeface="Century Gothic" panose="020B0502020202020204" pitchFamily="34" charset="0"/>
              </a:rPr>
              <a:t>24 km</a:t>
            </a:r>
            <a:endParaRPr lang="cs-CZ" sz="1600" b="1" dirty="0">
              <a:solidFill>
                <a:schemeClr val="bg1"/>
              </a:solidFill>
              <a:latin typeface="Century Gothic" panose="020B0502020202020204" pitchFamily="34" charset="0"/>
            </a:endParaRPr>
          </a:p>
        </p:txBody>
      </p:sp>
      <p:grpSp>
        <p:nvGrpSpPr>
          <p:cNvPr id="43" name="Skupina 42">
            <a:extLst>
              <a:ext uri="{FF2B5EF4-FFF2-40B4-BE49-F238E27FC236}">
                <a16:creationId xmlns:a16="http://schemas.microsoft.com/office/drawing/2014/main" id="{6530BD00-69DA-5BF1-CE1C-8E4ED7BDC3FF}"/>
              </a:ext>
            </a:extLst>
          </p:cNvPr>
          <p:cNvGrpSpPr/>
          <p:nvPr/>
        </p:nvGrpSpPr>
        <p:grpSpPr>
          <a:xfrm>
            <a:off x="9408309" y="4571539"/>
            <a:ext cx="2710381" cy="2171215"/>
            <a:chOff x="280729" y="1083563"/>
            <a:chExt cx="2488682" cy="3418335"/>
          </a:xfrm>
        </p:grpSpPr>
        <p:sp>
          <p:nvSpPr>
            <p:cNvPr id="44" name="Obdélník 43">
              <a:extLst>
                <a:ext uri="{FF2B5EF4-FFF2-40B4-BE49-F238E27FC236}">
                  <a16:creationId xmlns:a16="http://schemas.microsoft.com/office/drawing/2014/main" id="{206F0490-982D-116F-7F87-EE9F59ABE9CD}"/>
                </a:ext>
              </a:extLst>
            </p:cNvPr>
            <p:cNvSpPr/>
            <p:nvPr/>
          </p:nvSpPr>
          <p:spPr>
            <a:xfrm>
              <a:off x="433129" y="1235962"/>
              <a:ext cx="2336282"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45" name="Obdélník 44">
              <a:extLst>
                <a:ext uri="{FF2B5EF4-FFF2-40B4-BE49-F238E27FC236}">
                  <a16:creationId xmlns:a16="http://schemas.microsoft.com/office/drawing/2014/main" id="{0C9FC67A-D901-AA45-BB25-1C071CFD8348}"/>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46" name="TextovéPole 45">
            <a:extLst>
              <a:ext uri="{FF2B5EF4-FFF2-40B4-BE49-F238E27FC236}">
                <a16:creationId xmlns:a16="http://schemas.microsoft.com/office/drawing/2014/main" id="{4A5AEA82-BBAD-EEE8-1615-F81F8E7642E7}"/>
              </a:ext>
            </a:extLst>
          </p:cNvPr>
          <p:cNvSpPr txBox="1"/>
          <p:nvPr/>
        </p:nvSpPr>
        <p:spPr>
          <a:xfrm>
            <a:off x="9405772" y="4561794"/>
            <a:ext cx="2490694" cy="2031325"/>
          </a:xfrm>
          <a:prstGeom prst="rect">
            <a:avLst/>
          </a:prstGeom>
          <a:noFill/>
        </p:spPr>
        <p:txBody>
          <a:bodyPr wrap="square" rtlCol="0">
            <a:spAutoFit/>
          </a:bodyPr>
          <a:lstStyle/>
          <a:p>
            <a:r>
              <a:rPr lang="cs-CZ" dirty="0">
                <a:solidFill>
                  <a:schemeClr val="bg1"/>
                </a:solidFill>
                <a:latin typeface="Century Gothic" panose="020B0502020202020204" pitchFamily="34" charset="0"/>
              </a:rPr>
              <a:t>Délka čekání pro čtvrtinu respondentů trvala méně než měsíc a pro více než polovinu od jednoho měsíce do půl roku.</a:t>
            </a:r>
          </a:p>
        </p:txBody>
      </p:sp>
      <p:grpSp>
        <p:nvGrpSpPr>
          <p:cNvPr id="47" name="Skupina 46">
            <a:extLst>
              <a:ext uri="{FF2B5EF4-FFF2-40B4-BE49-F238E27FC236}">
                <a16:creationId xmlns:a16="http://schemas.microsoft.com/office/drawing/2014/main" id="{75441E58-0FD8-8580-D2A0-2A8BED019BE0}"/>
              </a:ext>
            </a:extLst>
          </p:cNvPr>
          <p:cNvGrpSpPr/>
          <p:nvPr/>
        </p:nvGrpSpPr>
        <p:grpSpPr>
          <a:xfrm>
            <a:off x="3463834" y="4193943"/>
            <a:ext cx="2876725" cy="2570374"/>
            <a:chOff x="280729" y="1083563"/>
            <a:chExt cx="2488682" cy="3418335"/>
          </a:xfrm>
        </p:grpSpPr>
        <p:sp>
          <p:nvSpPr>
            <p:cNvPr id="48" name="Obdélník 47">
              <a:extLst>
                <a:ext uri="{FF2B5EF4-FFF2-40B4-BE49-F238E27FC236}">
                  <a16:creationId xmlns:a16="http://schemas.microsoft.com/office/drawing/2014/main" id="{2543C806-31A7-BFC2-56C7-CA05C66F2AFB}"/>
                </a:ext>
              </a:extLst>
            </p:cNvPr>
            <p:cNvSpPr/>
            <p:nvPr/>
          </p:nvSpPr>
          <p:spPr>
            <a:xfrm>
              <a:off x="433129" y="1235962"/>
              <a:ext cx="2336282" cy="32659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49" name="Obdélník 48">
              <a:extLst>
                <a:ext uri="{FF2B5EF4-FFF2-40B4-BE49-F238E27FC236}">
                  <a16:creationId xmlns:a16="http://schemas.microsoft.com/office/drawing/2014/main" id="{EEEA9D2D-BC4C-93C8-1766-414BF008884E}"/>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grpSp>
      <p:sp>
        <p:nvSpPr>
          <p:cNvPr id="50" name="TextovéPole 49">
            <a:extLst>
              <a:ext uri="{FF2B5EF4-FFF2-40B4-BE49-F238E27FC236}">
                <a16:creationId xmlns:a16="http://schemas.microsoft.com/office/drawing/2014/main" id="{DF330220-7E9B-E4D4-075B-898BEFE41011}"/>
              </a:ext>
            </a:extLst>
          </p:cNvPr>
          <p:cNvSpPr txBox="1"/>
          <p:nvPr/>
        </p:nvSpPr>
        <p:spPr>
          <a:xfrm>
            <a:off x="3519787" y="4137835"/>
            <a:ext cx="2643555" cy="2369880"/>
          </a:xfrm>
          <a:prstGeom prst="rect">
            <a:avLst/>
          </a:prstGeom>
          <a:noFill/>
        </p:spPr>
        <p:txBody>
          <a:bodyPr wrap="square" rtlCol="0">
            <a:spAutoFit/>
          </a:bodyPr>
          <a:lstStyle/>
          <a:p>
            <a:r>
              <a:rPr lang="cs-CZ" sz="3600" b="1" dirty="0">
                <a:solidFill>
                  <a:schemeClr val="bg1"/>
                </a:solidFill>
                <a:latin typeface="Century Gothic" panose="020B0502020202020204" pitchFamily="34" charset="0"/>
              </a:rPr>
              <a:t>2/3 </a:t>
            </a:r>
            <a:r>
              <a:rPr lang="cs-CZ" sz="1600" dirty="0">
                <a:solidFill>
                  <a:schemeClr val="bg1"/>
                </a:solidFill>
                <a:latin typeface="Century Gothic" panose="020B0502020202020204" pitchFamily="34" charset="0"/>
              </a:rPr>
              <a:t>respondentů používají více finančních zdrojů pro financování pobytů. Většina využívá důchod rodinného příslušníka a polovina dostává příspěvek na péči</a:t>
            </a:r>
          </a:p>
        </p:txBody>
      </p:sp>
    </p:spTree>
    <p:extLst>
      <p:ext uri="{BB962C8B-B14F-4D97-AF65-F5344CB8AC3E}">
        <p14:creationId xmlns:p14="http://schemas.microsoft.com/office/powerpoint/2010/main" val="284915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1A22E096-C503-9D6E-846E-CBA629AEC78D}"/>
              </a:ext>
            </a:extLst>
          </p:cNvPr>
          <p:cNvSpPr/>
          <p:nvPr/>
        </p:nvSpPr>
        <p:spPr>
          <a:xfrm>
            <a:off x="158797" y="213807"/>
            <a:ext cx="6224660" cy="134397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extLst>
              <a:ext uri="{FF2B5EF4-FFF2-40B4-BE49-F238E27FC236}">
                <a16:creationId xmlns:a16="http://schemas.microsoft.com/office/drawing/2014/main" id="{B120D6CC-35C0-5AFC-EAF7-06593E224733}"/>
              </a:ext>
            </a:extLst>
          </p:cNvPr>
          <p:cNvSpPr/>
          <p:nvPr/>
        </p:nvSpPr>
        <p:spPr>
          <a:xfrm>
            <a:off x="2010151" y="2426086"/>
            <a:ext cx="5320783" cy="4279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graphicFrame>
        <p:nvGraphicFramePr>
          <p:cNvPr id="5" name="Graf 4">
            <a:extLst>
              <a:ext uri="{FF2B5EF4-FFF2-40B4-BE49-F238E27FC236}">
                <a16:creationId xmlns:a16="http://schemas.microsoft.com/office/drawing/2014/main" id="{6CAC9339-C95B-2D4C-86CA-2424DFE72AC7}"/>
              </a:ext>
            </a:extLst>
          </p:cNvPr>
          <p:cNvGraphicFramePr/>
          <p:nvPr>
            <p:extLst>
              <p:ext uri="{D42A27DB-BD31-4B8C-83A1-F6EECF244321}">
                <p14:modId xmlns:p14="http://schemas.microsoft.com/office/powerpoint/2010/main" val="898911082"/>
              </p:ext>
            </p:extLst>
          </p:nvPr>
        </p:nvGraphicFramePr>
        <p:xfrm>
          <a:off x="1919235" y="2280977"/>
          <a:ext cx="5320783" cy="4279450"/>
        </p:xfrm>
        <a:graphic>
          <a:graphicData uri="http://schemas.openxmlformats.org/drawingml/2006/chart">
            <c:chart xmlns:c="http://schemas.openxmlformats.org/drawingml/2006/chart" xmlns:r="http://schemas.openxmlformats.org/officeDocument/2006/relationships" r:id="rId3"/>
          </a:graphicData>
        </a:graphic>
      </p:graphicFrame>
      <p:sp>
        <p:nvSpPr>
          <p:cNvPr id="12" name="Obdélník 11">
            <a:extLst>
              <a:ext uri="{FF2B5EF4-FFF2-40B4-BE49-F238E27FC236}">
                <a16:creationId xmlns:a16="http://schemas.microsoft.com/office/drawing/2014/main" id="{461BBCB1-A618-7082-4FCC-20EA380A9DBF}"/>
              </a:ext>
            </a:extLst>
          </p:cNvPr>
          <p:cNvSpPr/>
          <p:nvPr/>
        </p:nvSpPr>
        <p:spPr>
          <a:xfrm>
            <a:off x="6585793" y="4392984"/>
            <a:ext cx="5320783" cy="209575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bdélník 10">
            <a:extLst>
              <a:ext uri="{FF2B5EF4-FFF2-40B4-BE49-F238E27FC236}">
                <a16:creationId xmlns:a16="http://schemas.microsoft.com/office/drawing/2014/main" id="{8B8A0257-F98B-035E-CD9A-C1AEE6CF610B}"/>
              </a:ext>
            </a:extLst>
          </p:cNvPr>
          <p:cNvSpPr/>
          <p:nvPr/>
        </p:nvSpPr>
        <p:spPr>
          <a:xfrm>
            <a:off x="6933788" y="1311911"/>
            <a:ext cx="4988460" cy="25607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a:extLst>
              <a:ext uri="{FF2B5EF4-FFF2-40B4-BE49-F238E27FC236}">
                <a16:creationId xmlns:a16="http://schemas.microsoft.com/office/drawing/2014/main" id="{03181C3E-6CA1-1473-5324-82AD0746A614}"/>
              </a:ext>
            </a:extLst>
          </p:cNvPr>
          <p:cNvSpPr/>
          <p:nvPr/>
        </p:nvSpPr>
        <p:spPr>
          <a:xfrm>
            <a:off x="145818" y="1958641"/>
            <a:ext cx="3618108" cy="273128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Nadpis 3">
            <a:extLst>
              <a:ext uri="{FF2B5EF4-FFF2-40B4-BE49-F238E27FC236}">
                <a16:creationId xmlns:a16="http://schemas.microsoft.com/office/drawing/2014/main" id="{3F0E51F6-C03B-4B2E-8573-81DE05EFC878}"/>
              </a:ext>
            </a:extLst>
          </p:cNvPr>
          <p:cNvSpPr>
            <a:spLocks noGrp="1"/>
          </p:cNvSpPr>
          <p:nvPr>
            <p:ph type="title"/>
          </p:nvPr>
        </p:nvSpPr>
        <p:spPr>
          <a:xfrm>
            <a:off x="79228" y="87113"/>
            <a:ext cx="6122396" cy="1325563"/>
          </a:xfrm>
          <a:solidFill>
            <a:srgbClr val="004077"/>
          </a:solidFill>
        </p:spPr>
        <p:txBody>
          <a:bodyPr anchor="t">
            <a:noAutofit/>
          </a:bodyPr>
          <a:lstStyle/>
          <a:p>
            <a:r>
              <a:rPr lang="cs-CZ" sz="2800" b="1" dirty="0">
                <a:solidFill>
                  <a:schemeClr val="bg1"/>
                </a:solidFill>
              </a:rPr>
              <a:t>Segmentace 2024 přináší 3 typy:</a:t>
            </a:r>
            <a:br>
              <a:rPr lang="cs-CZ" sz="2800" b="1" dirty="0">
                <a:solidFill>
                  <a:schemeClr val="bg1"/>
                </a:solidFill>
              </a:rPr>
            </a:br>
            <a:r>
              <a:rPr lang="cs-CZ" sz="2000" dirty="0">
                <a:solidFill>
                  <a:schemeClr val="bg1"/>
                </a:solidFill>
              </a:rPr>
              <a:t>- nevyhraněný (69 %)</a:t>
            </a:r>
            <a:br>
              <a:rPr lang="cs-CZ" sz="2000" dirty="0">
                <a:solidFill>
                  <a:schemeClr val="bg1"/>
                </a:solidFill>
              </a:rPr>
            </a:br>
            <a:r>
              <a:rPr lang="cs-CZ" sz="2000" dirty="0">
                <a:solidFill>
                  <a:schemeClr val="bg1"/>
                </a:solidFill>
              </a:rPr>
              <a:t>- důkladný, pečlivý (11 %)</a:t>
            </a:r>
            <a:br>
              <a:rPr lang="cs-CZ" sz="2000" dirty="0">
                <a:solidFill>
                  <a:schemeClr val="bg1"/>
                </a:solidFill>
              </a:rPr>
            </a:br>
            <a:r>
              <a:rPr lang="cs-CZ" sz="2000" dirty="0">
                <a:solidFill>
                  <a:schemeClr val="bg1"/>
                </a:solidFill>
              </a:rPr>
              <a:t>- sebevědomý (20 %)</a:t>
            </a:r>
            <a:br>
              <a:rPr lang="cs-CZ" sz="2800" dirty="0"/>
            </a:br>
            <a:br>
              <a:rPr lang="cs-CZ" sz="2800" b="1" dirty="0"/>
            </a:br>
            <a:r>
              <a:rPr lang="cs-CZ" sz="2800" b="1" dirty="0"/>
              <a:t> </a:t>
            </a:r>
            <a:br>
              <a:rPr lang="cs-CZ" sz="2800" b="1" dirty="0"/>
            </a:br>
            <a:endParaRPr lang="cs-CZ" sz="2800" b="1" dirty="0"/>
          </a:p>
        </p:txBody>
      </p:sp>
      <p:sp>
        <p:nvSpPr>
          <p:cNvPr id="13" name="Zástupný symbol pro zápatí 4">
            <a:extLst>
              <a:ext uri="{FF2B5EF4-FFF2-40B4-BE49-F238E27FC236}">
                <a16:creationId xmlns:a16="http://schemas.microsoft.com/office/drawing/2014/main" id="{487C7DDF-0B15-4A72-9906-284F2F44D54B}"/>
              </a:ext>
            </a:extLst>
          </p:cNvPr>
          <p:cNvSpPr>
            <a:spLocks noGrp="1"/>
          </p:cNvSpPr>
          <p:nvPr>
            <p:ph type="ftr" sz="quarter" idx="11"/>
          </p:nvPr>
        </p:nvSpPr>
        <p:spPr>
          <a:xfrm>
            <a:off x="1919235" y="6228861"/>
            <a:ext cx="5911517" cy="365125"/>
          </a:xfrm>
        </p:spPr>
        <p:txBody>
          <a:bodyPr/>
          <a:lstStyle/>
          <a:p>
            <a:pPr algn="l"/>
            <a:r>
              <a:rPr lang="cs-CZ" sz="1050" b="1" dirty="0">
                <a:effectLst/>
                <a:latin typeface="Century Gothic" panose="020B0502020202020204" pitchFamily="34" charset="0"/>
                <a:ea typeface="Calibri" panose="020F0502020204030204" pitchFamily="34" charset="0"/>
                <a:cs typeface="Times New Roman" panose="02020603050405020304" pitchFamily="18" charset="0"/>
              </a:rPr>
              <a:t>H14. Jak se vidíte Vy sám /sama v oblasti pojištění?  / </a:t>
            </a:r>
            <a:r>
              <a:rPr lang="en-US" sz="900" i="1" dirty="0">
                <a:latin typeface="Century Gothic" panose="020B0502020202020204" pitchFamily="34" charset="0"/>
              </a:rPr>
              <a:t>N = </a:t>
            </a:r>
            <a:r>
              <a:rPr lang="cs-CZ" sz="900" i="1" dirty="0">
                <a:latin typeface="Century Gothic" panose="020B0502020202020204" pitchFamily="34" charset="0"/>
              </a:rPr>
              <a:t>1 028</a:t>
            </a:r>
            <a:endParaRPr lang="en-US" sz="900" i="1" dirty="0">
              <a:latin typeface="Century Gothic" panose="020B0502020202020204" pitchFamily="34" charset="0"/>
            </a:endParaRPr>
          </a:p>
        </p:txBody>
      </p:sp>
      <p:sp>
        <p:nvSpPr>
          <p:cNvPr id="6" name="TextovéPole 5">
            <a:extLst>
              <a:ext uri="{FF2B5EF4-FFF2-40B4-BE49-F238E27FC236}">
                <a16:creationId xmlns:a16="http://schemas.microsoft.com/office/drawing/2014/main" id="{FF43EE47-0997-2CD9-5723-6737572CD51D}"/>
              </a:ext>
            </a:extLst>
          </p:cNvPr>
          <p:cNvSpPr txBox="1"/>
          <p:nvPr/>
        </p:nvSpPr>
        <p:spPr>
          <a:xfrm>
            <a:off x="6751956" y="1049870"/>
            <a:ext cx="5074954" cy="2369880"/>
          </a:xfrm>
          <a:prstGeom prst="rect">
            <a:avLst/>
          </a:prstGeom>
          <a:solidFill>
            <a:schemeClr val="bg1">
              <a:lumMod val="85000"/>
            </a:schemeClr>
          </a:solidFill>
        </p:spPr>
        <p:txBody>
          <a:bodyPr wrap="square" rtlCol="0">
            <a:spAutoFit/>
          </a:bodyPr>
          <a:lstStyle/>
          <a:p>
            <a:r>
              <a:rPr lang="cs-CZ" sz="1600" b="1" dirty="0">
                <a:latin typeface="Century Gothic" panose="020B0502020202020204" pitchFamily="34" charset="0"/>
              </a:rPr>
              <a:t>DŮKLADNÝ, PEČLIVÝ</a:t>
            </a:r>
          </a:p>
          <a:p>
            <a:pPr marL="285750" indent="-285750">
              <a:buFont typeface="Arial" panose="020B0604020202020204" pitchFamily="34" charset="0"/>
              <a:buChar char="•"/>
            </a:pPr>
            <a:r>
              <a:rPr lang="cs-CZ" sz="1200" b="1" i="1" dirty="0">
                <a:latin typeface="Century Gothic" panose="020B0502020202020204" pitchFamily="34" charset="0"/>
              </a:rPr>
              <a:t>Informace čerpá z více zdrojů, snaží se orientovat </a:t>
            </a:r>
            <a:br>
              <a:rPr lang="cs-CZ" sz="1200" b="1" i="1" dirty="0">
                <a:latin typeface="Century Gothic" panose="020B0502020202020204" pitchFamily="34" charset="0"/>
              </a:rPr>
            </a:br>
            <a:r>
              <a:rPr lang="cs-CZ" sz="1200" b="1" i="1" dirty="0">
                <a:latin typeface="Century Gothic" panose="020B0502020202020204" pitchFamily="34" charset="0"/>
              </a:rPr>
              <a:t>v různých typech pojištění, dbá na doporučení poradců, využívá aplikace, snaží se mít věci pod kontrolou.</a:t>
            </a:r>
          </a:p>
          <a:p>
            <a:pPr marL="285750" indent="-285750">
              <a:buFont typeface="Arial" panose="020B0604020202020204" pitchFamily="34" charset="0"/>
              <a:buChar char="•"/>
            </a:pPr>
            <a:r>
              <a:rPr lang="pt-BR" sz="1200" b="1" i="1" dirty="0">
                <a:latin typeface="Century Gothic" panose="020B0502020202020204" pitchFamily="34" charset="0"/>
              </a:rPr>
              <a:t>O </a:t>
            </a:r>
            <a:r>
              <a:rPr lang="cs-CZ" sz="1200" b="1" i="1" dirty="0">
                <a:latin typeface="Century Gothic" panose="020B0502020202020204" pitchFamily="34" charset="0"/>
              </a:rPr>
              <a:t>6</a:t>
            </a:r>
            <a:r>
              <a:rPr lang="pt-BR" sz="1200" b="1" i="1" dirty="0">
                <a:latin typeface="Century Gothic" panose="020B0502020202020204" pitchFamily="34" charset="0"/>
              </a:rPr>
              <a:t>% </a:t>
            </a:r>
            <a:r>
              <a:rPr lang="cs-CZ" sz="1200" b="1" i="1" dirty="0">
                <a:latin typeface="Century Gothic" panose="020B0502020202020204" pitchFamily="34" charset="0"/>
              </a:rPr>
              <a:t>méně</a:t>
            </a:r>
            <a:r>
              <a:rPr lang="pt-BR" sz="1200" b="1" i="1" dirty="0">
                <a:latin typeface="Century Gothic" panose="020B0502020202020204" pitchFamily="34" charset="0"/>
              </a:rPr>
              <a:t> než v roce 2023</a:t>
            </a:r>
            <a:r>
              <a:rPr lang="cs-CZ" sz="1200" b="1" i="1" dirty="0">
                <a:latin typeface="Century Gothic" panose="020B0502020202020204" pitchFamily="34" charset="0"/>
              </a:rPr>
              <a:t> </a:t>
            </a:r>
          </a:p>
          <a:p>
            <a:pPr marL="285750" indent="-285750">
              <a:buFont typeface="Arial" panose="020B0604020202020204" pitchFamily="34" charset="0"/>
              <a:buChar char="•"/>
            </a:pPr>
            <a:r>
              <a:rPr lang="cs-CZ" sz="1200" i="1" dirty="0">
                <a:latin typeface="Century Gothic" panose="020B0502020202020204" pitchFamily="34" charset="0"/>
              </a:rPr>
              <a:t>Častěji muži</a:t>
            </a:r>
          </a:p>
          <a:p>
            <a:pPr marL="285750" indent="-285750">
              <a:buFont typeface="Arial" panose="020B0604020202020204" pitchFamily="34" charset="0"/>
              <a:buChar char="•"/>
            </a:pPr>
            <a:r>
              <a:rPr lang="cs-CZ" sz="1200" i="1" dirty="0">
                <a:latin typeface="Century Gothic" panose="020B0502020202020204" pitchFamily="34" charset="0"/>
              </a:rPr>
              <a:t>Věk 18 – 34, s vyšším vzděláním</a:t>
            </a:r>
          </a:p>
          <a:p>
            <a:pPr marL="285750" indent="-285750">
              <a:buFont typeface="Arial" panose="020B0604020202020204" pitchFamily="34" charset="0"/>
              <a:buChar char="•"/>
            </a:pPr>
            <a:r>
              <a:rPr lang="cs-CZ" sz="1200" i="1" dirty="0">
                <a:latin typeface="Century Gothic" panose="020B0502020202020204" pitchFamily="34" charset="0"/>
              </a:rPr>
              <a:t>Typicky mají 4 produkty</a:t>
            </a:r>
          </a:p>
          <a:p>
            <a:pPr marL="285750" indent="-285750">
              <a:buFont typeface="Arial" panose="020B0604020202020204" pitchFamily="34" charset="0"/>
              <a:buChar char="•"/>
            </a:pPr>
            <a:r>
              <a:rPr lang="cs-CZ" sz="1200" i="1" dirty="0">
                <a:latin typeface="Century Gothic" panose="020B0502020202020204" pitchFamily="34" charset="0"/>
              </a:rPr>
              <a:t>Důvěra k pojištění je 7,3 (průměr na stupnici 0-10)</a:t>
            </a:r>
          </a:p>
          <a:p>
            <a:pPr marL="285750" indent="-285750">
              <a:buFont typeface="Arial" panose="020B0604020202020204" pitchFamily="34" charset="0"/>
              <a:buChar char="•"/>
            </a:pPr>
            <a:r>
              <a:rPr lang="cs-CZ" sz="1200" i="1" dirty="0">
                <a:latin typeface="Century Gothic" panose="020B0502020202020204" pitchFamily="34" charset="0"/>
              </a:rPr>
              <a:t>NPS + 31</a:t>
            </a:r>
          </a:p>
          <a:p>
            <a:pPr marL="285750" indent="-285750">
              <a:buFont typeface="Arial" panose="020B0604020202020204" pitchFamily="34" charset="0"/>
              <a:buChar char="•"/>
            </a:pPr>
            <a:r>
              <a:rPr lang="cs-CZ" sz="1200" i="1" dirty="0">
                <a:latin typeface="Century Gothic" panose="020B0502020202020204" pitchFamily="34" charset="0"/>
              </a:rPr>
              <a:t>Spokojenost s hlavní pojišťovnou je 8.2 (průměr na stupnici 0-10)</a:t>
            </a:r>
          </a:p>
        </p:txBody>
      </p:sp>
      <p:sp>
        <p:nvSpPr>
          <p:cNvPr id="10" name="TextovéPole 9">
            <a:extLst>
              <a:ext uri="{FF2B5EF4-FFF2-40B4-BE49-F238E27FC236}">
                <a16:creationId xmlns:a16="http://schemas.microsoft.com/office/drawing/2014/main" id="{57F08BA9-69D6-7FD4-338D-EECAF0AB71A8}"/>
              </a:ext>
            </a:extLst>
          </p:cNvPr>
          <p:cNvSpPr txBox="1"/>
          <p:nvPr/>
        </p:nvSpPr>
        <p:spPr>
          <a:xfrm>
            <a:off x="6419633" y="4312302"/>
            <a:ext cx="5320783" cy="1815882"/>
          </a:xfrm>
          <a:prstGeom prst="rect">
            <a:avLst/>
          </a:prstGeom>
          <a:solidFill>
            <a:srgbClr val="E72821"/>
          </a:solidFill>
        </p:spPr>
        <p:txBody>
          <a:bodyPr wrap="square" rtlCol="0">
            <a:spAutoFit/>
          </a:bodyPr>
          <a:lstStyle/>
          <a:p>
            <a:r>
              <a:rPr lang="cs-CZ" sz="1600" b="1" i="1" dirty="0">
                <a:solidFill>
                  <a:schemeClr val="bg1"/>
                </a:solidFill>
                <a:latin typeface="Century Gothic" panose="020B0502020202020204" pitchFamily="34" charset="0"/>
              </a:rPr>
              <a:t>SEBEVĚDOMÝ</a:t>
            </a:r>
          </a:p>
          <a:p>
            <a:pPr marL="285750" indent="-285750">
              <a:buFont typeface="Arial" panose="020B0604020202020204" pitchFamily="34" charset="0"/>
              <a:buChar char="•"/>
            </a:pPr>
            <a:r>
              <a:rPr lang="cs-CZ" sz="1200" b="1" i="1" dirty="0">
                <a:solidFill>
                  <a:schemeClr val="bg1"/>
                </a:solidFill>
                <a:latin typeface="Century Gothic" panose="020B0502020202020204" pitchFamily="34" charset="0"/>
              </a:rPr>
              <a:t>Sám si dokáže vyhodnotit, které pojištění potřebuje. </a:t>
            </a:r>
          </a:p>
          <a:p>
            <a:pPr marL="285750" indent="-285750">
              <a:buFont typeface="Arial" panose="020B0604020202020204" pitchFamily="34" charset="0"/>
              <a:buChar char="•"/>
            </a:pPr>
            <a:r>
              <a:rPr lang="pt-BR" sz="1200" b="1" i="1" dirty="0">
                <a:solidFill>
                  <a:schemeClr val="bg1"/>
                </a:solidFill>
                <a:latin typeface="Century Gothic" panose="020B0502020202020204" pitchFamily="34" charset="0"/>
              </a:rPr>
              <a:t>O </a:t>
            </a:r>
            <a:r>
              <a:rPr lang="cs-CZ" sz="1200" b="1" i="1" dirty="0">
                <a:solidFill>
                  <a:schemeClr val="bg1"/>
                </a:solidFill>
                <a:latin typeface="Century Gothic" panose="020B0502020202020204" pitchFamily="34" charset="0"/>
              </a:rPr>
              <a:t>9</a:t>
            </a:r>
            <a:r>
              <a:rPr lang="pt-BR" sz="1200" b="1" i="1" dirty="0">
                <a:solidFill>
                  <a:schemeClr val="bg1"/>
                </a:solidFill>
                <a:latin typeface="Century Gothic" panose="020B0502020202020204" pitchFamily="34" charset="0"/>
              </a:rPr>
              <a:t>% </a:t>
            </a:r>
            <a:r>
              <a:rPr lang="cs-CZ" sz="1200" b="1" i="1" dirty="0">
                <a:solidFill>
                  <a:schemeClr val="bg1"/>
                </a:solidFill>
                <a:latin typeface="Century Gothic" panose="020B0502020202020204" pitchFamily="34" charset="0"/>
              </a:rPr>
              <a:t>méně</a:t>
            </a:r>
            <a:r>
              <a:rPr lang="pt-BR" sz="1200" b="1" i="1" dirty="0">
                <a:solidFill>
                  <a:schemeClr val="bg1"/>
                </a:solidFill>
                <a:latin typeface="Century Gothic" panose="020B0502020202020204" pitchFamily="34" charset="0"/>
              </a:rPr>
              <a:t> než v roce 2023</a:t>
            </a:r>
            <a:r>
              <a:rPr lang="cs-CZ" sz="1200" b="1" i="1" dirty="0">
                <a:solidFill>
                  <a:schemeClr val="bg1"/>
                </a:solidFill>
                <a:latin typeface="Century Gothic" panose="020B0502020202020204" pitchFamily="34" charset="0"/>
              </a:rPr>
              <a:t> </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Muži i ženy</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Věk 35-49 let, s nižším vzdělaním</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Typicky mají 4 produkty</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Důvěra k pojištění je 7,3 (průměr na stupnici 0-10)</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NPS + 13</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Spokojenost s hlavní pojišťovnou je 8 (průměr na stupnici 0-10)</a:t>
            </a:r>
          </a:p>
        </p:txBody>
      </p:sp>
      <p:sp>
        <p:nvSpPr>
          <p:cNvPr id="7" name="TextovéPole 11">
            <a:extLst>
              <a:ext uri="{FF2B5EF4-FFF2-40B4-BE49-F238E27FC236}">
                <a16:creationId xmlns:a16="http://schemas.microsoft.com/office/drawing/2014/main" id="{E5BC02D7-82AD-980A-3F7C-35A48F4EADC3}"/>
              </a:ext>
            </a:extLst>
          </p:cNvPr>
          <p:cNvSpPr txBox="1"/>
          <p:nvPr/>
        </p:nvSpPr>
        <p:spPr>
          <a:xfrm>
            <a:off x="68279" y="1864290"/>
            <a:ext cx="3603411" cy="2400657"/>
          </a:xfrm>
          <a:prstGeom prst="rect">
            <a:avLst/>
          </a:prstGeom>
          <a:solidFill>
            <a:srgbClr val="004077"/>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800" b="1" dirty="0">
                <a:solidFill>
                  <a:schemeClr val="bg1"/>
                </a:solidFill>
                <a:latin typeface="Century Gothic" panose="020B0502020202020204" pitchFamily="34" charset="0"/>
              </a:rPr>
              <a:t>NEVYHRANĚNÝ</a:t>
            </a:r>
          </a:p>
          <a:p>
            <a:pPr marL="285750" indent="-285750">
              <a:buFont typeface="Arial" panose="020B0604020202020204" pitchFamily="34" charset="0"/>
              <a:buChar char="•"/>
            </a:pPr>
            <a:r>
              <a:rPr lang="cs-CZ" sz="1200" b="1" i="1" dirty="0">
                <a:solidFill>
                  <a:schemeClr val="bg1"/>
                </a:solidFill>
                <a:latin typeface="Century Gothic" panose="020B0502020202020204" pitchFamily="34" charset="0"/>
              </a:rPr>
              <a:t>Spíše důvěřuje poradcům, ale jinak nemá žádné typické chování  </a:t>
            </a:r>
          </a:p>
          <a:p>
            <a:pPr marL="285750" indent="-285750">
              <a:buFont typeface="Arial" panose="020B0604020202020204" pitchFamily="34" charset="0"/>
              <a:buChar char="•"/>
            </a:pPr>
            <a:r>
              <a:rPr lang="cs-CZ" sz="1200" b="1" i="1" u="sng" dirty="0">
                <a:solidFill>
                  <a:schemeClr val="bg1"/>
                </a:solidFill>
                <a:latin typeface="Century Gothic" panose="020B0502020202020204" pitchFamily="34" charset="0"/>
              </a:rPr>
              <a:t>O 15% více než v roce 2023</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Častěji ženy</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Věk 50+ let, s nižším vzdělaním</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Typicky mají 3 produkty</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Důvěra k pojištění je 6,8 (průměr na stupnici 0-10)</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NPS + 9</a:t>
            </a:r>
          </a:p>
          <a:p>
            <a:pPr marL="285750" indent="-285750">
              <a:buFont typeface="Arial" panose="020B0604020202020204" pitchFamily="34" charset="0"/>
              <a:buChar char="•"/>
            </a:pPr>
            <a:r>
              <a:rPr lang="cs-CZ" sz="1200" i="1" dirty="0">
                <a:solidFill>
                  <a:schemeClr val="bg1"/>
                </a:solidFill>
                <a:latin typeface="Century Gothic" panose="020B0502020202020204" pitchFamily="34" charset="0"/>
              </a:rPr>
              <a:t>Spokojenost s hlavní pojišťovnou je 7,8 </a:t>
            </a:r>
            <a:br>
              <a:rPr lang="cs-CZ" sz="1200" i="1" dirty="0">
                <a:solidFill>
                  <a:schemeClr val="bg1"/>
                </a:solidFill>
                <a:latin typeface="Century Gothic" panose="020B0502020202020204" pitchFamily="34" charset="0"/>
              </a:rPr>
            </a:br>
            <a:r>
              <a:rPr lang="cs-CZ" sz="1200" i="1" dirty="0">
                <a:solidFill>
                  <a:schemeClr val="bg1"/>
                </a:solidFill>
                <a:latin typeface="Century Gothic" panose="020B0502020202020204" pitchFamily="34" charset="0"/>
              </a:rPr>
              <a:t>(průměr na stupnici 0-10)</a:t>
            </a:r>
          </a:p>
        </p:txBody>
      </p:sp>
    </p:spTree>
    <p:extLst>
      <p:ext uri="{BB962C8B-B14F-4D97-AF65-F5344CB8AC3E}">
        <p14:creationId xmlns:p14="http://schemas.microsoft.com/office/powerpoint/2010/main" val="102047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délník 31">
            <a:extLst>
              <a:ext uri="{FF2B5EF4-FFF2-40B4-BE49-F238E27FC236}">
                <a16:creationId xmlns:a16="http://schemas.microsoft.com/office/drawing/2014/main" id="{CA021762-D987-4C2A-3A3E-43F715A1625F}"/>
              </a:ext>
            </a:extLst>
          </p:cNvPr>
          <p:cNvSpPr/>
          <p:nvPr/>
        </p:nvSpPr>
        <p:spPr>
          <a:xfrm>
            <a:off x="7183449" y="1613358"/>
            <a:ext cx="4884738" cy="180841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1A72FF7B-3640-B2C2-DA12-4E695EE3BA5B}"/>
              </a:ext>
            </a:extLst>
          </p:cNvPr>
          <p:cNvSpPr/>
          <p:nvPr/>
        </p:nvSpPr>
        <p:spPr>
          <a:xfrm>
            <a:off x="158797" y="213807"/>
            <a:ext cx="10515600" cy="1173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F2EF413C-A8D9-8763-08E2-1AFA9248974B}"/>
              </a:ext>
            </a:extLst>
          </p:cNvPr>
          <p:cNvSpPr>
            <a:spLocks noGrp="1"/>
          </p:cNvSpPr>
          <p:nvPr>
            <p:ph type="title"/>
          </p:nvPr>
        </p:nvSpPr>
        <p:spPr>
          <a:xfrm>
            <a:off x="79457" y="129898"/>
            <a:ext cx="10515600" cy="1173802"/>
          </a:xfrm>
          <a:solidFill>
            <a:srgbClr val="004077"/>
          </a:solidFill>
        </p:spPr>
        <p:txBody>
          <a:bodyPr anchor="t">
            <a:normAutofit/>
          </a:bodyPr>
          <a:lstStyle/>
          <a:p>
            <a:r>
              <a:rPr lang="cs-CZ" sz="3600" b="1" dirty="0">
                <a:solidFill>
                  <a:schemeClr val="bg1"/>
                </a:solidFill>
              </a:rPr>
              <a:t>Celková důvěryhodnost pojišťovacího oboru mírně klesla, ale nejsou to signifikantní rozdíly</a:t>
            </a:r>
          </a:p>
        </p:txBody>
      </p:sp>
      <p:graphicFrame>
        <p:nvGraphicFramePr>
          <p:cNvPr id="19" name="Objekt 18">
            <a:extLst>
              <a:ext uri="{FF2B5EF4-FFF2-40B4-BE49-F238E27FC236}">
                <a16:creationId xmlns:a16="http://schemas.microsoft.com/office/drawing/2014/main" id="{92F2194C-5D50-B57A-97C0-8C6620FFB757}"/>
              </a:ext>
            </a:extLst>
          </p:cNvPr>
          <p:cNvGraphicFramePr>
            <a:graphicFrameLocks noChangeAspect="1"/>
          </p:cNvGraphicFramePr>
          <p:nvPr>
            <p:extLst>
              <p:ext uri="{D42A27DB-BD31-4B8C-83A1-F6EECF244321}">
                <p14:modId xmlns:p14="http://schemas.microsoft.com/office/powerpoint/2010/main" val="1603881782"/>
              </p:ext>
            </p:extLst>
          </p:nvPr>
        </p:nvGraphicFramePr>
        <p:xfrm>
          <a:off x="7077785" y="1471518"/>
          <a:ext cx="4884738" cy="1809750"/>
        </p:xfrm>
        <a:graphic>
          <a:graphicData uri="http://schemas.openxmlformats.org/presentationml/2006/ole">
            <mc:AlternateContent xmlns:mc="http://schemas.openxmlformats.org/markup-compatibility/2006">
              <mc:Choice xmlns:v="urn:schemas-microsoft-com:vml" Requires="v">
                <p:oleObj name="Worksheet" r:id="rId3" imgW="4324227" imgH="1638274" progId="Excel.Sheet.12">
                  <p:embed/>
                </p:oleObj>
              </mc:Choice>
              <mc:Fallback>
                <p:oleObj name="Worksheet" r:id="rId3" imgW="4324227" imgH="1638274" progId="Excel.Sheet.12">
                  <p:embed/>
                  <p:pic>
                    <p:nvPicPr>
                      <p:cNvPr id="19" name="Objekt 18">
                        <a:extLst>
                          <a:ext uri="{FF2B5EF4-FFF2-40B4-BE49-F238E27FC236}">
                            <a16:creationId xmlns:a16="http://schemas.microsoft.com/office/drawing/2014/main" id="{92F2194C-5D50-B57A-97C0-8C6620FFB757}"/>
                          </a:ext>
                        </a:extLst>
                      </p:cNvPr>
                      <p:cNvPicPr/>
                      <p:nvPr/>
                    </p:nvPicPr>
                    <p:blipFill>
                      <a:blip r:embed="rId4"/>
                      <a:stretch>
                        <a:fillRect/>
                      </a:stretch>
                    </p:blipFill>
                    <p:spPr>
                      <a:xfrm>
                        <a:off x="7077785" y="1471518"/>
                        <a:ext cx="4884738" cy="1809750"/>
                      </a:xfrm>
                      <a:prstGeom prst="rect">
                        <a:avLst/>
                      </a:prstGeom>
                      <a:ln>
                        <a:solidFill>
                          <a:schemeClr val="bg1">
                            <a:lumMod val="75000"/>
                          </a:schemeClr>
                        </a:solidFill>
                      </a:ln>
                    </p:spPr>
                  </p:pic>
                </p:oleObj>
              </mc:Fallback>
            </mc:AlternateContent>
          </a:graphicData>
        </a:graphic>
      </p:graphicFrame>
      <p:grpSp>
        <p:nvGrpSpPr>
          <p:cNvPr id="35" name="Skupina 34">
            <a:extLst>
              <a:ext uri="{FF2B5EF4-FFF2-40B4-BE49-F238E27FC236}">
                <a16:creationId xmlns:a16="http://schemas.microsoft.com/office/drawing/2014/main" id="{ED4F88CF-4E61-492D-7A64-282A60F6FBC8}"/>
              </a:ext>
            </a:extLst>
          </p:cNvPr>
          <p:cNvGrpSpPr/>
          <p:nvPr/>
        </p:nvGrpSpPr>
        <p:grpSpPr>
          <a:xfrm>
            <a:off x="229477" y="1651362"/>
            <a:ext cx="8923881" cy="4414434"/>
            <a:chOff x="315812" y="2050161"/>
            <a:chExt cx="7914542" cy="3859764"/>
          </a:xfrm>
        </p:grpSpPr>
        <p:grpSp>
          <p:nvGrpSpPr>
            <p:cNvPr id="8" name="Skupina 7">
              <a:extLst>
                <a:ext uri="{FF2B5EF4-FFF2-40B4-BE49-F238E27FC236}">
                  <a16:creationId xmlns:a16="http://schemas.microsoft.com/office/drawing/2014/main" id="{FA20CDAA-0C9B-C767-E533-A1522C2F49CA}"/>
                </a:ext>
              </a:extLst>
            </p:cNvPr>
            <p:cNvGrpSpPr/>
            <p:nvPr/>
          </p:nvGrpSpPr>
          <p:grpSpPr>
            <a:xfrm>
              <a:off x="2988109" y="2134070"/>
              <a:ext cx="2533733" cy="1231107"/>
              <a:chOff x="280729" y="1083563"/>
              <a:chExt cx="2497175" cy="3314912"/>
            </a:xfrm>
          </p:grpSpPr>
          <p:sp>
            <p:nvSpPr>
              <p:cNvPr id="9" name="Obdélník 8">
                <a:extLst>
                  <a:ext uri="{FF2B5EF4-FFF2-40B4-BE49-F238E27FC236}">
                    <a16:creationId xmlns:a16="http://schemas.microsoft.com/office/drawing/2014/main" id="{A962EDCE-96B1-7401-040B-5AACE909179D}"/>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AE463AA8-5306-C7D7-6199-4BA883C9B2D0}"/>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2" name="Skupina 11">
              <a:extLst>
                <a:ext uri="{FF2B5EF4-FFF2-40B4-BE49-F238E27FC236}">
                  <a16:creationId xmlns:a16="http://schemas.microsoft.com/office/drawing/2014/main" id="{7F4E99FF-76E3-B664-3F3A-39060C08C522}"/>
                </a:ext>
              </a:extLst>
            </p:cNvPr>
            <p:cNvGrpSpPr/>
            <p:nvPr/>
          </p:nvGrpSpPr>
          <p:grpSpPr>
            <a:xfrm>
              <a:off x="325407" y="3907408"/>
              <a:ext cx="2533733" cy="1231107"/>
              <a:chOff x="280729" y="1083563"/>
              <a:chExt cx="2497175" cy="3314912"/>
            </a:xfrm>
          </p:grpSpPr>
          <p:sp>
            <p:nvSpPr>
              <p:cNvPr id="13" name="Obdélník 12">
                <a:extLst>
                  <a:ext uri="{FF2B5EF4-FFF2-40B4-BE49-F238E27FC236}">
                    <a16:creationId xmlns:a16="http://schemas.microsoft.com/office/drawing/2014/main" id="{863844DF-57C5-7C5D-25E0-9011FB4929EE}"/>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8AD5DC5D-45E3-49BA-0897-3770E8D5B271}"/>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TextovéPole 14">
              <a:extLst>
                <a:ext uri="{FF2B5EF4-FFF2-40B4-BE49-F238E27FC236}">
                  <a16:creationId xmlns:a16="http://schemas.microsoft.com/office/drawing/2014/main" id="{6480B1C0-E02D-02FE-5F4C-4319F4BC88F2}"/>
                </a:ext>
              </a:extLst>
            </p:cNvPr>
            <p:cNvSpPr txBox="1"/>
            <p:nvPr/>
          </p:nvSpPr>
          <p:spPr>
            <a:xfrm>
              <a:off x="315812" y="3823499"/>
              <a:ext cx="2388697" cy="123110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6,6</a:t>
              </a:r>
            </a:p>
            <a:p>
              <a:pPr algn="ctr"/>
              <a:r>
                <a:rPr lang="cs-CZ" sz="1400" b="1" dirty="0">
                  <a:solidFill>
                    <a:schemeClr val="bg1"/>
                  </a:solidFill>
                  <a:latin typeface="Century Gothic" panose="020B0502020202020204" pitchFamily="34" charset="0"/>
                </a:rPr>
                <a:t>Důvěra v produkty</a:t>
              </a:r>
            </a:p>
          </p:txBody>
        </p:sp>
        <p:grpSp>
          <p:nvGrpSpPr>
            <p:cNvPr id="16" name="Skupina 15">
              <a:extLst>
                <a:ext uri="{FF2B5EF4-FFF2-40B4-BE49-F238E27FC236}">
                  <a16:creationId xmlns:a16="http://schemas.microsoft.com/office/drawing/2014/main" id="{BAEF278D-2F7B-C709-9017-CCFED3EB29CA}"/>
                </a:ext>
              </a:extLst>
            </p:cNvPr>
            <p:cNvGrpSpPr/>
            <p:nvPr/>
          </p:nvGrpSpPr>
          <p:grpSpPr>
            <a:xfrm>
              <a:off x="5696621" y="3907408"/>
              <a:ext cx="2533733" cy="1231107"/>
              <a:chOff x="280729" y="1083563"/>
              <a:chExt cx="2497175" cy="3314912"/>
            </a:xfrm>
          </p:grpSpPr>
          <p:sp>
            <p:nvSpPr>
              <p:cNvPr id="17" name="Obdélník 16">
                <a:extLst>
                  <a:ext uri="{FF2B5EF4-FFF2-40B4-BE49-F238E27FC236}">
                    <a16:creationId xmlns:a16="http://schemas.microsoft.com/office/drawing/2014/main" id="{5DA54498-F659-81A3-12DC-FE62C3EE2B5B}"/>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a:extLst>
                  <a:ext uri="{FF2B5EF4-FFF2-40B4-BE49-F238E27FC236}">
                    <a16:creationId xmlns:a16="http://schemas.microsoft.com/office/drawing/2014/main" id="{C960609C-CBA2-0FCF-400C-D1A6D64FF3B3}"/>
                  </a:ext>
                </a:extLst>
              </p:cNvPr>
              <p:cNvSpPr/>
              <p:nvPr/>
            </p:nvSpPr>
            <p:spPr>
              <a:xfrm>
                <a:off x="280729" y="1083563"/>
                <a:ext cx="2344775" cy="3162512"/>
              </a:xfrm>
              <a:prstGeom prst="rect">
                <a:avLst/>
              </a:prstGeom>
              <a:solidFill>
                <a:srgbClr val="E72821"/>
              </a:solidFill>
              <a:ln>
                <a:solidFill>
                  <a:srgbClr val="E72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0" name="TextovéPole 19">
              <a:extLst>
                <a:ext uri="{FF2B5EF4-FFF2-40B4-BE49-F238E27FC236}">
                  <a16:creationId xmlns:a16="http://schemas.microsoft.com/office/drawing/2014/main" id="{FAA5C085-43AF-66C9-D38F-660DBA6D219C}"/>
                </a:ext>
              </a:extLst>
            </p:cNvPr>
            <p:cNvSpPr txBox="1"/>
            <p:nvPr/>
          </p:nvSpPr>
          <p:spPr>
            <a:xfrm>
              <a:off x="5687026" y="3823499"/>
              <a:ext cx="2388697" cy="123110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4,5</a:t>
              </a:r>
            </a:p>
            <a:p>
              <a:pPr algn="ctr"/>
              <a:r>
                <a:rPr lang="cs-CZ" sz="1400" b="1" dirty="0">
                  <a:solidFill>
                    <a:schemeClr val="bg1"/>
                  </a:solidFill>
                  <a:latin typeface="Century Gothic" panose="020B0502020202020204" pitchFamily="34" charset="0"/>
                </a:rPr>
                <a:t>Důvěra v poradce</a:t>
              </a:r>
            </a:p>
          </p:txBody>
        </p:sp>
        <p:grpSp>
          <p:nvGrpSpPr>
            <p:cNvPr id="21" name="Skupina 20">
              <a:extLst>
                <a:ext uri="{FF2B5EF4-FFF2-40B4-BE49-F238E27FC236}">
                  <a16:creationId xmlns:a16="http://schemas.microsoft.com/office/drawing/2014/main" id="{A86C4BE6-934A-3F54-8C8B-4E572A4B673D}"/>
                </a:ext>
              </a:extLst>
            </p:cNvPr>
            <p:cNvGrpSpPr/>
            <p:nvPr/>
          </p:nvGrpSpPr>
          <p:grpSpPr>
            <a:xfrm>
              <a:off x="2998662" y="3565702"/>
              <a:ext cx="2533733" cy="2344223"/>
              <a:chOff x="280729" y="1083563"/>
              <a:chExt cx="2497175" cy="3314912"/>
            </a:xfrm>
          </p:grpSpPr>
          <p:sp>
            <p:nvSpPr>
              <p:cNvPr id="22" name="Obdélník 21">
                <a:extLst>
                  <a:ext uri="{FF2B5EF4-FFF2-40B4-BE49-F238E27FC236}">
                    <a16:creationId xmlns:a16="http://schemas.microsoft.com/office/drawing/2014/main" id="{51477D24-9247-7F0D-9F53-EA62855AEFF5}"/>
                  </a:ext>
                </a:extLst>
              </p:cNvPr>
              <p:cNvSpPr/>
              <p:nvPr/>
            </p:nvSpPr>
            <p:spPr>
              <a:xfrm>
                <a:off x="433129" y="1235963"/>
                <a:ext cx="2344775" cy="31625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539093A1-90ED-D64D-CFA6-68483F61C70F}"/>
                  </a:ext>
                </a:extLst>
              </p:cNvPr>
              <p:cNvSpPr/>
              <p:nvPr/>
            </p:nvSpPr>
            <p:spPr>
              <a:xfrm>
                <a:off x="280729" y="1083563"/>
                <a:ext cx="2344775" cy="3162512"/>
              </a:xfrm>
              <a:prstGeom prst="rect">
                <a:avLst/>
              </a:prstGeom>
              <a:solidFill>
                <a:srgbClr val="004077"/>
              </a:solidFill>
              <a:ln>
                <a:solidFill>
                  <a:srgbClr val="0040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4" name="TextovéPole 23">
              <a:extLst>
                <a:ext uri="{FF2B5EF4-FFF2-40B4-BE49-F238E27FC236}">
                  <a16:creationId xmlns:a16="http://schemas.microsoft.com/office/drawing/2014/main" id="{53920F66-B5A5-4461-E6C4-FE845780BFAD}"/>
                </a:ext>
              </a:extLst>
            </p:cNvPr>
            <p:cNvSpPr txBox="1"/>
            <p:nvPr/>
          </p:nvSpPr>
          <p:spPr>
            <a:xfrm>
              <a:off x="3013771" y="3522775"/>
              <a:ext cx="2388697" cy="1446550"/>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6,2</a:t>
              </a:r>
            </a:p>
            <a:p>
              <a:pPr algn="ctr"/>
              <a:r>
                <a:rPr lang="cs-CZ" sz="1400" b="1" dirty="0">
                  <a:solidFill>
                    <a:schemeClr val="bg1"/>
                  </a:solidFill>
                  <a:latin typeface="Century Gothic" panose="020B0502020202020204" pitchFamily="34" charset="0"/>
                </a:rPr>
                <a:t>Celková důvěryhodnost (vážený průměr)</a:t>
              </a:r>
            </a:p>
          </p:txBody>
        </p:sp>
        <p:pic>
          <p:nvPicPr>
            <p:cNvPr id="28" name="Grafický objekt 27" descr="Zaškrtnutí">
              <a:extLst>
                <a:ext uri="{FF2B5EF4-FFF2-40B4-BE49-F238E27FC236}">
                  <a16:creationId xmlns:a16="http://schemas.microsoft.com/office/drawing/2014/main" id="{FA702FCC-E994-1C6C-7211-0304580CAF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31013" y="4888394"/>
              <a:ext cx="914400" cy="914400"/>
            </a:xfrm>
            <a:prstGeom prst="rect">
              <a:avLst/>
            </a:prstGeom>
          </p:spPr>
        </p:pic>
        <p:sp>
          <p:nvSpPr>
            <p:cNvPr id="29" name="Šipka: doprava 28">
              <a:extLst>
                <a:ext uri="{FF2B5EF4-FFF2-40B4-BE49-F238E27FC236}">
                  <a16:creationId xmlns:a16="http://schemas.microsoft.com/office/drawing/2014/main" id="{F699719B-0487-9A9B-2466-99D61E45063A}"/>
                </a:ext>
              </a:extLst>
            </p:cNvPr>
            <p:cNvSpPr/>
            <p:nvPr/>
          </p:nvSpPr>
          <p:spPr>
            <a:xfrm rot="5400000">
              <a:off x="3963570" y="3146546"/>
              <a:ext cx="489097" cy="652808"/>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a:extLst>
                <a:ext uri="{FF2B5EF4-FFF2-40B4-BE49-F238E27FC236}">
                  <a16:creationId xmlns:a16="http://schemas.microsoft.com/office/drawing/2014/main" id="{BBA8FEAE-4A4C-0DA5-7FE4-A4B21B2CF3CF}"/>
                </a:ext>
              </a:extLst>
            </p:cNvPr>
            <p:cNvSpPr/>
            <p:nvPr/>
          </p:nvSpPr>
          <p:spPr>
            <a:xfrm>
              <a:off x="2628393" y="4116360"/>
              <a:ext cx="489097" cy="652808"/>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Šipka: doprava 30">
              <a:extLst>
                <a:ext uri="{FF2B5EF4-FFF2-40B4-BE49-F238E27FC236}">
                  <a16:creationId xmlns:a16="http://schemas.microsoft.com/office/drawing/2014/main" id="{CC2BD121-EC04-6625-60B1-5F52BB81F3D0}"/>
                </a:ext>
              </a:extLst>
            </p:cNvPr>
            <p:cNvSpPr/>
            <p:nvPr/>
          </p:nvSpPr>
          <p:spPr>
            <a:xfrm rot="10800000">
              <a:off x="5326528" y="4138892"/>
              <a:ext cx="489097" cy="652808"/>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E8B6D37B-962E-D4D3-0E30-C1E5B58B2898}"/>
                </a:ext>
              </a:extLst>
            </p:cNvPr>
            <p:cNvSpPr txBox="1"/>
            <p:nvPr/>
          </p:nvSpPr>
          <p:spPr>
            <a:xfrm>
              <a:off x="2978514" y="2050161"/>
              <a:ext cx="2388697" cy="1231106"/>
            </a:xfrm>
            <a:prstGeom prst="rect">
              <a:avLst/>
            </a:prstGeom>
            <a:noFill/>
          </p:spPr>
          <p:txBody>
            <a:bodyPr wrap="square" rtlCol="0">
              <a:spAutoFit/>
            </a:bodyPr>
            <a:lstStyle/>
            <a:p>
              <a:pPr algn="ctr"/>
              <a:r>
                <a:rPr lang="cs-CZ" sz="6000" b="1" dirty="0">
                  <a:solidFill>
                    <a:schemeClr val="bg1"/>
                  </a:solidFill>
                  <a:latin typeface="Century Gothic" panose="020B0502020202020204" pitchFamily="34" charset="0"/>
                </a:rPr>
                <a:t>6,2</a:t>
              </a:r>
            </a:p>
            <a:p>
              <a:pPr algn="ctr"/>
              <a:r>
                <a:rPr lang="cs-CZ" sz="1400" b="1" dirty="0">
                  <a:solidFill>
                    <a:schemeClr val="bg1"/>
                  </a:solidFill>
                  <a:latin typeface="Century Gothic" panose="020B0502020202020204" pitchFamily="34" charset="0"/>
                </a:rPr>
                <a:t>Důvěra v obor</a:t>
              </a:r>
            </a:p>
          </p:txBody>
        </p:sp>
      </p:grpSp>
    </p:spTree>
    <p:extLst>
      <p:ext uri="{BB962C8B-B14F-4D97-AF65-F5344CB8AC3E}">
        <p14:creationId xmlns:p14="http://schemas.microsoft.com/office/powerpoint/2010/main" val="286468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6A08A76B-8670-9DE0-0963-C20EA75AB66F}"/>
              </a:ext>
            </a:extLst>
          </p:cNvPr>
          <p:cNvSpPr/>
          <p:nvPr/>
        </p:nvSpPr>
        <p:spPr>
          <a:xfrm>
            <a:off x="251021" y="178371"/>
            <a:ext cx="10515600" cy="159720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4112CFD2-7F77-0ED0-29D7-D493DE1CEFD6}"/>
              </a:ext>
            </a:extLst>
          </p:cNvPr>
          <p:cNvSpPr/>
          <p:nvPr/>
        </p:nvSpPr>
        <p:spPr>
          <a:xfrm>
            <a:off x="251020" y="1942966"/>
            <a:ext cx="11221509" cy="474429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2" name="Graf 11">
            <a:extLst>
              <a:ext uri="{FF2B5EF4-FFF2-40B4-BE49-F238E27FC236}">
                <a16:creationId xmlns:a16="http://schemas.microsoft.com/office/drawing/2014/main" id="{749595BE-4F85-1917-E5FB-38C86F9CDB68}"/>
              </a:ext>
            </a:extLst>
          </p:cNvPr>
          <p:cNvGraphicFramePr/>
          <p:nvPr>
            <p:extLst>
              <p:ext uri="{D42A27DB-BD31-4B8C-83A1-F6EECF244321}">
                <p14:modId xmlns:p14="http://schemas.microsoft.com/office/powerpoint/2010/main" val="444162304"/>
              </p:ext>
            </p:extLst>
          </p:nvPr>
        </p:nvGraphicFramePr>
        <p:xfrm>
          <a:off x="138056" y="1813115"/>
          <a:ext cx="11096625" cy="4730346"/>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id="{0D6456B0-C7E0-42FB-ADB1-723F58E90CCD}"/>
              </a:ext>
            </a:extLst>
          </p:cNvPr>
          <p:cNvSpPr>
            <a:spLocks noGrp="1"/>
          </p:cNvSpPr>
          <p:nvPr>
            <p:ph type="title"/>
          </p:nvPr>
        </p:nvSpPr>
        <p:spPr>
          <a:xfrm>
            <a:off x="138056" y="66496"/>
            <a:ext cx="10515600" cy="1602816"/>
          </a:xfrm>
          <a:solidFill>
            <a:srgbClr val="004077"/>
          </a:solidFill>
        </p:spPr>
        <p:txBody>
          <a:bodyPr anchor="t">
            <a:noAutofit/>
          </a:bodyPr>
          <a:lstStyle/>
          <a:p>
            <a:r>
              <a:rPr lang="cs-CZ" sz="2800" b="1" dirty="0">
                <a:solidFill>
                  <a:schemeClr val="bg1"/>
                </a:solidFill>
              </a:rPr>
              <a:t>Úraz a neschopnost </a:t>
            </a:r>
            <a:r>
              <a:rPr lang="cs-CZ" sz="2800" b="1" dirty="0" err="1">
                <a:solidFill>
                  <a:schemeClr val="bg1"/>
                </a:solidFill>
              </a:rPr>
              <a:t>sebeobslužnosti</a:t>
            </a:r>
            <a:r>
              <a:rPr lang="cs-CZ" sz="2800" b="1" dirty="0">
                <a:solidFill>
                  <a:schemeClr val="bg1"/>
                </a:solidFill>
              </a:rPr>
              <a:t> ve stáří jsou rizika, která jsou i v roce 2024 vnímána jako ty s největší pravděpodobností. </a:t>
            </a:r>
            <a:r>
              <a:rPr lang="cs-CZ" sz="2400" b="0" dirty="0">
                <a:solidFill>
                  <a:schemeClr val="bg1"/>
                </a:solidFill>
              </a:rPr>
              <a:t>Na rozdíl od roku 2023 se zvýšilo vnímání rizika spojeného s jakoukoli škodou na nemovitosti</a:t>
            </a:r>
            <a:endParaRPr lang="cs-CZ" sz="2800" b="0" dirty="0">
              <a:solidFill>
                <a:schemeClr val="bg1"/>
              </a:solidFill>
            </a:endParaRPr>
          </a:p>
        </p:txBody>
      </p:sp>
      <p:sp>
        <p:nvSpPr>
          <p:cNvPr id="8" name="TextovéPole 7">
            <a:extLst>
              <a:ext uri="{FF2B5EF4-FFF2-40B4-BE49-F238E27FC236}">
                <a16:creationId xmlns:a16="http://schemas.microsoft.com/office/drawing/2014/main" id="{7148BACD-D02B-4D5B-8B08-CD556705D1EF}"/>
              </a:ext>
            </a:extLst>
          </p:cNvPr>
          <p:cNvSpPr txBox="1"/>
          <p:nvPr/>
        </p:nvSpPr>
        <p:spPr>
          <a:xfrm>
            <a:off x="433253" y="6174129"/>
            <a:ext cx="10294998" cy="369332"/>
          </a:xfrm>
          <a:prstGeom prst="rect">
            <a:avLst/>
          </a:prstGeom>
          <a:noFill/>
        </p:spPr>
        <p:txBody>
          <a:bodyPr wrap="square">
            <a:spAutoFit/>
          </a:bodyPr>
          <a:lstStyle/>
          <a:p>
            <a:r>
              <a:rPr lang="cs-CZ" sz="900" b="1" i="1" dirty="0">
                <a:solidFill>
                  <a:schemeClr val="bg1">
                    <a:lumMod val="50000"/>
                  </a:schemeClr>
                </a:solidFill>
                <a:effectLst/>
                <a:latin typeface="Century Gothic" panose="020B0502020202020204" pitchFamily="34" charset="0"/>
                <a:ea typeface="Calibri" panose="020F0502020204030204" pitchFamily="34" charset="0"/>
              </a:rPr>
              <a:t>R1. V životě se děje mnoho věcí a rádi bychom věděli, jak je vnímáte. U každé položky prosím uveďte, do jaké míry Vám daná věc reálně hrozí – jak velké je riziko? NEBO Jak velká je pravděpodobnost, že daná situace nastane? / N = 1028</a:t>
            </a:r>
            <a:endParaRPr lang="cs-CZ" sz="900" b="1" i="1" dirty="0">
              <a:solidFill>
                <a:schemeClr val="bg1">
                  <a:lumMod val="50000"/>
                </a:schemeClr>
              </a:solidFill>
              <a:latin typeface="Century Gothic" panose="020B0502020202020204" pitchFamily="34" charset="0"/>
            </a:endParaRPr>
          </a:p>
        </p:txBody>
      </p:sp>
      <p:sp>
        <p:nvSpPr>
          <p:cNvPr id="7" name="Šipka: dolů 6">
            <a:extLst>
              <a:ext uri="{FF2B5EF4-FFF2-40B4-BE49-F238E27FC236}">
                <a16:creationId xmlns:a16="http://schemas.microsoft.com/office/drawing/2014/main" id="{A38CD658-BF6F-1EEA-94BE-5A0B80DEC53F}"/>
              </a:ext>
            </a:extLst>
          </p:cNvPr>
          <p:cNvSpPr/>
          <p:nvPr/>
        </p:nvSpPr>
        <p:spPr>
          <a:xfrm rot="10800000">
            <a:off x="4662424" y="4005283"/>
            <a:ext cx="276225" cy="2732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lů 3">
            <a:extLst>
              <a:ext uri="{FF2B5EF4-FFF2-40B4-BE49-F238E27FC236}">
                <a16:creationId xmlns:a16="http://schemas.microsoft.com/office/drawing/2014/main" id="{9F756911-0F36-CEEA-349C-D905D0EE6577}"/>
              </a:ext>
            </a:extLst>
          </p:cNvPr>
          <p:cNvSpPr/>
          <p:nvPr/>
        </p:nvSpPr>
        <p:spPr>
          <a:xfrm rot="10800000">
            <a:off x="4662423" y="4579517"/>
            <a:ext cx="276225" cy="2732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4415928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47081</TotalTime>
  <Words>7953</Words>
  <Application>Microsoft Office PowerPoint</Application>
  <PresentationFormat>Širokoúhlá obrazovka</PresentationFormat>
  <Paragraphs>1016</Paragraphs>
  <Slides>67</Slides>
  <Notes>41</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67</vt:i4>
      </vt:variant>
    </vt:vector>
  </HeadingPairs>
  <TitlesOfParts>
    <vt:vector size="76" baseType="lpstr">
      <vt:lpstr>Arial</vt:lpstr>
      <vt:lpstr>Bernard MT Condensed</vt:lpstr>
      <vt:lpstr>Calibri</vt:lpstr>
      <vt:lpstr>Century Gothic</vt:lpstr>
      <vt:lpstr>Times New Roman</vt:lpstr>
      <vt:lpstr>Verdana</vt:lpstr>
      <vt:lpstr>Wingdings</vt:lpstr>
      <vt:lpstr>Motiv Office</vt:lpstr>
      <vt:lpstr>Worksheet</vt:lpstr>
      <vt:lpstr>Vnímání pojišťovnictví 2024</vt:lpstr>
      <vt:lpstr>Jak se orientovat v prezentaci?</vt:lpstr>
      <vt:lpstr>Kontext </vt:lpstr>
      <vt:lpstr>Postoje klientů jsou stabilní: vyhodnocení potřebného pojištění a důvěra v poradce se stále drží na prvních příčkách</vt:lpstr>
      <vt:lpstr>Důvěra ve všechny zmíněné instituce klesla ČNB a Ústavní soud zaznamenávaly postupný pokles již od roku 2018. Největší pokles v roce 2024 zaznamenaly ČSÚ, NKÚ a ÚOOÚ</vt:lpstr>
      <vt:lpstr>Mírně klesá důvěra ve zdravotnická zařízení  a realitní sektor. Pojišťovny si drží svou pozici.</vt:lpstr>
      <vt:lpstr>Segmentace 2024 přináší 3 typy: - nevyhraněný (69 %) - důkladný, pečlivý (11 %) - sebevědomý (20 %)    </vt:lpstr>
      <vt:lpstr>Celková důvěryhodnost pojišťovacího oboru mírně klesla, ale nejsou to signifikantní rozdíly</vt:lpstr>
      <vt:lpstr>Úraz a neschopnost sebeobslužnosti ve stáří jsou rizika, která jsou i v roce 2024 vnímána jako ty s největší pravděpodobností. Na rozdíl od roku 2023 se zvýšilo vnímání rizika spojeného s jakoukoli škodou na nemovitosti</vt:lpstr>
      <vt:lpstr>Prezentace aplikace PowerPoint</vt:lpstr>
      <vt:lpstr>Znalost ČAP se oproti minulému roku zvýšila.  Míra povědomí je výrazně vyšší u mužů (67 %), vyšší znalost deklarují lidé s vyšším vzděláním.</vt:lpstr>
      <vt:lpstr>Podle respondentů zůstává zásadním úkolem ČAP dozor nad pojišťovnami, na druhém a třetím místě jsou řešení sporů mezi klienty a pojišťovnami a dodržování etických pravidel.  Stále platí, že zhruba čtvrtina klientů pojišťoven nedokáže definovat roli ČAP</vt:lpstr>
      <vt:lpstr>Shrnutí – Kontext </vt:lpstr>
      <vt:lpstr>Spokojenost, NPS, důvěra</vt:lpstr>
      <vt:lpstr>Od roku 2022 dochází k postupnému poklesu spokojenosti s hlavní pojišťovnou.  Důvodem může být inflace, ekonomická krize a celková nejistota ve společnosti.</vt:lpstr>
      <vt:lpstr>NPS a celková spokojenost s hlavní pojišťovnou se vrací  k úrovni roku 2020. Nižší spokojenost častěji vykazují muži ve věku 18-34 a nad 50 let.</vt:lpstr>
      <vt:lpstr>NPS a celková spokojenost s hlavní pojišťovnou (5 hlavních pojišťoven)  V rámci jednotlivých pojišťoven lídrem stále Kooperativa </vt:lpstr>
      <vt:lpstr>Spokojenost s jednotlivými pojišťovnami</vt:lpstr>
      <vt:lpstr>NPS jednotlivých pojišťoven</vt:lpstr>
      <vt:lpstr>NPS v rámci segmentů = nevyhraněný +9, sebevědomý +13, důkladný, pečlivý +31  Důkladní a pečliví klienti jsou nejlepšími ambasadory pojišťovnictví. </vt:lpstr>
      <vt:lpstr>Spokojenost s hlavní pojišťovnou a segmentace</vt:lpstr>
      <vt:lpstr>Rozdíly mezi jednotlivými položkami nejsou výrazné, stejně jako tomu bylo  v minulých letech. Nabídka slev a dalších výhod stále získává nejnižší hodnocení. Průměrná hodnota v roce 2024 je 7,5 bodu z 10. Pro klienty jsou zásadní reference na pojišťovnu, vstřícnost při řešení problémů a servis od poradce.</vt:lpstr>
      <vt:lpstr>V roce 2024 nebyly výrazné změny ve zkušenostech  s likvidací PU. U těch, kteří se setkali s problémy, je vidět nárůst těch, kteří nemohli sehnat podklady pro PU, a pokles těch, kteří museli řešit problémy soudem.</vt:lpstr>
      <vt:lpstr>Třetina klientů měla zkušenost s likvidací pojistné události za poslední tři roky.  Respondenti označují každou čtvrtou likvidaci za problematickou. Častější problémy s likvidací mají lidé ve věku 50 let a více.</vt:lpstr>
      <vt:lpstr>Průměrná délka likvidace PU je 38 dní, medián je 15 dní. Průměrná délka je o 6 dní delší než v roce 2023, ale medián se zkrátil o 5 dní</vt:lpstr>
      <vt:lpstr>47 % klientů nemá zkušenost s žádným srovnávačem nebo zprostředkovatelem – podíl zůstává stále stejný.</vt:lpstr>
      <vt:lpstr>Hodnocení zprostředkovatelů v oblasti pojištění</vt:lpstr>
      <vt:lpstr>Téměř třetina respondentů uvažovala o změnách  v pojištění. Oproti roku 2023 tak došlo k poklesu o 4 %.</vt:lpstr>
      <vt:lpstr>Důvody, proč lidé UVAŽUJÍ o změnách pojistky</vt:lpstr>
      <vt:lpstr>Důvody, proč lidé NEUVAŽUJÍ o změnách pojistky</vt:lpstr>
      <vt:lpstr>Stále platné: Řešení současné pojistky se stává důležité, jakmile se lidé rozhodnou, že už jsou platby příliš vysoké anebo když nedostanou pojistné plnění  </vt:lpstr>
      <vt:lpstr>Shrnutí – Spokojenost, NPS, důvěra</vt:lpstr>
      <vt:lpstr>Pojišťovací produkty </vt:lpstr>
      <vt:lpstr>Důvěra v produkty: průměr za všechny typy produktů je 6,6 bodu (vyšší než je průměr celého oboru, který je 6,2 bodu). Vyšší důvěru mají majetková pojištění všeho typu.</vt:lpstr>
      <vt:lpstr>Zastoupení jednotlivých produktů se v průběhu času významně nemění. Životní pojištění má sjednáno přibližně polovina lidí, zatímco pojištění nemovitostí a domácnosti dvě třetiny klientů. </vt:lpstr>
      <vt:lpstr>Prezentace aplikace PowerPoint</vt:lpstr>
      <vt:lpstr>Pečliví klienti mají větší důvěru než nevyhranění. Průměrné hodnocení produktů u pečlivých klientů je 7.0,  u sebevědomých také 7.0 a u nevyhraněných 6.5</vt:lpstr>
      <vt:lpstr>Téměř polovina klientů má uzavřené životní pojištění, většinou se jedná o věkovou skupinu do 50 let.  Většina z nich má pojištění pro případ úrazu, nemoci nebo smrti. </vt:lpstr>
      <vt:lpstr>Zhruba třetina klientů životního pojištění deklaruje, že má uzavřené investiční ŽP (tzn. že zhruba 16 % všech klientů pojišťoven má IŽP).  Zhruba polovina těchto klientů IŽP tvrdí, že je pro ně toto pojištění investicí nebo rezervou na horší časy. </vt:lpstr>
      <vt:lpstr>84 % těch, kteří mají pojištění nemovitostí, má pojištění rodinného domu. Téměř čtvrtina z nich uzavřela pojištění rodinného domu během posledních čtyř let. Většina klientů, kteří uzavřeli pojištění ještě před rokem 2020, ho během posledních čtyř let aktualizovala. 17% těch, kteří sjednali pojištění rodinného domu ještě před rokem 2020, si myslí, že pojištění neodpovídá skutečné hodnotě domu.</vt:lpstr>
      <vt:lpstr>47% z těch kdo má pojištění rodinného domu zjišťovala aktuální cenu své nemovitosti během posledních 2 let, na druhou stranu pětina klientů vůbec nezná ceny. Polovina klientů s pojištěním rodinného domu, tvrdí, že plánují přizpůsobit pojistné stoupající hodnotě domu.</vt:lpstr>
      <vt:lpstr>Pojištění RD - shrnutí </vt:lpstr>
      <vt:lpstr>10 % těch, kteří mají pojištění nemovitostí, má pojištění chaty a 8%  i chaty i RD. Téměř třetina z nich uzavřela pojištění rodinného domu během posledních čtyř let. Většina těch, kteří uzavřeli pojištění ještě před rokem 2020, ho během posledních čtyř let aktualizovala. 11% těch, kteří sjednali pojištění rodinného domu ještě před rokem 2020, si myslí, že pojištění neodpovídá skutečné hodnotě domu</vt:lpstr>
      <vt:lpstr>35% z těch kdo má pojištění chaty / chlupy zjišťovala aktuální cenu své nemovitosti během posledních 2 let, pětina klientů si to nepamatuje.  Třetina klientů, kteří mají pojištění chaty / chalupy, tvrdí, že ho plánují přizpůsobit zvyšující se hodnotě chaty nebo chalupy. </vt:lpstr>
      <vt:lpstr>Prezentace aplikace PowerPoint</vt:lpstr>
      <vt:lpstr>Od roku 2022 postupně roste zájem o komerční pojištění ve stomatologické a lázeňské péči, případně v oblasti zdravotnických pomůcek. </vt:lpstr>
      <vt:lpstr>Od roku 2022 postupně roste zájem o komerční pojištění ve dlouhodobé péči, stomatologické péči, kvalitnějším zdravotnickém materiálu a v lázeňské péči.</vt:lpstr>
      <vt:lpstr>12 % respondentů si vzpomnělo na nějakou inovaci v oblasti pojištění, která je zaujala a byla důvodem pro změnu pojišťovny</vt:lpstr>
      <vt:lpstr>Shrnutí – Pojišťovací produkty</vt:lpstr>
      <vt:lpstr>Pojišťovna jako zaměstnavatel  a vnímání poradců</vt:lpstr>
      <vt:lpstr>Více zájemců preferuje práci v bance než v pojišťovně. Nejmenší zájem je o pozici poradce na volné noze</vt:lpstr>
      <vt:lpstr>Pro populaci ve věku 18-34 let: mladší lidé mají větší zájem pracovat jak v pojišťovnictví, tak v bance.</vt:lpstr>
      <vt:lpstr>Zájem o práci v pojišťovnictví kulminoval v roce 2021. V roce 2024 se postupně vrací na úroveň roku 2020.</vt:lpstr>
      <vt:lpstr>Důvěra v nezávislé poradce se od roku 2023 téměř nezměnila a drží se na úrovni 4,5 bodu  z 10.</vt:lpstr>
      <vt:lpstr>Klienti Generalli ČP mají nejčastěji zkušenost s přímými poradci, u ostatních pojišťoven se podíl klientů se zkušeností výrazně snižuje.  Průměrné hodnocení přímých poradců za všechny pojišťovny je 6,8 bodů z 10.</vt:lpstr>
      <vt:lpstr>Klienti nejlépe hodnotí zkušenosti s přímými pojišťovacími poradci, a to i ve srovnání s hodnocením nezávislých poradců. Nejlépe hodnoceni jsou poradci u ČSOB, nejhůře u Kooperativy. Mezi nezávislými poradci je lídrem Top-pojištění.cz.</vt:lpstr>
      <vt:lpstr>Shrnutí – Pojišťovny jako zaměstnavatel a poradci</vt:lpstr>
      <vt:lpstr>Kancelář ombudsmana ČAP</vt:lpstr>
      <vt:lpstr>Jen 19% respondentů slyšela o Kanceláři ombudsmana ČAP (stejně jako v roce 2022)</vt:lpstr>
      <vt:lpstr>61 % respondentů očekává, že služby ombudsmana ČAP budou ZDARMA.  V případě problému s pojišťovnou by se 39 % respondentů obrátilo na ČAP a 25 % na Kancelář ombudsmana ČAP.</vt:lpstr>
      <vt:lpstr>Jen 2 % respondentů vedla spor s nějakou pojišťovnou v posledních 5 letech</vt:lpstr>
      <vt:lpstr>Dlouhodobá péče</vt:lpstr>
      <vt:lpstr>18 % klientů má zkušenost se zařízeními pro seniory  v posledních 5 letech. Polovina z nich má zkušenost s domovy pro seniory, necelá pětina má zkušenost s denním stacionářem nebo hospicem.</vt:lpstr>
      <vt:lpstr>Využití denního stacionáře je nejlépe hodnoceno z pohledu celkové zkušenosti a úrovně péče. Zkušenost se všemi zařízeními ve všech aspektech přesahuje 7 bodů z 10.</vt:lpstr>
      <vt:lpstr>Dvě třetiny respondentů umístily své příbuzné do státního, krajského nebo obecního zařízení pro seniory. Průměrná vzdálenost zařízení od místa bydliště je 24 km.  Čekací doba pro čtvrtinu respondentů trvala méně než měsíc a pro více než polovinu od jednoho měsíce do půl roku.</vt:lpstr>
      <vt:lpstr>Dvě třetiny respondentů používají více finančních zdrojů pro financování pobytů. Většina využívá důchod rodinného příslušníka, polovina dostává příspěvek na péči. Čtvrtina respondentů doplácí za lepší služby a péči.</vt:lpstr>
      <vt:lpstr>Shrnutí – Kancelář ombudsmana ČAP a dlouhodobá péče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hamanova</dc:creator>
  <cp:lastModifiedBy>Jana</cp:lastModifiedBy>
  <cp:revision>618</cp:revision>
  <dcterms:created xsi:type="dcterms:W3CDTF">2020-05-14T10:33:27Z</dcterms:created>
  <dcterms:modified xsi:type="dcterms:W3CDTF">2024-06-12T07:43:31Z</dcterms:modified>
</cp:coreProperties>
</file>