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88" r:id="rId5"/>
    <p:sldId id="264" r:id="rId6"/>
    <p:sldId id="293" r:id="rId7"/>
    <p:sldId id="265" r:id="rId8"/>
    <p:sldId id="304" r:id="rId9"/>
    <p:sldId id="305" r:id="rId10"/>
    <p:sldId id="306" r:id="rId11"/>
    <p:sldId id="307" r:id="rId12"/>
    <p:sldId id="308" r:id="rId13"/>
    <p:sldId id="311" r:id="rId14"/>
    <p:sldId id="309" r:id="rId15"/>
    <p:sldId id="294" r:id="rId16"/>
    <p:sldId id="295" r:id="rId17"/>
    <p:sldId id="296" r:id="rId18"/>
    <p:sldId id="297" r:id="rId19"/>
    <p:sldId id="298" r:id="rId20"/>
    <p:sldId id="267" r:id="rId21"/>
    <p:sldId id="292" r:id="rId22"/>
    <p:sldId id="299" r:id="rId23"/>
    <p:sldId id="268" r:id="rId24"/>
    <p:sldId id="277" r:id="rId25"/>
    <p:sldId id="286" r:id="rId26"/>
    <p:sldId id="278" r:id="rId27"/>
    <p:sldId id="300" r:id="rId28"/>
    <p:sldId id="285" r:id="rId29"/>
    <p:sldId id="282" r:id="rId30"/>
    <p:sldId id="312" r:id="rId31"/>
    <p:sldId id="301" r:id="rId32"/>
    <p:sldId id="287" r:id="rId33"/>
    <p:sldId id="279" r:id="rId34"/>
    <p:sldId id="302" r:id="rId35"/>
    <p:sldId id="284" r:id="rId36"/>
    <p:sldId id="283" r:id="rId37"/>
    <p:sldId id="313" r:id="rId38"/>
    <p:sldId id="303" r:id="rId39"/>
    <p:sldId id="276" r:id="rId40"/>
    <p:sldId id="275" r:id="rId41"/>
    <p:sldId id="273" r:id="rId42"/>
    <p:sldId id="290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E0CAF-5A41-4BFB-9E24-83D1BD02AD6E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90DA08D7-D2E9-46D4-A94C-C9DCB09C44C2}">
      <dgm:prSet phldrT="[Text]" custT="1"/>
      <dgm:spPr/>
      <dgm:t>
        <a:bodyPr/>
        <a:lstStyle/>
        <a:p>
          <a:r>
            <a:rPr lang="cs-CZ" sz="1600" b="1" dirty="0"/>
            <a:t>PZS spolupracuje </a:t>
          </a:r>
          <a:br>
            <a:rPr lang="cs-CZ" sz="1600" b="1" dirty="0"/>
          </a:br>
          <a:r>
            <a:rPr lang="cs-CZ" sz="1600" b="1" dirty="0"/>
            <a:t>s EDO </a:t>
          </a:r>
          <a:br>
            <a:rPr lang="cs-CZ" sz="1600" b="1" dirty="0"/>
          </a:br>
          <a:r>
            <a:rPr lang="cs-CZ" sz="1600" b="1" dirty="0"/>
            <a:t>(částečně nebo úplně) </a:t>
          </a:r>
          <a:endParaRPr lang="cs-CZ" sz="1800" b="1" dirty="0"/>
        </a:p>
        <a:p>
          <a:r>
            <a:rPr lang="cs-CZ" sz="3200" b="1" dirty="0"/>
            <a:t>52 %</a:t>
          </a:r>
        </a:p>
      </dgm:t>
    </dgm:pt>
    <dgm:pt modelId="{D24EF738-7A72-4020-833D-18001F573731}" type="parTrans" cxnId="{6154AC67-F590-4CA9-BABD-AFCD0349A045}">
      <dgm:prSet/>
      <dgm:spPr/>
      <dgm:t>
        <a:bodyPr/>
        <a:lstStyle/>
        <a:p>
          <a:endParaRPr lang="cs-CZ" sz="3200"/>
        </a:p>
      </dgm:t>
    </dgm:pt>
    <dgm:pt modelId="{C6803967-E355-4787-B6A4-4EF053122411}" type="sibTrans" cxnId="{6154AC67-F590-4CA9-BABD-AFCD0349A045}">
      <dgm:prSet/>
      <dgm:spPr/>
      <dgm:t>
        <a:bodyPr/>
        <a:lstStyle/>
        <a:p>
          <a:endParaRPr lang="cs-CZ" sz="3200"/>
        </a:p>
      </dgm:t>
    </dgm:pt>
    <dgm:pt modelId="{9D900B17-7957-426E-9A6B-ADF365776D6A}">
      <dgm:prSet phldrT="[Text]" custT="1"/>
      <dgm:spPr/>
      <dgm:t>
        <a:bodyPr/>
        <a:lstStyle/>
        <a:p>
          <a:r>
            <a:rPr lang="cs-CZ" sz="1600" b="1" dirty="0"/>
            <a:t>Vnímání spolupráce </a:t>
          </a:r>
          <a:br>
            <a:rPr lang="cs-CZ" sz="1600" b="1" dirty="0"/>
          </a:br>
          <a:r>
            <a:rPr lang="cs-CZ" sz="1600" b="1" dirty="0"/>
            <a:t>s EDO jako zajišťování určité subdodávky  </a:t>
          </a:r>
        </a:p>
        <a:p>
          <a:r>
            <a:rPr lang="cs-CZ" sz="3200" b="1" dirty="0"/>
            <a:t>67 %</a:t>
          </a:r>
          <a:endParaRPr lang="cs-CZ" sz="1400" dirty="0"/>
        </a:p>
      </dgm:t>
    </dgm:pt>
    <dgm:pt modelId="{431F1F6F-31AA-4884-93D8-CD0131252121}" type="parTrans" cxnId="{81171C63-7BAF-44FD-99C2-B48A1373387A}">
      <dgm:prSet/>
      <dgm:spPr/>
      <dgm:t>
        <a:bodyPr/>
        <a:lstStyle/>
        <a:p>
          <a:endParaRPr lang="cs-CZ" sz="3200"/>
        </a:p>
      </dgm:t>
    </dgm:pt>
    <dgm:pt modelId="{2219FBEC-343A-4F45-AB1A-A2D52E9122E9}" type="sibTrans" cxnId="{81171C63-7BAF-44FD-99C2-B48A1373387A}">
      <dgm:prSet/>
      <dgm:spPr/>
      <dgm:t>
        <a:bodyPr/>
        <a:lstStyle/>
        <a:p>
          <a:endParaRPr lang="cs-CZ" sz="3200"/>
        </a:p>
      </dgm:t>
    </dgm:pt>
    <dgm:pt modelId="{18369BB3-2BA2-4414-A450-C7376B0C9F23}">
      <dgm:prSet phldrT="[Text]" custT="1"/>
      <dgm:spPr/>
      <dgm:t>
        <a:bodyPr/>
        <a:lstStyle/>
        <a:p>
          <a:r>
            <a:rPr lang="cs-CZ" sz="1600" b="1" dirty="0"/>
            <a:t>Sledování úrovně spolupráce a vzájemné závazky s EDO</a:t>
          </a:r>
        </a:p>
        <a:p>
          <a:r>
            <a:rPr lang="cs-CZ" sz="3200" b="1" dirty="0"/>
            <a:t>70 %</a:t>
          </a:r>
          <a:endParaRPr lang="cs-CZ" sz="1400" b="1" dirty="0"/>
        </a:p>
      </dgm:t>
    </dgm:pt>
    <dgm:pt modelId="{901F9926-AEC6-4FCC-9D5C-B1BD2D8F1568}" type="parTrans" cxnId="{FA1122B9-F9A1-465A-BBD4-C8275CBE106A}">
      <dgm:prSet/>
      <dgm:spPr/>
      <dgm:t>
        <a:bodyPr/>
        <a:lstStyle/>
        <a:p>
          <a:endParaRPr lang="cs-CZ" sz="3200"/>
        </a:p>
      </dgm:t>
    </dgm:pt>
    <dgm:pt modelId="{CF28A8AA-D294-4934-835F-B9CCAA48D829}" type="sibTrans" cxnId="{FA1122B9-F9A1-465A-BBD4-C8275CBE106A}">
      <dgm:prSet/>
      <dgm:spPr/>
      <dgm:t>
        <a:bodyPr/>
        <a:lstStyle/>
        <a:p>
          <a:endParaRPr lang="cs-CZ" sz="3200"/>
        </a:p>
      </dgm:t>
    </dgm:pt>
    <dgm:pt modelId="{B3DF211F-2287-41EA-B60A-5BEE545C40E3}" type="pres">
      <dgm:prSet presAssocID="{6F2E0CAF-5A41-4BFB-9E24-83D1BD02AD6E}" presName="Name0" presStyleCnt="0">
        <dgm:presLayoutVars>
          <dgm:dir/>
          <dgm:animLvl val="lvl"/>
          <dgm:resizeHandles val="exact"/>
        </dgm:presLayoutVars>
      </dgm:prSet>
      <dgm:spPr/>
    </dgm:pt>
    <dgm:pt modelId="{9F031264-3FC8-4D85-BA09-274BC0808BE3}" type="pres">
      <dgm:prSet presAssocID="{90DA08D7-D2E9-46D4-A94C-C9DCB09C44C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8AD2BDF-B974-4651-9083-BE245DE638CD}" type="pres">
      <dgm:prSet presAssocID="{C6803967-E355-4787-B6A4-4EF053122411}" presName="parTxOnlySpace" presStyleCnt="0"/>
      <dgm:spPr/>
    </dgm:pt>
    <dgm:pt modelId="{BA5829FF-CBD1-456D-A5FE-D071EE5201C9}" type="pres">
      <dgm:prSet presAssocID="{9D900B17-7957-426E-9A6B-ADF365776D6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7595916-A427-4846-9A5E-A84E516A404B}" type="pres">
      <dgm:prSet presAssocID="{2219FBEC-343A-4F45-AB1A-A2D52E9122E9}" presName="parTxOnlySpace" presStyleCnt="0"/>
      <dgm:spPr/>
    </dgm:pt>
    <dgm:pt modelId="{F39A740C-E710-4689-8962-3A58735757F9}" type="pres">
      <dgm:prSet presAssocID="{18369BB3-2BA2-4414-A450-C7376B0C9F2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448E916-FD42-43D2-889C-70D51636B787}" type="presOf" srcId="{9D900B17-7957-426E-9A6B-ADF365776D6A}" destId="{BA5829FF-CBD1-456D-A5FE-D071EE5201C9}" srcOrd="0" destOrd="0" presId="urn:microsoft.com/office/officeart/2005/8/layout/chevron1"/>
    <dgm:cxn modelId="{81171C63-7BAF-44FD-99C2-B48A1373387A}" srcId="{6F2E0CAF-5A41-4BFB-9E24-83D1BD02AD6E}" destId="{9D900B17-7957-426E-9A6B-ADF365776D6A}" srcOrd="1" destOrd="0" parTransId="{431F1F6F-31AA-4884-93D8-CD0131252121}" sibTransId="{2219FBEC-343A-4F45-AB1A-A2D52E9122E9}"/>
    <dgm:cxn modelId="{6154AC67-F590-4CA9-BABD-AFCD0349A045}" srcId="{6F2E0CAF-5A41-4BFB-9E24-83D1BD02AD6E}" destId="{90DA08D7-D2E9-46D4-A94C-C9DCB09C44C2}" srcOrd="0" destOrd="0" parTransId="{D24EF738-7A72-4020-833D-18001F573731}" sibTransId="{C6803967-E355-4787-B6A4-4EF053122411}"/>
    <dgm:cxn modelId="{5CCE394B-0499-493D-BDE2-337E35387B74}" type="presOf" srcId="{6F2E0CAF-5A41-4BFB-9E24-83D1BD02AD6E}" destId="{B3DF211F-2287-41EA-B60A-5BEE545C40E3}" srcOrd="0" destOrd="0" presId="urn:microsoft.com/office/officeart/2005/8/layout/chevron1"/>
    <dgm:cxn modelId="{E434C790-CC07-4577-939F-ACC7D178549D}" type="presOf" srcId="{18369BB3-2BA2-4414-A450-C7376B0C9F23}" destId="{F39A740C-E710-4689-8962-3A58735757F9}" srcOrd="0" destOrd="0" presId="urn:microsoft.com/office/officeart/2005/8/layout/chevron1"/>
    <dgm:cxn modelId="{FA1122B9-F9A1-465A-BBD4-C8275CBE106A}" srcId="{6F2E0CAF-5A41-4BFB-9E24-83D1BD02AD6E}" destId="{18369BB3-2BA2-4414-A450-C7376B0C9F23}" srcOrd="2" destOrd="0" parTransId="{901F9926-AEC6-4FCC-9D5C-B1BD2D8F1568}" sibTransId="{CF28A8AA-D294-4934-835F-B9CCAA48D829}"/>
    <dgm:cxn modelId="{52D523C0-F9F9-46C6-9A19-14088A79061C}" type="presOf" srcId="{90DA08D7-D2E9-46D4-A94C-C9DCB09C44C2}" destId="{9F031264-3FC8-4D85-BA09-274BC0808BE3}" srcOrd="0" destOrd="0" presId="urn:microsoft.com/office/officeart/2005/8/layout/chevron1"/>
    <dgm:cxn modelId="{6766AA30-35D0-4D57-9E1D-E4C3DFBC018A}" type="presParOf" srcId="{B3DF211F-2287-41EA-B60A-5BEE545C40E3}" destId="{9F031264-3FC8-4D85-BA09-274BC0808BE3}" srcOrd="0" destOrd="0" presId="urn:microsoft.com/office/officeart/2005/8/layout/chevron1"/>
    <dgm:cxn modelId="{84D03EDB-9EB1-4D73-81F4-FED4E59B9605}" type="presParOf" srcId="{B3DF211F-2287-41EA-B60A-5BEE545C40E3}" destId="{A8AD2BDF-B974-4651-9083-BE245DE638CD}" srcOrd="1" destOrd="0" presId="urn:microsoft.com/office/officeart/2005/8/layout/chevron1"/>
    <dgm:cxn modelId="{B6C89D19-D99C-4ABF-A54B-149E19D23A19}" type="presParOf" srcId="{B3DF211F-2287-41EA-B60A-5BEE545C40E3}" destId="{BA5829FF-CBD1-456D-A5FE-D071EE5201C9}" srcOrd="2" destOrd="0" presId="urn:microsoft.com/office/officeart/2005/8/layout/chevron1"/>
    <dgm:cxn modelId="{D020336F-2FC7-4E83-8577-D2C1BD125109}" type="presParOf" srcId="{B3DF211F-2287-41EA-B60A-5BEE545C40E3}" destId="{B7595916-A427-4846-9A5E-A84E516A404B}" srcOrd="3" destOrd="0" presId="urn:microsoft.com/office/officeart/2005/8/layout/chevron1"/>
    <dgm:cxn modelId="{40D0E7FD-85C9-4F79-90E8-9238AA410066}" type="presParOf" srcId="{B3DF211F-2287-41EA-B60A-5BEE545C40E3}" destId="{F39A740C-E710-4689-8962-3A58735757F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0FCCE5-01FA-40BD-BFB5-63B74FAD855A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E8E9319-BC6F-47DB-9EA4-11CB4E0F97CC}">
      <dgm:prSet phldrT="[Text]" custT="1"/>
      <dgm:spPr/>
      <dgm:t>
        <a:bodyPr/>
        <a:lstStyle/>
        <a:p>
          <a:pPr algn="ctr"/>
          <a:r>
            <a:rPr lang="cs-CZ" sz="1800" b="1" dirty="0"/>
            <a:t>průměrný počet dobrovolníků v jednom zařízení</a:t>
          </a:r>
          <a:r>
            <a:rPr lang="cs-CZ" sz="1400" b="1" dirty="0"/>
            <a:t> </a:t>
          </a:r>
        </a:p>
        <a:p>
          <a:pPr algn="ctr"/>
          <a:r>
            <a:rPr lang="cs-CZ" sz="4000" b="1" dirty="0"/>
            <a:t>21</a:t>
          </a:r>
        </a:p>
      </dgm:t>
    </dgm:pt>
    <dgm:pt modelId="{9AB57727-CB68-4191-B152-C9C7D2CA5ED0}" type="parTrans" cxnId="{610AB211-625A-4D9C-A288-FA87A0455DC4}">
      <dgm:prSet/>
      <dgm:spPr/>
      <dgm:t>
        <a:bodyPr/>
        <a:lstStyle/>
        <a:p>
          <a:pPr algn="ctr"/>
          <a:endParaRPr lang="cs-CZ"/>
        </a:p>
      </dgm:t>
    </dgm:pt>
    <dgm:pt modelId="{8DB0B880-4837-401E-8F5C-FBD6B3B5D2E9}" type="sibTrans" cxnId="{610AB211-625A-4D9C-A288-FA87A0455DC4}">
      <dgm:prSet/>
      <dgm:spPr/>
      <dgm:t>
        <a:bodyPr/>
        <a:lstStyle/>
        <a:p>
          <a:pPr algn="ctr"/>
          <a:endParaRPr lang="cs-CZ"/>
        </a:p>
      </dgm:t>
    </dgm:pt>
    <dgm:pt modelId="{BAF68B2C-A234-4701-91C3-5B6A25F851D7}">
      <dgm:prSet phldrT="[Text]" custT="1"/>
      <dgm:spPr/>
      <dgm:t>
        <a:bodyPr/>
        <a:lstStyle/>
        <a:p>
          <a:pPr algn="ctr"/>
          <a:r>
            <a:rPr lang="cs-CZ" sz="1800" b="1" dirty="0"/>
            <a:t>průměrný počet dobrovolnických hodin v jednom zařízení</a:t>
          </a:r>
        </a:p>
        <a:p>
          <a:pPr algn="ctr"/>
          <a:r>
            <a:rPr lang="cs-CZ" sz="3600" b="1" dirty="0"/>
            <a:t>859 </a:t>
          </a:r>
        </a:p>
      </dgm:t>
    </dgm:pt>
    <dgm:pt modelId="{EFC81398-709E-456F-A4FB-782FF29BCB15}" type="parTrans" cxnId="{A92C83B7-FEAF-4924-80A9-CBC624318FE4}">
      <dgm:prSet/>
      <dgm:spPr/>
      <dgm:t>
        <a:bodyPr/>
        <a:lstStyle/>
        <a:p>
          <a:pPr algn="ctr"/>
          <a:endParaRPr lang="cs-CZ"/>
        </a:p>
      </dgm:t>
    </dgm:pt>
    <dgm:pt modelId="{57EADB55-EC71-4EF6-9847-5A64B22985D5}" type="sibTrans" cxnId="{A92C83B7-FEAF-4924-80A9-CBC624318FE4}">
      <dgm:prSet/>
      <dgm:spPr/>
      <dgm:t>
        <a:bodyPr/>
        <a:lstStyle/>
        <a:p>
          <a:pPr algn="ctr"/>
          <a:endParaRPr lang="cs-CZ"/>
        </a:p>
      </dgm:t>
    </dgm:pt>
    <dgm:pt modelId="{A8F41154-301F-44C2-B6CE-046EEDE0F8E8}">
      <dgm:prSet phldrT="[Text]" custT="1"/>
      <dgm:spPr/>
      <dgm:t>
        <a:bodyPr/>
        <a:lstStyle/>
        <a:p>
          <a:pPr algn="ctr"/>
          <a:r>
            <a:rPr lang="cs-CZ" sz="1600" b="1" dirty="0"/>
            <a:t>průměrné zapojení jednoho dobrovolníka </a:t>
          </a:r>
          <a:br>
            <a:rPr lang="cs-CZ" sz="1600" b="1" dirty="0"/>
          </a:br>
          <a:r>
            <a:rPr lang="cs-CZ" sz="1600" b="1" dirty="0"/>
            <a:t>v rámci jednoho roku</a:t>
          </a:r>
        </a:p>
        <a:p>
          <a:pPr algn="ctr"/>
          <a:r>
            <a:rPr lang="cs-CZ" sz="3200" b="1" dirty="0"/>
            <a:t>41 hodin / rok</a:t>
          </a:r>
          <a:endParaRPr lang="cs-CZ" sz="2800" b="1" dirty="0"/>
        </a:p>
      </dgm:t>
    </dgm:pt>
    <dgm:pt modelId="{7915BC90-CCDE-404B-AAEC-2EC125F4A079}" type="parTrans" cxnId="{D18C1E98-0B62-4363-8583-3085610D13E7}">
      <dgm:prSet/>
      <dgm:spPr/>
      <dgm:t>
        <a:bodyPr/>
        <a:lstStyle/>
        <a:p>
          <a:pPr algn="ctr"/>
          <a:endParaRPr lang="cs-CZ"/>
        </a:p>
      </dgm:t>
    </dgm:pt>
    <dgm:pt modelId="{DD30A131-2D24-438B-82AF-E7A62E21CAE2}" type="sibTrans" cxnId="{D18C1E98-0B62-4363-8583-3085610D13E7}">
      <dgm:prSet/>
      <dgm:spPr/>
      <dgm:t>
        <a:bodyPr/>
        <a:lstStyle/>
        <a:p>
          <a:pPr algn="ctr"/>
          <a:endParaRPr lang="cs-CZ"/>
        </a:p>
      </dgm:t>
    </dgm:pt>
    <dgm:pt modelId="{A20AE4F4-216A-444D-9A44-8D03DA62971F}" type="pres">
      <dgm:prSet presAssocID="{020FCCE5-01FA-40BD-BFB5-63B74FAD855A}" presName="Name0" presStyleCnt="0">
        <dgm:presLayoutVars>
          <dgm:dir/>
          <dgm:resizeHandles val="exact"/>
        </dgm:presLayoutVars>
      </dgm:prSet>
      <dgm:spPr/>
    </dgm:pt>
    <dgm:pt modelId="{55A4B161-8D35-421C-A53C-BAB50FF84285}" type="pres">
      <dgm:prSet presAssocID="{FE8E9319-BC6F-47DB-9EA4-11CB4E0F97CC}" presName="node" presStyleLbl="node1" presStyleIdx="0" presStyleCnt="3">
        <dgm:presLayoutVars>
          <dgm:bulletEnabled val="1"/>
        </dgm:presLayoutVars>
      </dgm:prSet>
      <dgm:spPr/>
    </dgm:pt>
    <dgm:pt modelId="{F17220DE-E51E-4873-9BA5-7F65B7EF6BB7}" type="pres">
      <dgm:prSet presAssocID="{8DB0B880-4837-401E-8F5C-FBD6B3B5D2E9}" presName="sibTrans" presStyleLbl="sibTrans2D1" presStyleIdx="0" presStyleCnt="2"/>
      <dgm:spPr/>
    </dgm:pt>
    <dgm:pt modelId="{666A29D0-DECB-4693-8551-1D722AAC3CC4}" type="pres">
      <dgm:prSet presAssocID="{8DB0B880-4837-401E-8F5C-FBD6B3B5D2E9}" presName="connectorText" presStyleLbl="sibTrans2D1" presStyleIdx="0" presStyleCnt="2"/>
      <dgm:spPr/>
    </dgm:pt>
    <dgm:pt modelId="{DF58490B-6900-4CB4-9EA1-DB8239E0C7F4}" type="pres">
      <dgm:prSet presAssocID="{BAF68B2C-A234-4701-91C3-5B6A25F851D7}" presName="node" presStyleLbl="node1" presStyleIdx="1" presStyleCnt="3">
        <dgm:presLayoutVars>
          <dgm:bulletEnabled val="1"/>
        </dgm:presLayoutVars>
      </dgm:prSet>
      <dgm:spPr/>
    </dgm:pt>
    <dgm:pt modelId="{76E8172E-66E9-41B7-BC0A-914E9043E530}" type="pres">
      <dgm:prSet presAssocID="{57EADB55-EC71-4EF6-9847-5A64B22985D5}" presName="sibTrans" presStyleLbl="sibTrans2D1" presStyleIdx="1" presStyleCnt="2"/>
      <dgm:spPr/>
    </dgm:pt>
    <dgm:pt modelId="{E0E8B15F-B70E-4CBC-8093-61BBFA6B1F20}" type="pres">
      <dgm:prSet presAssocID="{57EADB55-EC71-4EF6-9847-5A64B22985D5}" presName="connectorText" presStyleLbl="sibTrans2D1" presStyleIdx="1" presStyleCnt="2"/>
      <dgm:spPr/>
    </dgm:pt>
    <dgm:pt modelId="{5F9044C4-CE9C-4C43-820F-24E1B412C528}" type="pres">
      <dgm:prSet presAssocID="{A8F41154-301F-44C2-B6CE-046EEDE0F8E8}" presName="node" presStyleLbl="node1" presStyleIdx="2" presStyleCnt="3">
        <dgm:presLayoutVars>
          <dgm:bulletEnabled val="1"/>
        </dgm:presLayoutVars>
      </dgm:prSet>
      <dgm:spPr/>
    </dgm:pt>
  </dgm:ptLst>
  <dgm:cxnLst>
    <dgm:cxn modelId="{610AB211-625A-4D9C-A288-FA87A0455DC4}" srcId="{020FCCE5-01FA-40BD-BFB5-63B74FAD855A}" destId="{FE8E9319-BC6F-47DB-9EA4-11CB4E0F97CC}" srcOrd="0" destOrd="0" parTransId="{9AB57727-CB68-4191-B152-C9C7D2CA5ED0}" sibTransId="{8DB0B880-4837-401E-8F5C-FBD6B3B5D2E9}"/>
    <dgm:cxn modelId="{DFC9E76B-2689-4227-9602-E400F9AD0F6C}" type="presOf" srcId="{A8F41154-301F-44C2-B6CE-046EEDE0F8E8}" destId="{5F9044C4-CE9C-4C43-820F-24E1B412C528}" srcOrd="0" destOrd="0" presId="urn:microsoft.com/office/officeart/2005/8/layout/process1"/>
    <dgm:cxn modelId="{68255A58-B3AD-4046-90A6-60B68323161C}" type="presOf" srcId="{57EADB55-EC71-4EF6-9847-5A64B22985D5}" destId="{E0E8B15F-B70E-4CBC-8093-61BBFA6B1F20}" srcOrd="1" destOrd="0" presId="urn:microsoft.com/office/officeart/2005/8/layout/process1"/>
    <dgm:cxn modelId="{8F47FC7F-A02A-4330-A398-D10E46D014BE}" type="presOf" srcId="{020FCCE5-01FA-40BD-BFB5-63B74FAD855A}" destId="{A20AE4F4-216A-444D-9A44-8D03DA62971F}" srcOrd="0" destOrd="0" presId="urn:microsoft.com/office/officeart/2005/8/layout/process1"/>
    <dgm:cxn modelId="{FC9DFB81-65DA-435F-8E3C-D867DF58591B}" type="presOf" srcId="{8DB0B880-4837-401E-8F5C-FBD6B3B5D2E9}" destId="{666A29D0-DECB-4693-8551-1D722AAC3CC4}" srcOrd="1" destOrd="0" presId="urn:microsoft.com/office/officeart/2005/8/layout/process1"/>
    <dgm:cxn modelId="{4F63F487-B73E-47AE-B3D2-0F3EED3E0699}" type="presOf" srcId="{BAF68B2C-A234-4701-91C3-5B6A25F851D7}" destId="{DF58490B-6900-4CB4-9EA1-DB8239E0C7F4}" srcOrd="0" destOrd="0" presId="urn:microsoft.com/office/officeart/2005/8/layout/process1"/>
    <dgm:cxn modelId="{D18C1E98-0B62-4363-8583-3085610D13E7}" srcId="{020FCCE5-01FA-40BD-BFB5-63B74FAD855A}" destId="{A8F41154-301F-44C2-B6CE-046EEDE0F8E8}" srcOrd="2" destOrd="0" parTransId="{7915BC90-CCDE-404B-AAEC-2EC125F4A079}" sibTransId="{DD30A131-2D24-438B-82AF-E7A62E21CAE2}"/>
    <dgm:cxn modelId="{21F58BA4-3829-4B07-8763-095BA2B5D621}" type="presOf" srcId="{FE8E9319-BC6F-47DB-9EA4-11CB4E0F97CC}" destId="{55A4B161-8D35-421C-A53C-BAB50FF84285}" srcOrd="0" destOrd="0" presId="urn:microsoft.com/office/officeart/2005/8/layout/process1"/>
    <dgm:cxn modelId="{A92C83B7-FEAF-4924-80A9-CBC624318FE4}" srcId="{020FCCE5-01FA-40BD-BFB5-63B74FAD855A}" destId="{BAF68B2C-A234-4701-91C3-5B6A25F851D7}" srcOrd="1" destOrd="0" parTransId="{EFC81398-709E-456F-A4FB-782FF29BCB15}" sibTransId="{57EADB55-EC71-4EF6-9847-5A64B22985D5}"/>
    <dgm:cxn modelId="{9415CACA-6C95-4C62-BA1A-26767EEB00B8}" type="presOf" srcId="{57EADB55-EC71-4EF6-9847-5A64B22985D5}" destId="{76E8172E-66E9-41B7-BC0A-914E9043E530}" srcOrd="0" destOrd="0" presId="urn:microsoft.com/office/officeart/2005/8/layout/process1"/>
    <dgm:cxn modelId="{19C9C6E0-D0CD-4724-996B-43C014BC3731}" type="presOf" srcId="{8DB0B880-4837-401E-8F5C-FBD6B3B5D2E9}" destId="{F17220DE-E51E-4873-9BA5-7F65B7EF6BB7}" srcOrd="0" destOrd="0" presId="urn:microsoft.com/office/officeart/2005/8/layout/process1"/>
    <dgm:cxn modelId="{A33C7D87-0A16-4488-8FB6-789FAAE4367D}" type="presParOf" srcId="{A20AE4F4-216A-444D-9A44-8D03DA62971F}" destId="{55A4B161-8D35-421C-A53C-BAB50FF84285}" srcOrd="0" destOrd="0" presId="urn:microsoft.com/office/officeart/2005/8/layout/process1"/>
    <dgm:cxn modelId="{4883DA66-0940-420E-84FF-6CAADECF5FDB}" type="presParOf" srcId="{A20AE4F4-216A-444D-9A44-8D03DA62971F}" destId="{F17220DE-E51E-4873-9BA5-7F65B7EF6BB7}" srcOrd="1" destOrd="0" presId="urn:microsoft.com/office/officeart/2005/8/layout/process1"/>
    <dgm:cxn modelId="{AEBA9ADB-B430-48B3-884A-76D6F65A72F7}" type="presParOf" srcId="{F17220DE-E51E-4873-9BA5-7F65B7EF6BB7}" destId="{666A29D0-DECB-4693-8551-1D722AAC3CC4}" srcOrd="0" destOrd="0" presId="urn:microsoft.com/office/officeart/2005/8/layout/process1"/>
    <dgm:cxn modelId="{A15440D1-B4C0-4B44-B4AA-9C5D70C8DB88}" type="presParOf" srcId="{A20AE4F4-216A-444D-9A44-8D03DA62971F}" destId="{DF58490B-6900-4CB4-9EA1-DB8239E0C7F4}" srcOrd="2" destOrd="0" presId="urn:microsoft.com/office/officeart/2005/8/layout/process1"/>
    <dgm:cxn modelId="{D18C560C-C863-4FA1-A3AC-24E7BDA61D01}" type="presParOf" srcId="{A20AE4F4-216A-444D-9A44-8D03DA62971F}" destId="{76E8172E-66E9-41B7-BC0A-914E9043E530}" srcOrd="3" destOrd="0" presId="urn:microsoft.com/office/officeart/2005/8/layout/process1"/>
    <dgm:cxn modelId="{5273B6C0-6E26-4146-92A4-6D20F9A02924}" type="presParOf" srcId="{76E8172E-66E9-41B7-BC0A-914E9043E530}" destId="{E0E8B15F-B70E-4CBC-8093-61BBFA6B1F20}" srcOrd="0" destOrd="0" presId="urn:microsoft.com/office/officeart/2005/8/layout/process1"/>
    <dgm:cxn modelId="{0ADBFBE2-4C04-4710-A435-F6264C472BE7}" type="presParOf" srcId="{A20AE4F4-216A-444D-9A44-8D03DA62971F}" destId="{5F9044C4-CE9C-4C43-820F-24E1B412C52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B2F9E6-4E6D-4BB8-AD27-BF0C8B7DDB3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532D74D-AF73-4B9E-A041-C31E7D2B97CE}">
      <dgm:prSet phldrT="[Text]" custT="1"/>
      <dgm:spPr/>
      <dgm:t>
        <a:bodyPr/>
        <a:lstStyle/>
        <a:p>
          <a:r>
            <a:rPr lang="cs-CZ" sz="1600" b="1" dirty="0"/>
            <a:t>Aktivní dobrovolníci v pacientských aktivitách PZS</a:t>
          </a:r>
        </a:p>
        <a:p>
          <a:r>
            <a:rPr lang="cs-CZ" sz="1600" b="1" dirty="0"/>
            <a:t>4 %</a:t>
          </a:r>
        </a:p>
      </dgm:t>
    </dgm:pt>
    <dgm:pt modelId="{B55D67CD-4692-4869-83DF-BA699C3593A7}" type="parTrans" cxnId="{40C00EBE-3107-4735-9C90-4299CE46B5BF}">
      <dgm:prSet/>
      <dgm:spPr/>
      <dgm:t>
        <a:bodyPr/>
        <a:lstStyle/>
        <a:p>
          <a:endParaRPr lang="cs-CZ" sz="1600" b="1"/>
        </a:p>
      </dgm:t>
    </dgm:pt>
    <dgm:pt modelId="{38178768-2DC3-4099-9FB9-34DDD0F80B51}" type="sibTrans" cxnId="{40C00EBE-3107-4735-9C90-4299CE46B5BF}">
      <dgm:prSet/>
      <dgm:spPr/>
      <dgm:t>
        <a:bodyPr/>
        <a:lstStyle/>
        <a:p>
          <a:endParaRPr lang="cs-CZ" sz="1600" b="1"/>
        </a:p>
      </dgm:t>
    </dgm:pt>
    <dgm:pt modelId="{0B17653C-6A3E-46F7-9909-135F42B063E9}">
      <dgm:prSet phldrT="[Text]" custT="1"/>
      <dgm:spPr/>
      <dgm:t>
        <a:bodyPr/>
        <a:lstStyle/>
        <a:p>
          <a:r>
            <a:rPr lang="cs-CZ" sz="1600" b="1"/>
            <a:t>Povědomí o existenci firemního dobrovolnictví / CSR</a:t>
          </a:r>
        </a:p>
        <a:p>
          <a:r>
            <a:rPr lang="cs-CZ" sz="1600" b="1"/>
            <a:t>18 %</a:t>
          </a:r>
        </a:p>
      </dgm:t>
    </dgm:pt>
    <dgm:pt modelId="{CCF11283-47F3-412C-9C71-0CE727865298}" type="parTrans" cxnId="{640BADD5-E67F-4AD8-942A-4C154F07AA04}">
      <dgm:prSet/>
      <dgm:spPr/>
      <dgm:t>
        <a:bodyPr/>
        <a:lstStyle/>
        <a:p>
          <a:endParaRPr lang="cs-CZ" sz="1600" b="1"/>
        </a:p>
      </dgm:t>
    </dgm:pt>
    <dgm:pt modelId="{112A4052-FD7A-433A-81D2-C563CC63B09C}" type="sibTrans" cxnId="{640BADD5-E67F-4AD8-942A-4C154F07AA04}">
      <dgm:prSet/>
      <dgm:spPr/>
      <dgm:t>
        <a:bodyPr/>
        <a:lstStyle/>
        <a:p>
          <a:endParaRPr lang="cs-CZ" sz="1600" b="1"/>
        </a:p>
      </dgm:t>
    </dgm:pt>
    <dgm:pt modelId="{EC9923FA-4EB5-4B32-B586-919B33CC06C0}">
      <dgm:prSet phldrT="[Text]" custT="1"/>
      <dgm:spPr/>
      <dgm:t>
        <a:bodyPr/>
        <a:lstStyle/>
        <a:p>
          <a:r>
            <a:rPr lang="cs-CZ" sz="1600" b="1" dirty="0"/>
            <a:t>Povědomí o existenci PD </a:t>
          </a:r>
          <a:br>
            <a:rPr lang="cs-CZ" sz="1600" b="1" dirty="0"/>
          </a:br>
          <a:r>
            <a:rPr lang="cs-CZ" sz="1600" b="1" dirty="0"/>
            <a:t>v některých PZS</a:t>
          </a:r>
        </a:p>
        <a:p>
          <a:r>
            <a:rPr lang="cs-CZ" sz="1600" b="1" dirty="0"/>
            <a:t>58 %</a:t>
          </a:r>
        </a:p>
      </dgm:t>
    </dgm:pt>
    <dgm:pt modelId="{B3C85D66-5E6B-4A5B-9647-13460CF28438}" type="parTrans" cxnId="{3FF42CD7-5661-4AFF-AE30-B2AD4DCA4FC3}">
      <dgm:prSet/>
      <dgm:spPr/>
      <dgm:t>
        <a:bodyPr/>
        <a:lstStyle/>
        <a:p>
          <a:endParaRPr lang="cs-CZ" sz="1600" b="1"/>
        </a:p>
      </dgm:t>
    </dgm:pt>
    <dgm:pt modelId="{1CD9DBEE-0F2E-40E7-BEF3-25C364C602B8}" type="sibTrans" cxnId="{3FF42CD7-5661-4AFF-AE30-B2AD4DCA4FC3}">
      <dgm:prSet/>
      <dgm:spPr/>
      <dgm:t>
        <a:bodyPr/>
        <a:lstStyle/>
        <a:p>
          <a:endParaRPr lang="cs-CZ" sz="1600" b="1"/>
        </a:p>
      </dgm:t>
    </dgm:pt>
    <dgm:pt modelId="{7D12691C-EE40-4248-A0B9-A18B67B6438C}" type="pres">
      <dgm:prSet presAssocID="{58B2F9E6-4E6D-4BB8-AD27-BF0C8B7DDB3A}" presName="compositeShape" presStyleCnt="0">
        <dgm:presLayoutVars>
          <dgm:dir/>
          <dgm:resizeHandles/>
        </dgm:presLayoutVars>
      </dgm:prSet>
      <dgm:spPr/>
    </dgm:pt>
    <dgm:pt modelId="{255A6169-44EF-47ED-8939-64391C8F9401}" type="pres">
      <dgm:prSet presAssocID="{58B2F9E6-4E6D-4BB8-AD27-BF0C8B7DDB3A}" presName="pyramid" presStyleLbl="node1" presStyleIdx="0" presStyleCnt="1"/>
      <dgm:spPr/>
    </dgm:pt>
    <dgm:pt modelId="{0E9C7C02-20F5-4F43-8C8C-F038C058F01B}" type="pres">
      <dgm:prSet presAssocID="{58B2F9E6-4E6D-4BB8-AD27-BF0C8B7DDB3A}" presName="theList" presStyleCnt="0"/>
      <dgm:spPr/>
    </dgm:pt>
    <dgm:pt modelId="{78CF19CE-34D0-4685-9E8E-4B7CB0307FD2}" type="pres">
      <dgm:prSet presAssocID="{1532D74D-AF73-4B9E-A041-C31E7D2B97CE}" presName="aNode" presStyleLbl="fgAcc1" presStyleIdx="0" presStyleCnt="3">
        <dgm:presLayoutVars>
          <dgm:bulletEnabled val="1"/>
        </dgm:presLayoutVars>
      </dgm:prSet>
      <dgm:spPr/>
    </dgm:pt>
    <dgm:pt modelId="{3A5CE0A4-1933-461C-8D95-5ED7A354C54D}" type="pres">
      <dgm:prSet presAssocID="{1532D74D-AF73-4B9E-A041-C31E7D2B97CE}" presName="aSpace" presStyleCnt="0"/>
      <dgm:spPr/>
    </dgm:pt>
    <dgm:pt modelId="{01DB35F1-E04C-496B-88F5-52DF35A4DE34}" type="pres">
      <dgm:prSet presAssocID="{0B17653C-6A3E-46F7-9909-135F42B063E9}" presName="aNode" presStyleLbl="fgAcc1" presStyleIdx="1" presStyleCnt="3">
        <dgm:presLayoutVars>
          <dgm:bulletEnabled val="1"/>
        </dgm:presLayoutVars>
      </dgm:prSet>
      <dgm:spPr/>
    </dgm:pt>
    <dgm:pt modelId="{482F8E6C-9D67-405C-867E-CDBABC343DE3}" type="pres">
      <dgm:prSet presAssocID="{0B17653C-6A3E-46F7-9909-135F42B063E9}" presName="aSpace" presStyleCnt="0"/>
      <dgm:spPr/>
    </dgm:pt>
    <dgm:pt modelId="{647E2C99-5A30-46D5-8DFF-78316C4CBF20}" type="pres">
      <dgm:prSet presAssocID="{EC9923FA-4EB5-4B32-B586-919B33CC06C0}" presName="aNode" presStyleLbl="fgAcc1" presStyleIdx="2" presStyleCnt="3">
        <dgm:presLayoutVars>
          <dgm:bulletEnabled val="1"/>
        </dgm:presLayoutVars>
      </dgm:prSet>
      <dgm:spPr/>
    </dgm:pt>
    <dgm:pt modelId="{265215E3-A65D-460B-A3C6-A0C0632B6C21}" type="pres">
      <dgm:prSet presAssocID="{EC9923FA-4EB5-4B32-B586-919B33CC06C0}" presName="aSpace" presStyleCnt="0"/>
      <dgm:spPr/>
    </dgm:pt>
  </dgm:ptLst>
  <dgm:cxnLst>
    <dgm:cxn modelId="{8FA38A36-8B46-49D8-8801-9897EBA38917}" type="presOf" srcId="{EC9923FA-4EB5-4B32-B586-919B33CC06C0}" destId="{647E2C99-5A30-46D5-8DFF-78316C4CBF20}" srcOrd="0" destOrd="0" presId="urn:microsoft.com/office/officeart/2005/8/layout/pyramid2"/>
    <dgm:cxn modelId="{6E1480B6-4244-487C-948D-7A41D5F44B94}" type="presOf" srcId="{0B17653C-6A3E-46F7-9909-135F42B063E9}" destId="{01DB35F1-E04C-496B-88F5-52DF35A4DE34}" srcOrd="0" destOrd="0" presId="urn:microsoft.com/office/officeart/2005/8/layout/pyramid2"/>
    <dgm:cxn modelId="{40C00EBE-3107-4735-9C90-4299CE46B5BF}" srcId="{58B2F9E6-4E6D-4BB8-AD27-BF0C8B7DDB3A}" destId="{1532D74D-AF73-4B9E-A041-C31E7D2B97CE}" srcOrd="0" destOrd="0" parTransId="{B55D67CD-4692-4869-83DF-BA699C3593A7}" sibTransId="{38178768-2DC3-4099-9FB9-34DDD0F80B51}"/>
    <dgm:cxn modelId="{4D18E9C3-42CC-4E0F-9226-7A05C7B7D487}" type="presOf" srcId="{1532D74D-AF73-4B9E-A041-C31E7D2B97CE}" destId="{78CF19CE-34D0-4685-9E8E-4B7CB0307FD2}" srcOrd="0" destOrd="0" presId="urn:microsoft.com/office/officeart/2005/8/layout/pyramid2"/>
    <dgm:cxn modelId="{640BADD5-E67F-4AD8-942A-4C154F07AA04}" srcId="{58B2F9E6-4E6D-4BB8-AD27-BF0C8B7DDB3A}" destId="{0B17653C-6A3E-46F7-9909-135F42B063E9}" srcOrd="1" destOrd="0" parTransId="{CCF11283-47F3-412C-9C71-0CE727865298}" sibTransId="{112A4052-FD7A-433A-81D2-C563CC63B09C}"/>
    <dgm:cxn modelId="{3FF42CD7-5661-4AFF-AE30-B2AD4DCA4FC3}" srcId="{58B2F9E6-4E6D-4BB8-AD27-BF0C8B7DDB3A}" destId="{EC9923FA-4EB5-4B32-B586-919B33CC06C0}" srcOrd="2" destOrd="0" parTransId="{B3C85D66-5E6B-4A5B-9647-13460CF28438}" sibTransId="{1CD9DBEE-0F2E-40E7-BEF3-25C364C602B8}"/>
    <dgm:cxn modelId="{BE89C4FC-73B7-4DD0-B2C0-EACD8B7085A6}" type="presOf" srcId="{58B2F9E6-4E6D-4BB8-AD27-BF0C8B7DDB3A}" destId="{7D12691C-EE40-4248-A0B9-A18B67B6438C}" srcOrd="0" destOrd="0" presId="urn:microsoft.com/office/officeart/2005/8/layout/pyramid2"/>
    <dgm:cxn modelId="{CB50C31F-F62C-44F2-BEA9-027B417D2E4C}" type="presParOf" srcId="{7D12691C-EE40-4248-A0B9-A18B67B6438C}" destId="{255A6169-44EF-47ED-8939-64391C8F9401}" srcOrd="0" destOrd="0" presId="urn:microsoft.com/office/officeart/2005/8/layout/pyramid2"/>
    <dgm:cxn modelId="{F2CC0BF1-9D69-451F-B560-F1E1237B8889}" type="presParOf" srcId="{7D12691C-EE40-4248-A0B9-A18B67B6438C}" destId="{0E9C7C02-20F5-4F43-8C8C-F038C058F01B}" srcOrd="1" destOrd="0" presId="urn:microsoft.com/office/officeart/2005/8/layout/pyramid2"/>
    <dgm:cxn modelId="{01ABB905-508C-4F9D-B571-1AB5CFC48270}" type="presParOf" srcId="{0E9C7C02-20F5-4F43-8C8C-F038C058F01B}" destId="{78CF19CE-34D0-4685-9E8E-4B7CB0307FD2}" srcOrd="0" destOrd="0" presId="urn:microsoft.com/office/officeart/2005/8/layout/pyramid2"/>
    <dgm:cxn modelId="{5192CBBD-0A08-43C4-B80A-D21C84018296}" type="presParOf" srcId="{0E9C7C02-20F5-4F43-8C8C-F038C058F01B}" destId="{3A5CE0A4-1933-461C-8D95-5ED7A354C54D}" srcOrd="1" destOrd="0" presId="urn:microsoft.com/office/officeart/2005/8/layout/pyramid2"/>
    <dgm:cxn modelId="{EB24F329-C6D0-4C64-90A4-2667A669A5A3}" type="presParOf" srcId="{0E9C7C02-20F5-4F43-8C8C-F038C058F01B}" destId="{01DB35F1-E04C-496B-88F5-52DF35A4DE34}" srcOrd="2" destOrd="0" presId="urn:microsoft.com/office/officeart/2005/8/layout/pyramid2"/>
    <dgm:cxn modelId="{C4615A2F-67AF-4BBE-B2B6-D8B2F7AC9A13}" type="presParOf" srcId="{0E9C7C02-20F5-4F43-8C8C-F038C058F01B}" destId="{482F8E6C-9D67-405C-867E-CDBABC343DE3}" srcOrd="3" destOrd="0" presId="urn:microsoft.com/office/officeart/2005/8/layout/pyramid2"/>
    <dgm:cxn modelId="{B0D86A35-F482-43AE-A1DB-616093096553}" type="presParOf" srcId="{0E9C7C02-20F5-4F43-8C8C-F038C058F01B}" destId="{647E2C99-5A30-46D5-8DFF-78316C4CBF20}" srcOrd="4" destOrd="0" presId="urn:microsoft.com/office/officeart/2005/8/layout/pyramid2"/>
    <dgm:cxn modelId="{E5DDC221-D552-456A-A57F-E96500B3D327}" type="presParOf" srcId="{0E9C7C02-20F5-4F43-8C8C-F038C058F01B}" destId="{265215E3-A65D-460B-A3C6-A0C0632B6C21}" srcOrd="5" destOrd="0" presId="urn:microsoft.com/office/officeart/2005/8/layout/pyramid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1EBF7C-E18F-4B93-ABA2-3A0D3E7FB20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3DCFA34-9DC7-4F0B-B414-27E6C924144C}">
      <dgm:prSet phldrT="[Text]" custT="1"/>
      <dgm:spPr/>
      <dgm:t>
        <a:bodyPr/>
        <a:lstStyle/>
        <a:p>
          <a:r>
            <a:rPr lang="cs-CZ" sz="1200" b="1" dirty="0"/>
            <a:t>Legislativní podpora rozvoje PD</a:t>
          </a:r>
        </a:p>
      </dgm:t>
    </dgm:pt>
    <dgm:pt modelId="{CEAA0363-5725-4F7A-900D-F310A418F049}" type="parTrans" cxnId="{C1FDFA09-39DE-45D0-9CCC-092F4F896DE3}">
      <dgm:prSet/>
      <dgm:spPr/>
      <dgm:t>
        <a:bodyPr/>
        <a:lstStyle/>
        <a:p>
          <a:endParaRPr lang="cs-CZ" sz="1200" b="1"/>
        </a:p>
      </dgm:t>
    </dgm:pt>
    <dgm:pt modelId="{E41B072F-3255-4F43-B8DC-B0F97928CBB8}" type="sibTrans" cxnId="{C1FDFA09-39DE-45D0-9CCC-092F4F896DE3}">
      <dgm:prSet/>
      <dgm:spPr/>
      <dgm:t>
        <a:bodyPr/>
        <a:lstStyle/>
        <a:p>
          <a:endParaRPr lang="cs-CZ" sz="1200" b="1"/>
        </a:p>
      </dgm:t>
    </dgm:pt>
    <dgm:pt modelId="{16939547-30D8-41FF-8279-8721A5ACC41E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200" b="1"/>
            <a:t>Navýšení počtu dobrovolníků</a:t>
          </a:r>
        </a:p>
      </dgm:t>
    </dgm:pt>
    <dgm:pt modelId="{ECB70715-2B00-44A8-9A2F-5830E9DB9E88}" type="parTrans" cxnId="{0C04A4AF-FC8D-4B82-B1C8-61E436CDC5C0}">
      <dgm:prSet/>
      <dgm:spPr/>
      <dgm:t>
        <a:bodyPr/>
        <a:lstStyle/>
        <a:p>
          <a:endParaRPr lang="cs-CZ" sz="1200" b="1"/>
        </a:p>
      </dgm:t>
    </dgm:pt>
    <dgm:pt modelId="{B110C0E8-9157-4EEE-B60E-CD3719CE34FB}" type="sibTrans" cxnId="{0C04A4AF-FC8D-4B82-B1C8-61E436CDC5C0}">
      <dgm:prSet/>
      <dgm:spPr/>
      <dgm:t>
        <a:bodyPr/>
        <a:lstStyle/>
        <a:p>
          <a:endParaRPr lang="cs-CZ" sz="1200" b="1"/>
        </a:p>
      </dgm:t>
    </dgm:pt>
    <dgm:pt modelId="{999E4CB8-EE18-4764-A780-C26823B5FAD5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200" b="1"/>
            <a:t>Podpora PD ze strany vedení PZS</a:t>
          </a:r>
        </a:p>
      </dgm:t>
    </dgm:pt>
    <dgm:pt modelId="{602E9043-EEB2-4526-A640-C226A7E03E6C}" type="parTrans" cxnId="{D86CBBB2-2D64-483E-BEA7-E19AF0410CE8}">
      <dgm:prSet/>
      <dgm:spPr/>
      <dgm:t>
        <a:bodyPr/>
        <a:lstStyle/>
        <a:p>
          <a:endParaRPr lang="cs-CZ" sz="1200" b="1"/>
        </a:p>
      </dgm:t>
    </dgm:pt>
    <dgm:pt modelId="{660AB120-3069-468A-A353-3D0A5AB14240}" type="sibTrans" cxnId="{D86CBBB2-2D64-483E-BEA7-E19AF0410CE8}">
      <dgm:prSet/>
      <dgm:spPr/>
      <dgm:t>
        <a:bodyPr/>
        <a:lstStyle/>
        <a:p>
          <a:endParaRPr lang="cs-CZ" sz="1200" b="1"/>
        </a:p>
      </dgm:t>
    </dgm:pt>
    <dgm:pt modelId="{0367D37D-4169-4636-9C4B-838D5D0D2A54}">
      <dgm:prSet phldrT="[Text]" custT="1"/>
      <dgm:spPr/>
      <dgm:t>
        <a:bodyPr/>
        <a:lstStyle/>
        <a:p>
          <a:r>
            <a:rPr lang="cs-CZ" sz="1200" b="1"/>
            <a:t>Navýšení finančních možností pro rozvoj PD</a:t>
          </a:r>
        </a:p>
      </dgm:t>
    </dgm:pt>
    <dgm:pt modelId="{326FD96F-2A11-471B-84E3-94F08F0776A1}" type="parTrans" cxnId="{F16B6D35-CA42-4D6C-AE42-E3B4FA862C12}">
      <dgm:prSet/>
      <dgm:spPr/>
      <dgm:t>
        <a:bodyPr/>
        <a:lstStyle/>
        <a:p>
          <a:endParaRPr lang="cs-CZ" sz="1200" b="1"/>
        </a:p>
      </dgm:t>
    </dgm:pt>
    <dgm:pt modelId="{40B23806-7798-44F1-ADED-7A70B06CD6F6}" type="sibTrans" cxnId="{F16B6D35-CA42-4D6C-AE42-E3B4FA862C12}">
      <dgm:prSet/>
      <dgm:spPr/>
      <dgm:t>
        <a:bodyPr/>
        <a:lstStyle/>
        <a:p>
          <a:endParaRPr lang="cs-CZ" sz="1200" b="1"/>
        </a:p>
      </dgm:t>
    </dgm:pt>
    <dgm:pt modelId="{00D1D73A-5DF6-4EFF-9932-F631185137AE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200" b="1"/>
            <a:t>Sdílení zkušeností klíčových osob s jinými PZS s PD</a:t>
          </a:r>
        </a:p>
      </dgm:t>
    </dgm:pt>
    <dgm:pt modelId="{BC43E31F-B562-495B-A12D-8BF4E1444AD7}" type="parTrans" cxnId="{0B8CEDDE-20BB-4333-84F1-4FD1A0C9E3D4}">
      <dgm:prSet/>
      <dgm:spPr/>
      <dgm:t>
        <a:bodyPr/>
        <a:lstStyle/>
        <a:p>
          <a:endParaRPr lang="cs-CZ" sz="1200" b="1"/>
        </a:p>
      </dgm:t>
    </dgm:pt>
    <dgm:pt modelId="{4231DBF0-F974-4F87-95E0-292AF9752F6F}" type="sibTrans" cxnId="{0B8CEDDE-20BB-4333-84F1-4FD1A0C9E3D4}">
      <dgm:prSet/>
      <dgm:spPr/>
      <dgm:t>
        <a:bodyPr/>
        <a:lstStyle/>
        <a:p>
          <a:endParaRPr lang="cs-CZ" sz="1200" b="1"/>
        </a:p>
      </dgm:t>
    </dgm:pt>
    <dgm:pt modelId="{D5154773-2422-4ABE-90C8-F8009BE114CE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200" b="1"/>
            <a:t>Větší zájem zdravotního personálu </a:t>
          </a:r>
          <a:br>
            <a:rPr lang="cs-CZ" sz="1200" b="1"/>
          </a:br>
          <a:r>
            <a:rPr lang="cs-CZ" sz="1200" b="1"/>
            <a:t>o rozvoj PD</a:t>
          </a:r>
        </a:p>
      </dgm:t>
    </dgm:pt>
    <dgm:pt modelId="{BE111E24-A20C-45CB-9E1E-513FE61DE3D1}" type="parTrans" cxnId="{A79ED210-C074-4356-AC10-D02ECFA62F98}">
      <dgm:prSet/>
      <dgm:spPr/>
      <dgm:t>
        <a:bodyPr/>
        <a:lstStyle/>
        <a:p>
          <a:endParaRPr lang="cs-CZ" sz="1200" b="1"/>
        </a:p>
      </dgm:t>
    </dgm:pt>
    <dgm:pt modelId="{85671218-2CF8-4D31-AD30-CF31ABAED012}" type="sibTrans" cxnId="{A79ED210-C074-4356-AC10-D02ECFA62F98}">
      <dgm:prSet/>
      <dgm:spPr/>
      <dgm:t>
        <a:bodyPr/>
        <a:lstStyle/>
        <a:p>
          <a:endParaRPr lang="cs-CZ" sz="1200" b="1"/>
        </a:p>
      </dgm:t>
    </dgm:pt>
    <dgm:pt modelId="{133194B3-0DB0-401B-B734-945932E3F492}">
      <dgm:prSet phldrT="[Text]" custT="1"/>
      <dgm:spPr/>
      <dgm:t>
        <a:bodyPr/>
        <a:lstStyle/>
        <a:p>
          <a:r>
            <a:rPr lang="cs-CZ" sz="1200" b="1"/>
            <a:t>Zvýšení propagace PD, zacílení na potenciální zájemce o dobrovolnictví</a:t>
          </a:r>
        </a:p>
      </dgm:t>
    </dgm:pt>
    <dgm:pt modelId="{2C3FC200-95AE-453F-B13E-9B91202C5047}" type="parTrans" cxnId="{E10546C9-00DC-4F6F-B435-7FBBA067560E}">
      <dgm:prSet/>
      <dgm:spPr/>
      <dgm:t>
        <a:bodyPr/>
        <a:lstStyle/>
        <a:p>
          <a:endParaRPr lang="cs-CZ" sz="1200" b="1"/>
        </a:p>
      </dgm:t>
    </dgm:pt>
    <dgm:pt modelId="{D21E6E3E-D336-4CFD-AAC0-9D596E557AA5}" type="sibTrans" cxnId="{E10546C9-00DC-4F6F-B435-7FBBA067560E}">
      <dgm:prSet/>
      <dgm:spPr/>
      <dgm:t>
        <a:bodyPr/>
        <a:lstStyle/>
        <a:p>
          <a:endParaRPr lang="cs-CZ" sz="1200" b="1"/>
        </a:p>
      </dgm:t>
    </dgm:pt>
    <dgm:pt modelId="{A42F53F9-49F1-4F77-A749-993956DCF590}" type="pres">
      <dgm:prSet presAssocID="{7F1EBF7C-E18F-4B93-ABA2-3A0D3E7FB201}" presName="Name0" presStyleCnt="0">
        <dgm:presLayoutVars>
          <dgm:dir/>
          <dgm:resizeHandles val="exact"/>
        </dgm:presLayoutVars>
      </dgm:prSet>
      <dgm:spPr/>
    </dgm:pt>
    <dgm:pt modelId="{D4F7FE13-249C-45FC-8716-3D9B7A349F54}" type="pres">
      <dgm:prSet presAssocID="{7F1EBF7C-E18F-4B93-ABA2-3A0D3E7FB201}" presName="cycle" presStyleCnt="0"/>
      <dgm:spPr/>
    </dgm:pt>
    <dgm:pt modelId="{27D18991-9FCC-4FAD-8189-E30A823A1FAA}" type="pres">
      <dgm:prSet presAssocID="{13DCFA34-9DC7-4F0B-B414-27E6C924144C}" presName="nodeFirstNode" presStyleLbl="node1" presStyleIdx="0" presStyleCnt="7">
        <dgm:presLayoutVars>
          <dgm:bulletEnabled val="1"/>
        </dgm:presLayoutVars>
      </dgm:prSet>
      <dgm:spPr/>
    </dgm:pt>
    <dgm:pt modelId="{322BD5F4-8B1C-4B36-BB9D-ADDD71E8C816}" type="pres">
      <dgm:prSet presAssocID="{E41B072F-3255-4F43-B8DC-B0F97928CBB8}" presName="sibTransFirstNode" presStyleLbl="bgShp" presStyleIdx="0" presStyleCnt="1"/>
      <dgm:spPr/>
    </dgm:pt>
    <dgm:pt modelId="{9D70F438-14FD-461E-87D3-A5FD44189911}" type="pres">
      <dgm:prSet presAssocID="{D5154773-2422-4ABE-90C8-F8009BE114CE}" presName="nodeFollowingNodes" presStyleLbl="node1" presStyleIdx="1" presStyleCnt="7">
        <dgm:presLayoutVars>
          <dgm:bulletEnabled val="1"/>
        </dgm:presLayoutVars>
      </dgm:prSet>
      <dgm:spPr/>
    </dgm:pt>
    <dgm:pt modelId="{343DA6BC-002D-40FA-8E6F-F976792ABB52}" type="pres">
      <dgm:prSet presAssocID="{133194B3-0DB0-401B-B734-945932E3F492}" presName="nodeFollowingNodes" presStyleLbl="node1" presStyleIdx="2" presStyleCnt="7">
        <dgm:presLayoutVars>
          <dgm:bulletEnabled val="1"/>
        </dgm:presLayoutVars>
      </dgm:prSet>
      <dgm:spPr/>
    </dgm:pt>
    <dgm:pt modelId="{3FD7133A-F375-4044-8AAD-BD5B291E212F}" type="pres">
      <dgm:prSet presAssocID="{16939547-30D8-41FF-8279-8721A5ACC41E}" presName="nodeFollowingNodes" presStyleLbl="node1" presStyleIdx="3" presStyleCnt="7">
        <dgm:presLayoutVars>
          <dgm:bulletEnabled val="1"/>
        </dgm:presLayoutVars>
      </dgm:prSet>
      <dgm:spPr/>
    </dgm:pt>
    <dgm:pt modelId="{B17C6A28-5578-4B56-88A4-9578A6E41C1E}" type="pres">
      <dgm:prSet presAssocID="{999E4CB8-EE18-4764-A780-C26823B5FAD5}" presName="nodeFollowingNodes" presStyleLbl="node1" presStyleIdx="4" presStyleCnt="7">
        <dgm:presLayoutVars>
          <dgm:bulletEnabled val="1"/>
        </dgm:presLayoutVars>
      </dgm:prSet>
      <dgm:spPr/>
    </dgm:pt>
    <dgm:pt modelId="{D7CDD102-A7E4-42EF-9A4D-A1392D83066B}" type="pres">
      <dgm:prSet presAssocID="{0367D37D-4169-4636-9C4B-838D5D0D2A54}" presName="nodeFollowingNodes" presStyleLbl="node1" presStyleIdx="5" presStyleCnt="7">
        <dgm:presLayoutVars>
          <dgm:bulletEnabled val="1"/>
        </dgm:presLayoutVars>
      </dgm:prSet>
      <dgm:spPr/>
    </dgm:pt>
    <dgm:pt modelId="{9A00A607-581E-46B0-ADA9-A4E157B0B1E1}" type="pres">
      <dgm:prSet presAssocID="{00D1D73A-5DF6-4EFF-9932-F631185137AE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FBDA7001-599F-4DCE-AB34-12B2CE8D0A93}" type="presOf" srcId="{E41B072F-3255-4F43-B8DC-B0F97928CBB8}" destId="{322BD5F4-8B1C-4B36-BB9D-ADDD71E8C816}" srcOrd="0" destOrd="0" presId="urn:microsoft.com/office/officeart/2005/8/layout/cycle3"/>
    <dgm:cxn modelId="{17D66A08-ACE3-4FEE-AB79-3E35D0FFEE88}" type="presOf" srcId="{13DCFA34-9DC7-4F0B-B414-27E6C924144C}" destId="{27D18991-9FCC-4FAD-8189-E30A823A1FAA}" srcOrd="0" destOrd="0" presId="urn:microsoft.com/office/officeart/2005/8/layout/cycle3"/>
    <dgm:cxn modelId="{2E467409-1D17-4955-AC69-7711EFB7EDE1}" type="presOf" srcId="{00D1D73A-5DF6-4EFF-9932-F631185137AE}" destId="{9A00A607-581E-46B0-ADA9-A4E157B0B1E1}" srcOrd="0" destOrd="0" presId="urn:microsoft.com/office/officeart/2005/8/layout/cycle3"/>
    <dgm:cxn modelId="{C1FDFA09-39DE-45D0-9CCC-092F4F896DE3}" srcId="{7F1EBF7C-E18F-4B93-ABA2-3A0D3E7FB201}" destId="{13DCFA34-9DC7-4F0B-B414-27E6C924144C}" srcOrd="0" destOrd="0" parTransId="{CEAA0363-5725-4F7A-900D-F310A418F049}" sibTransId="{E41B072F-3255-4F43-B8DC-B0F97928CBB8}"/>
    <dgm:cxn modelId="{A79ED210-C074-4356-AC10-D02ECFA62F98}" srcId="{7F1EBF7C-E18F-4B93-ABA2-3A0D3E7FB201}" destId="{D5154773-2422-4ABE-90C8-F8009BE114CE}" srcOrd="1" destOrd="0" parTransId="{BE111E24-A20C-45CB-9E1E-513FE61DE3D1}" sibTransId="{85671218-2CF8-4D31-AD30-CF31ABAED012}"/>
    <dgm:cxn modelId="{F16B6D35-CA42-4D6C-AE42-E3B4FA862C12}" srcId="{7F1EBF7C-E18F-4B93-ABA2-3A0D3E7FB201}" destId="{0367D37D-4169-4636-9C4B-838D5D0D2A54}" srcOrd="5" destOrd="0" parTransId="{326FD96F-2A11-471B-84E3-94F08F0776A1}" sibTransId="{40B23806-7798-44F1-ADED-7A70B06CD6F6}"/>
    <dgm:cxn modelId="{AC2C5563-81E5-43A5-AC4E-2712C5D544E6}" type="presOf" srcId="{0367D37D-4169-4636-9C4B-838D5D0D2A54}" destId="{D7CDD102-A7E4-42EF-9A4D-A1392D83066B}" srcOrd="0" destOrd="0" presId="urn:microsoft.com/office/officeart/2005/8/layout/cycle3"/>
    <dgm:cxn modelId="{44EB818F-064A-433C-B035-D15597FDBA34}" type="presOf" srcId="{7F1EBF7C-E18F-4B93-ABA2-3A0D3E7FB201}" destId="{A42F53F9-49F1-4F77-A749-993956DCF590}" srcOrd="0" destOrd="0" presId="urn:microsoft.com/office/officeart/2005/8/layout/cycle3"/>
    <dgm:cxn modelId="{3E8FFFAD-E6CB-4555-9E73-7B7D7978A233}" type="presOf" srcId="{16939547-30D8-41FF-8279-8721A5ACC41E}" destId="{3FD7133A-F375-4044-8AAD-BD5B291E212F}" srcOrd="0" destOrd="0" presId="urn:microsoft.com/office/officeart/2005/8/layout/cycle3"/>
    <dgm:cxn modelId="{0C04A4AF-FC8D-4B82-B1C8-61E436CDC5C0}" srcId="{7F1EBF7C-E18F-4B93-ABA2-3A0D3E7FB201}" destId="{16939547-30D8-41FF-8279-8721A5ACC41E}" srcOrd="3" destOrd="0" parTransId="{ECB70715-2B00-44A8-9A2F-5830E9DB9E88}" sibTransId="{B110C0E8-9157-4EEE-B60E-CD3719CE34FB}"/>
    <dgm:cxn modelId="{D86CBBB2-2D64-483E-BEA7-E19AF0410CE8}" srcId="{7F1EBF7C-E18F-4B93-ABA2-3A0D3E7FB201}" destId="{999E4CB8-EE18-4764-A780-C26823B5FAD5}" srcOrd="4" destOrd="0" parTransId="{602E9043-EEB2-4526-A640-C226A7E03E6C}" sibTransId="{660AB120-3069-468A-A353-3D0A5AB14240}"/>
    <dgm:cxn modelId="{9F9EAEBA-2536-4102-855B-84B4BFB8028B}" type="presOf" srcId="{133194B3-0DB0-401B-B734-945932E3F492}" destId="{343DA6BC-002D-40FA-8E6F-F976792ABB52}" srcOrd="0" destOrd="0" presId="urn:microsoft.com/office/officeart/2005/8/layout/cycle3"/>
    <dgm:cxn modelId="{6CF3E6BD-0786-4EA5-99D7-25D538101188}" type="presOf" srcId="{D5154773-2422-4ABE-90C8-F8009BE114CE}" destId="{9D70F438-14FD-461E-87D3-A5FD44189911}" srcOrd="0" destOrd="0" presId="urn:microsoft.com/office/officeart/2005/8/layout/cycle3"/>
    <dgm:cxn modelId="{E10546C9-00DC-4F6F-B435-7FBBA067560E}" srcId="{7F1EBF7C-E18F-4B93-ABA2-3A0D3E7FB201}" destId="{133194B3-0DB0-401B-B734-945932E3F492}" srcOrd="2" destOrd="0" parTransId="{2C3FC200-95AE-453F-B13E-9B91202C5047}" sibTransId="{D21E6E3E-D336-4CFD-AAC0-9D596E557AA5}"/>
    <dgm:cxn modelId="{0B8CEDDE-20BB-4333-84F1-4FD1A0C9E3D4}" srcId="{7F1EBF7C-E18F-4B93-ABA2-3A0D3E7FB201}" destId="{00D1D73A-5DF6-4EFF-9932-F631185137AE}" srcOrd="6" destOrd="0" parTransId="{BC43E31F-B562-495B-A12D-8BF4E1444AD7}" sibTransId="{4231DBF0-F974-4F87-95E0-292AF9752F6F}"/>
    <dgm:cxn modelId="{6BB1D7FB-B23D-4FFE-AEE5-02C5850BD83B}" type="presOf" srcId="{999E4CB8-EE18-4764-A780-C26823B5FAD5}" destId="{B17C6A28-5578-4B56-88A4-9578A6E41C1E}" srcOrd="0" destOrd="0" presId="urn:microsoft.com/office/officeart/2005/8/layout/cycle3"/>
    <dgm:cxn modelId="{55AD6D22-9B86-4580-BB4F-9D286E9C1236}" type="presParOf" srcId="{A42F53F9-49F1-4F77-A749-993956DCF590}" destId="{D4F7FE13-249C-45FC-8716-3D9B7A349F54}" srcOrd="0" destOrd="0" presId="urn:microsoft.com/office/officeart/2005/8/layout/cycle3"/>
    <dgm:cxn modelId="{402B6757-E461-400F-9325-2289B67C9C88}" type="presParOf" srcId="{D4F7FE13-249C-45FC-8716-3D9B7A349F54}" destId="{27D18991-9FCC-4FAD-8189-E30A823A1FAA}" srcOrd="0" destOrd="0" presId="urn:microsoft.com/office/officeart/2005/8/layout/cycle3"/>
    <dgm:cxn modelId="{E0A9A6A8-009C-444C-9F65-A900E5271747}" type="presParOf" srcId="{D4F7FE13-249C-45FC-8716-3D9B7A349F54}" destId="{322BD5F4-8B1C-4B36-BB9D-ADDD71E8C816}" srcOrd="1" destOrd="0" presId="urn:microsoft.com/office/officeart/2005/8/layout/cycle3"/>
    <dgm:cxn modelId="{3515AF1E-1763-494A-8A4C-F8FF55439D41}" type="presParOf" srcId="{D4F7FE13-249C-45FC-8716-3D9B7A349F54}" destId="{9D70F438-14FD-461E-87D3-A5FD44189911}" srcOrd="2" destOrd="0" presId="urn:microsoft.com/office/officeart/2005/8/layout/cycle3"/>
    <dgm:cxn modelId="{3ADED42E-3D29-427C-A1A4-C00D7CC48993}" type="presParOf" srcId="{D4F7FE13-249C-45FC-8716-3D9B7A349F54}" destId="{343DA6BC-002D-40FA-8E6F-F976792ABB52}" srcOrd="3" destOrd="0" presId="urn:microsoft.com/office/officeart/2005/8/layout/cycle3"/>
    <dgm:cxn modelId="{919DA952-DB73-4FC9-81BE-E884A447063D}" type="presParOf" srcId="{D4F7FE13-249C-45FC-8716-3D9B7A349F54}" destId="{3FD7133A-F375-4044-8AAD-BD5B291E212F}" srcOrd="4" destOrd="0" presId="urn:microsoft.com/office/officeart/2005/8/layout/cycle3"/>
    <dgm:cxn modelId="{58768956-68CC-4ACC-AB3A-331DE40BF6BD}" type="presParOf" srcId="{D4F7FE13-249C-45FC-8716-3D9B7A349F54}" destId="{B17C6A28-5578-4B56-88A4-9578A6E41C1E}" srcOrd="5" destOrd="0" presId="urn:microsoft.com/office/officeart/2005/8/layout/cycle3"/>
    <dgm:cxn modelId="{82DAABB6-25D4-4A27-81CE-74E99025DE74}" type="presParOf" srcId="{D4F7FE13-249C-45FC-8716-3D9B7A349F54}" destId="{D7CDD102-A7E4-42EF-9A4D-A1392D83066B}" srcOrd="6" destOrd="0" presId="urn:microsoft.com/office/officeart/2005/8/layout/cycle3"/>
    <dgm:cxn modelId="{DC87E29A-4BF6-401F-AC21-702E69CE1346}" type="presParOf" srcId="{D4F7FE13-249C-45FC-8716-3D9B7A349F54}" destId="{9A00A607-581E-46B0-ADA9-A4E157B0B1E1}" srcOrd="7" destOrd="0" presId="urn:microsoft.com/office/officeart/2005/8/layout/cycle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DBE709-CF19-4E5C-AB6F-75D7B40099E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2BA195A-184A-4864-BCC7-9EC440F2BDE1}">
      <dgm:prSet phldrT="[Text]" custT="1"/>
      <dgm:spPr/>
      <dgm:t>
        <a:bodyPr/>
        <a:lstStyle/>
        <a:p>
          <a:r>
            <a:rPr lang="cs-CZ" sz="2000" b="1" dirty="0"/>
            <a:t>CELKOVÝ INDEX STAVU DOBROVOLNICTVÍ V PZS</a:t>
          </a:r>
          <a:br>
            <a:rPr lang="cs-CZ" sz="2000" b="1" dirty="0"/>
          </a:br>
          <a:r>
            <a:rPr lang="cs-CZ" sz="2000" b="1" dirty="0"/>
            <a:t>(&gt; 200 PZS v rámci celé ČR)</a:t>
          </a:r>
        </a:p>
      </dgm:t>
    </dgm:pt>
    <dgm:pt modelId="{488D5F5E-1B79-42B9-91CE-285960DF0B4E}" type="parTrans" cxnId="{F40BDEE5-B35C-4FF8-9C70-E2EF89257108}">
      <dgm:prSet/>
      <dgm:spPr/>
      <dgm:t>
        <a:bodyPr/>
        <a:lstStyle/>
        <a:p>
          <a:endParaRPr lang="cs-CZ"/>
        </a:p>
      </dgm:t>
    </dgm:pt>
    <dgm:pt modelId="{C22104C6-C493-4FB2-A2D2-03A4F3DBE514}" type="sibTrans" cxnId="{F40BDEE5-B35C-4FF8-9C70-E2EF89257108}">
      <dgm:prSet/>
      <dgm:spPr/>
      <dgm:t>
        <a:bodyPr/>
        <a:lstStyle/>
        <a:p>
          <a:endParaRPr lang="cs-CZ"/>
        </a:p>
      </dgm:t>
    </dgm:pt>
    <dgm:pt modelId="{F9EF9491-67E4-4D9F-84C3-AAB88AD6FCB4}">
      <dgm:prSet phldrT="[Text]" custT="1"/>
      <dgm:spPr/>
      <dgm:t>
        <a:bodyPr/>
        <a:lstStyle/>
        <a:p>
          <a:r>
            <a:rPr lang="cs-CZ" sz="2000" b="1" dirty="0"/>
            <a:t>INDEX ROZVOJE DOBROVOLNICKÉHO PROGRAMU (16 + 11 PZS)</a:t>
          </a:r>
        </a:p>
      </dgm:t>
    </dgm:pt>
    <dgm:pt modelId="{00F93DC0-6499-47F5-9D94-16DB4C90253F}" type="parTrans" cxnId="{79393DA8-974A-4F28-A99B-31408B3985EA}">
      <dgm:prSet/>
      <dgm:spPr/>
      <dgm:t>
        <a:bodyPr/>
        <a:lstStyle/>
        <a:p>
          <a:endParaRPr lang="cs-CZ"/>
        </a:p>
      </dgm:t>
    </dgm:pt>
    <dgm:pt modelId="{8A969152-2121-4CD6-BBBD-10F370467B22}" type="sibTrans" cxnId="{79393DA8-974A-4F28-A99B-31408B3985EA}">
      <dgm:prSet/>
      <dgm:spPr/>
      <dgm:t>
        <a:bodyPr/>
        <a:lstStyle/>
        <a:p>
          <a:endParaRPr lang="cs-CZ"/>
        </a:p>
      </dgm:t>
    </dgm:pt>
    <dgm:pt modelId="{19C8FC86-93FA-4E97-88DC-8305C2895210}">
      <dgm:prSet phldrT="[Text]" custT="1"/>
      <dgm:spPr/>
      <dgm:t>
        <a:bodyPr/>
        <a:lstStyle/>
        <a:p>
          <a:r>
            <a:rPr lang="cs-CZ" sz="2000" b="1" dirty="0"/>
            <a:t>INDEX BARIÉRY A INDEX PŘÍNOSY PD </a:t>
          </a:r>
          <a:br>
            <a:rPr lang="cs-CZ" sz="2000" b="1" dirty="0"/>
          </a:br>
          <a:r>
            <a:rPr lang="cs-CZ" sz="2000" b="1" dirty="0"/>
            <a:t>(16 + 11 PZS)</a:t>
          </a:r>
        </a:p>
      </dgm:t>
    </dgm:pt>
    <dgm:pt modelId="{6A49422A-5438-423B-AC30-464C400A85CC}" type="parTrans" cxnId="{5EDFCEBC-B646-486B-879D-5BD4CE723420}">
      <dgm:prSet/>
      <dgm:spPr/>
      <dgm:t>
        <a:bodyPr/>
        <a:lstStyle/>
        <a:p>
          <a:endParaRPr lang="cs-CZ"/>
        </a:p>
      </dgm:t>
    </dgm:pt>
    <dgm:pt modelId="{E5F1117D-CD3C-4B38-82FE-A5C0B91E3A3C}" type="sibTrans" cxnId="{5EDFCEBC-B646-486B-879D-5BD4CE723420}">
      <dgm:prSet/>
      <dgm:spPr/>
      <dgm:t>
        <a:bodyPr/>
        <a:lstStyle/>
        <a:p>
          <a:endParaRPr lang="cs-CZ"/>
        </a:p>
      </dgm:t>
    </dgm:pt>
    <dgm:pt modelId="{931CD979-40D1-45E5-B213-A861346A48D3}" type="pres">
      <dgm:prSet presAssocID="{70DBE709-CF19-4E5C-AB6F-75D7B40099E3}" presName="Name0" presStyleCnt="0">
        <dgm:presLayoutVars>
          <dgm:chMax val="7"/>
          <dgm:chPref val="7"/>
          <dgm:dir/>
        </dgm:presLayoutVars>
      </dgm:prSet>
      <dgm:spPr/>
    </dgm:pt>
    <dgm:pt modelId="{7980BF6D-8BB9-437F-B006-9762D23F0026}" type="pres">
      <dgm:prSet presAssocID="{70DBE709-CF19-4E5C-AB6F-75D7B40099E3}" presName="Name1" presStyleCnt="0"/>
      <dgm:spPr/>
    </dgm:pt>
    <dgm:pt modelId="{2514DF50-CF4C-475D-97E2-44ABC63BC893}" type="pres">
      <dgm:prSet presAssocID="{70DBE709-CF19-4E5C-AB6F-75D7B40099E3}" presName="cycle" presStyleCnt="0"/>
      <dgm:spPr/>
    </dgm:pt>
    <dgm:pt modelId="{E8A252DF-7756-4C74-B39A-9887788C30FB}" type="pres">
      <dgm:prSet presAssocID="{70DBE709-CF19-4E5C-AB6F-75D7B40099E3}" presName="srcNode" presStyleLbl="node1" presStyleIdx="0" presStyleCnt="3"/>
      <dgm:spPr/>
    </dgm:pt>
    <dgm:pt modelId="{83906756-7D7A-497C-BA14-A5F9296FC4BE}" type="pres">
      <dgm:prSet presAssocID="{70DBE709-CF19-4E5C-AB6F-75D7B40099E3}" presName="conn" presStyleLbl="parChTrans1D2" presStyleIdx="0" presStyleCnt="1"/>
      <dgm:spPr/>
    </dgm:pt>
    <dgm:pt modelId="{FEFD6A91-1D80-41BA-A971-8D6986711D64}" type="pres">
      <dgm:prSet presAssocID="{70DBE709-CF19-4E5C-AB6F-75D7B40099E3}" presName="extraNode" presStyleLbl="node1" presStyleIdx="0" presStyleCnt="3"/>
      <dgm:spPr/>
    </dgm:pt>
    <dgm:pt modelId="{1221C826-3639-44C2-8745-C98D9A17612D}" type="pres">
      <dgm:prSet presAssocID="{70DBE709-CF19-4E5C-AB6F-75D7B40099E3}" presName="dstNode" presStyleLbl="node1" presStyleIdx="0" presStyleCnt="3"/>
      <dgm:spPr/>
    </dgm:pt>
    <dgm:pt modelId="{B61DE514-F2CA-4386-9CBE-FC181AD1767B}" type="pres">
      <dgm:prSet presAssocID="{02BA195A-184A-4864-BCC7-9EC440F2BDE1}" presName="text_1" presStyleLbl="node1" presStyleIdx="0" presStyleCnt="3">
        <dgm:presLayoutVars>
          <dgm:bulletEnabled val="1"/>
        </dgm:presLayoutVars>
      </dgm:prSet>
      <dgm:spPr/>
    </dgm:pt>
    <dgm:pt modelId="{3379AAC7-5198-4FA7-818E-B4A85BD5024D}" type="pres">
      <dgm:prSet presAssocID="{02BA195A-184A-4864-BCC7-9EC440F2BDE1}" presName="accent_1" presStyleCnt="0"/>
      <dgm:spPr/>
    </dgm:pt>
    <dgm:pt modelId="{472590C8-9D3F-422D-803C-B953C9481A8F}" type="pres">
      <dgm:prSet presAssocID="{02BA195A-184A-4864-BCC7-9EC440F2BDE1}" presName="accentRepeatNode" presStyleLbl="solidFgAcc1" presStyleIdx="0" presStyleCnt="3"/>
      <dgm:spPr/>
    </dgm:pt>
    <dgm:pt modelId="{8527B4B7-FD0D-459A-9A73-6EC7249E0CF2}" type="pres">
      <dgm:prSet presAssocID="{F9EF9491-67E4-4D9F-84C3-AAB88AD6FCB4}" presName="text_2" presStyleLbl="node1" presStyleIdx="1" presStyleCnt="3">
        <dgm:presLayoutVars>
          <dgm:bulletEnabled val="1"/>
        </dgm:presLayoutVars>
      </dgm:prSet>
      <dgm:spPr/>
    </dgm:pt>
    <dgm:pt modelId="{A72251EB-953E-485A-A7F9-A789F6258D63}" type="pres">
      <dgm:prSet presAssocID="{F9EF9491-67E4-4D9F-84C3-AAB88AD6FCB4}" presName="accent_2" presStyleCnt="0"/>
      <dgm:spPr/>
    </dgm:pt>
    <dgm:pt modelId="{4EB76E5A-5BEE-48BE-97E4-C457340AF81A}" type="pres">
      <dgm:prSet presAssocID="{F9EF9491-67E4-4D9F-84C3-AAB88AD6FCB4}" presName="accentRepeatNode" presStyleLbl="solidFgAcc1" presStyleIdx="1" presStyleCnt="3"/>
      <dgm:spPr/>
    </dgm:pt>
    <dgm:pt modelId="{E576F03F-E735-4DED-B1C4-3EBBFA57EAFF}" type="pres">
      <dgm:prSet presAssocID="{19C8FC86-93FA-4E97-88DC-8305C2895210}" presName="text_3" presStyleLbl="node1" presStyleIdx="2" presStyleCnt="3">
        <dgm:presLayoutVars>
          <dgm:bulletEnabled val="1"/>
        </dgm:presLayoutVars>
      </dgm:prSet>
      <dgm:spPr/>
    </dgm:pt>
    <dgm:pt modelId="{88200012-DD4E-4C47-A41C-3414FEE8FAE8}" type="pres">
      <dgm:prSet presAssocID="{19C8FC86-93FA-4E97-88DC-8305C2895210}" presName="accent_3" presStyleCnt="0"/>
      <dgm:spPr/>
    </dgm:pt>
    <dgm:pt modelId="{9CCA2089-3294-4C2C-B299-05E09072960D}" type="pres">
      <dgm:prSet presAssocID="{19C8FC86-93FA-4E97-88DC-8305C2895210}" presName="accentRepeatNode" presStyleLbl="solidFgAcc1" presStyleIdx="2" presStyleCnt="3"/>
      <dgm:spPr/>
    </dgm:pt>
  </dgm:ptLst>
  <dgm:cxnLst>
    <dgm:cxn modelId="{0E917907-E7DE-4364-BCFE-46DC13C6D8A0}" type="presOf" srcId="{19C8FC86-93FA-4E97-88DC-8305C2895210}" destId="{E576F03F-E735-4DED-B1C4-3EBBFA57EAFF}" srcOrd="0" destOrd="0" presId="urn:microsoft.com/office/officeart/2008/layout/VerticalCurvedList"/>
    <dgm:cxn modelId="{E4743A5F-0B7C-4348-9693-F490C0CCD3D2}" type="presOf" srcId="{02BA195A-184A-4864-BCC7-9EC440F2BDE1}" destId="{B61DE514-F2CA-4386-9CBE-FC181AD1767B}" srcOrd="0" destOrd="0" presId="urn:microsoft.com/office/officeart/2008/layout/VerticalCurvedList"/>
    <dgm:cxn modelId="{E9B38561-C20F-4C5F-B74E-5B85627EA424}" type="presOf" srcId="{70DBE709-CF19-4E5C-AB6F-75D7B40099E3}" destId="{931CD979-40D1-45E5-B213-A861346A48D3}" srcOrd="0" destOrd="0" presId="urn:microsoft.com/office/officeart/2008/layout/VerticalCurvedList"/>
    <dgm:cxn modelId="{1F2C1C7D-2482-4049-8ADD-3D8BDE9DD53D}" type="presOf" srcId="{F9EF9491-67E4-4D9F-84C3-AAB88AD6FCB4}" destId="{8527B4B7-FD0D-459A-9A73-6EC7249E0CF2}" srcOrd="0" destOrd="0" presId="urn:microsoft.com/office/officeart/2008/layout/VerticalCurvedList"/>
    <dgm:cxn modelId="{79393DA8-974A-4F28-A99B-31408B3985EA}" srcId="{70DBE709-CF19-4E5C-AB6F-75D7B40099E3}" destId="{F9EF9491-67E4-4D9F-84C3-AAB88AD6FCB4}" srcOrd="1" destOrd="0" parTransId="{00F93DC0-6499-47F5-9D94-16DB4C90253F}" sibTransId="{8A969152-2121-4CD6-BBBD-10F370467B22}"/>
    <dgm:cxn modelId="{5EDFCEBC-B646-486B-879D-5BD4CE723420}" srcId="{70DBE709-CF19-4E5C-AB6F-75D7B40099E3}" destId="{19C8FC86-93FA-4E97-88DC-8305C2895210}" srcOrd="2" destOrd="0" parTransId="{6A49422A-5438-423B-AC30-464C400A85CC}" sibTransId="{E5F1117D-CD3C-4B38-82FE-A5C0B91E3A3C}"/>
    <dgm:cxn modelId="{F40BDEE5-B35C-4FF8-9C70-E2EF89257108}" srcId="{70DBE709-CF19-4E5C-AB6F-75D7B40099E3}" destId="{02BA195A-184A-4864-BCC7-9EC440F2BDE1}" srcOrd="0" destOrd="0" parTransId="{488D5F5E-1B79-42B9-91CE-285960DF0B4E}" sibTransId="{C22104C6-C493-4FB2-A2D2-03A4F3DBE514}"/>
    <dgm:cxn modelId="{E59F70EC-9BA5-4AC6-8883-F6DB9092F869}" type="presOf" srcId="{C22104C6-C493-4FB2-A2D2-03A4F3DBE514}" destId="{83906756-7D7A-497C-BA14-A5F9296FC4BE}" srcOrd="0" destOrd="0" presId="urn:microsoft.com/office/officeart/2008/layout/VerticalCurvedList"/>
    <dgm:cxn modelId="{E49CAFF9-3DE4-4CE8-A0E1-13C88DAAF5B8}" type="presParOf" srcId="{931CD979-40D1-45E5-B213-A861346A48D3}" destId="{7980BF6D-8BB9-437F-B006-9762D23F0026}" srcOrd="0" destOrd="0" presId="urn:microsoft.com/office/officeart/2008/layout/VerticalCurvedList"/>
    <dgm:cxn modelId="{DB2AACCA-6280-4322-84D3-7DC4628586FC}" type="presParOf" srcId="{7980BF6D-8BB9-437F-B006-9762D23F0026}" destId="{2514DF50-CF4C-475D-97E2-44ABC63BC893}" srcOrd="0" destOrd="0" presId="urn:microsoft.com/office/officeart/2008/layout/VerticalCurvedList"/>
    <dgm:cxn modelId="{99DD0147-2330-4C91-82C0-A4864300F2EE}" type="presParOf" srcId="{2514DF50-CF4C-475D-97E2-44ABC63BC893}" destId="{E8A252DF-7756-4C74-B39A-9887788C30FB}" srcOrd="0" destOrd="0" presId="urn:microsoft.com/office/officeart/2008/layout/VerticalCurvedList"/>
    <dgm:cxn modelId="{A6FB216A-F19C-4A79-B5FA-8163EA95FCCA}" type="presParOf" srcId="{2514DF50-CF4C-475D-97E2-44ABC63BC893}" destId="{83906756-7D7A-497C-BA14-A5F9296FC4BE}" srcOrd="1" destOrd="0" presId="urn:microsoft.com/office/officeart/2008/layout/VerticalCurvedList"/>
    <dgm:cxn modelId="{7C9D8336-FFAD-42A1-BA20-8F6D736393C1}" type="presParOf" srcId="{2514DF50-CF4C-475D-97E2-44ABC63BC893}" destId="{FEFD6A91-1D80-41BA-A971-8D6986711D64}" srcOrd="2" destOrd="0" presId="urn:microsoft.com/office/officeart/2008/layout/VerticalCurvedList"/>
    <dgm:cxn modelId="{408919CE-4680-4356-9E65-A16BF768DF4C}" type="presParOf" srcId="{2514DF50-CF4C-475D-97E2-44ABC63BC893}" destId="{1221C826-3639-44C2-8745-C98D9A17612D}" srcOrd="3" destOrd="0" presId="urn:microsoft.com/office/officeart/2008/layout/VerticalCurvedList"/>
    <dgm:cxn modelId="{66F875F3-C94D-4854-A3F4-0F4144FF4C3C}" type="presParOf" srcId="{7980BF6D-8BB9-437F-B006-9762D23F0026}" destId="{B61DE514-F2CA-4386-9CBE-FC181AD1767B}" srcOrd="1" destOrd="0" presId="urn:microsoft.com/office/officeart/2008/layout/VerticalCurvedList"/>
    <dgm:cxn modelId="{38647CB8-5073-4ACD-9CA4-75D4B411513B}" type="presParOf" srcId="{7980BF6D-8BB9-437F-B006-9762D23F0026}" destId="{3379AAC7-5198-4FA7-818E-B4A85BD5024D}" srcOrd="2" destOrd="0" presId="urn:microsoft.com/office/officeart/2008/layout/VerticalCurvedList"/>
    <dgm:cxn modelId="{3CCC5738-D23D-41CB-A54F-14C6BAB6D61A}" type="presParOf" srcId="{3379AAC7-5198-4FA7-818E-B4A85BD5024D}" destId="{472590C8-9D3F-422D-803C-B953C9481A8F}" srcOrd="0" destOrd="0" presId="urn:microsoft.com/office/officeart/2008/layout/VerticalCurvedList"/>
    <dgm:cxn modelId="{9F14061A-9F41-42F8-A6AD-CF43F0BC8F80}" type="presParOf" srcId="{7980BF6D-8BB9-437F-B006-9762D23F0026}" destId="{8527B4B7-FD0D-459A-9A73-6EC7249E0CF2}" srcOrd="3" destOrd="0" presId="urn:microsoft.com/office/officeart/2008/layout/VerticalCurvedList"/>
    <dgm:cxn modelId="{034310D3-6E7B-415C-BC4A-7AA4C30C8D5E}" type="presParOf" srcId="{7980BF6D-8BB9-437F-B006-9762D23F0026}" destId="{A72251EB-953E-485A-A7F9-A789F6258D63}" srcOrd="4" destOrd="0" presId="urn:microsoft.com/office/officeart/2008/layout/VerticalCurvedList"/>
    <dgm:cxn modelId="{C5ECB6CD-A04C-4CE2-B1D5-F28818E51DCD}" type="presParOf" srcId="{A72251EB-953E-485A-A7F9-A789F6258D63}" destId="{4EB76E5A-5BEE-48BE-97E4-C457340AF81A}" srcOrd="0" destOrd="0" presId="urn:microsoft.com/office/officeart/2008/layout/VerticalCurvedList"/>
    <dgm:cxn modelId="{E3FB07C2-137B-477E-A129-6DBB9FDDD774}" type="presParOf" srcId="{7980BF6D-8BB9-437F-B006-9762D23F0026}" destId="{E576F03F-E735-4DED-B1C4-3EBBFA57EAFF}" srcOrd="5" destOrd="0" presId="urn:microsoft.com/office/officeart/2008/layout/VerticalCurvedList"/>
    <dgm:cxn modelId="{FCDE02A2-8D19-43D7-A1DE-C8B2A47ADAD5}" type="presParOf" srcId="{7980BF6D-8BB9-437F-B006-9762D23F0026}" destId="{88200012-DD4E-4C47-A41C-3414FEE8FAE8}" srcOrd="6" destOrd="0" presId="urn:microsoft.com/office/officeart/2008/layout/VerticalCurvedList"/>
    <dgm:cxn modelId="{432BE3CA-2DA9-43F4-97CD-8D090305D303}" type="presParOf" srcId="{88200012-DD4E-4C47-A41C-3414FEE8FAE8}" destId="{9CCA2089-3294-4C2C-B299-05E0907296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12E656-32BB-4715-877E-7E2D58344A19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5BC30732-17FA-4FD2-B032-5FB1406737D1}">
      <dgm:prSet phldrT="[Text]" custT="1"/>
      <dgm:spPr/>
      <dgm:t>
        <a:bodyPr/>
        <a:lstStyle/>
        <a:p>
          <a:r>
            <a:rPr lang="cs-CZ" sz="2400" b="1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Celkový index stavu dobrovolnictví v PZS</a:t>
          </a:r>
          <a:endParaRPr lang="cs-CZ" sz="2400" u="none" dirty="0"/>
        </a:p>
      </dgm:t>
    </dgm:pt>
    <dgm:pt modelId="{EAF3ADB9-FC1F-4877-8FFC-CE19307DA3F8}" type="parTrans" cxnId="{C9ACD7CA-7F89-451D-82F6-7A49B0BBFC5F}">
      <dgm:prSet/>
      <dgm:spPr/>
      <dgm:t>
        <a:bodyPr/>
        <a:lstStyle/>
        <a:p>
          <a:endParaRPr lang="cs-CZ"/>
        </a:p>
      </dgm:t>
    </dgm:pt>
    <dgm:pt modelId="{763DC0D2-842F-4B48-8C3A-51756D4FE7E9}" type="sibTrans" cxnId="{C9ACD7CA-7F89-451D-82F6-7A49B0BBFC5F}">
      <dgm:prSet/>
      <dgm:spPr/>
      <dgm:t>
        <a:bodyPr/>
        <a:lstStyle/>
        <a:p>
          <a:endParaRPr lang="cs-CZ"/>
        </a:p>
      </dgm:t>
    </dgm:pt>
    <dgm:pt modelId="{393521DD-99E0-48EB-8647-C226BAC7945E}">
      <dgm:prSet phldrT="[Text]" custT="1"/>
      <dgm:spPr/>
      <dgm:t>
        <a:bodyPr/>
        <a:lstStyle/>
        <a:p>
          <a:r>
            <a:rPr lang="cs-CZ" sz="2400" b="1" dirty="0"/>
            <a:t>16 položek</a:t>
          </a:r>
        </a:p>
      </dgm:t>
    </dgm:pt>
    <dgm:pt modelId="{11A82796-10D9-4FDA-85A9-CC60007C6A87}" type="parTrans" cxnId="{B2530996-02D7-4A4F-956C-E8F4F4D89BDE}">
      <dgm:prSet/>
      <dgm:spPr/>
      <dgm:t>
        <a:bodyPr/>
        <a:lstStyle/>
        <a:p>
          <a:endParaRPr lang="cs-CZ"/>
        </a:p>
      </dgm:t>
    </dgm:pt>
    <dgm:pt modelId="{C4FD168A-765E-4303-9CDB-141D4A51146D}" type="sibTrans" cxnId="{B2530996-02D7-4A4F-956C-E8F4F4D89BDE}">
      <dgm:prSet/>
      <dgm:spPr/>
      <dgm:t>
        <a:bodyPr/>
        <a:lstStyle/>
        <a:p>
          <a:endParaRPr lang="cs-CZ"/>
        </a:p>
      </dgm:t>
    </dgm:pt>
    <dgm:pt modelId="{AFF4F799-6AAD-4C21-96C7-8113DB6B791B}">
      <dgm:prSet phldrT="[Text]" custT="1"/>
      <dgm:spPr/>
      <dgm:t>
        <a:bodyPr/>
        <a:lstStyle/>
        <a:p>
          <a:r>
            <a:rPr lang="cs-CZ" sz="1400" b="1" dirty="0"/>
            <a:t>&gt; 200 PZS včetně 16 + 11 PZS zařazených v projektu</a:t>
          </a:r>
        </a:p>
      </dgm:t>
    </dgm:pt>
    <dgm:pt modelId="{FE2D93A6-B316-4391-940A-B98023BEF666}" type="parTrans" cxnId="{E3722CBB-323F-4F21-BCCD-85F63210FC9D}">
      <dgm:prSet/>
      <dgm:spPr/>
      <dgm:t>
        <a:bodyPr/>
        <a:lstStyle/>
        <a:p>
          <a:endParaRPr lang="cs-CZ"/>
        </a:p>
      </dgm:t>
    </dgm:pt>
    <dgm:pt modelId="{359D5EA2-B227-4FE8-9E04-BC2946AFEFAC}" type="sibTrans" cxnId="{E3722CBB-323F-4F21-BCCD-85F63210FC9D}">
      <dgm:prSet/>
      <dgm:spPr/>
      <dgm:t>
        <a:bodyPr/>
        <a:lstStyle/>
        <a:p>
          <a:endParaRPr lang="cs-CZ"/>
        </a:p>
      </dgm:t>
    </dgm:pt>
    <dgm:pt modelId="{06E181B6-7C2A-4797-91FE-C30AC99068F7}">
      <dgm:prSet phldrT="[Text]" custT="1"/>
      <dgm:spPr/>
      <dgm:t>
        <a:bodyPr/>
        <a:lstStyle/>
        <a:p>
          <a:r>
            <a:rPr lang="cs-CZ" sz="2400" b="1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Index rozvoje dobrovolnického programu</a:t>
          </a:r>
          <a:endParaRPr lang="cs-CZ" sz="2400" u="none" dirty="0"/>
        </a:p>
      </dgm:t>
    </dgm:pt>
    <dgm:pt modelId="{78217E39-6E13-4CFF-86C9-36B38CAE25E4}" type="parTrans" cxnId="{C076062E-222D-464C-BBA5-AB0C88EFE39E}">
      <dgm:prSet/>
      <dgm:spPr/>
      <dgm:t>
        <a:bodyPr/>
        <a:lstStyle/>
        <a:p>
          <a:endParaRPr lang="cs-CZ"/>
        </a:p>
      </dgm:t>
    </dgm:pt>
    <dgm:pt modelId="{30926A7B-BBFC-4C21-BC82-A044E2CBFAA7}" type="sibTrans" cxnId="{C076062E-222D-464C-BBA5-AB0C88EFE39E}">
      <dgm:prSet/>
      <dgm:spPr/>
      <dgm:t>
        <a:bodyPr/>
        <a:lstStyle/>
        <a:p>
          <a:endParaRPr lang="cs-CZ"/>
        </a:p>
      </dgm:t>
    </dgm:pt>
    <dgm:pt modelId="{B20A5C24-7576-4FCC-B6AE-7EA9F331282F}">
      <dgm:prSet phldrT="[Text]" custT="1"/>
      <dgm:spPr/>
      <dgm:t>
        <a:bodyPr/>
        <a:lstStyle/>
        <a:p>
          <a:r>
            <a:rPr lang="cs-CZ" sz="2400" b="1" dirty="0"/>
            <a:t>28 položek</a:t>
          </a:r>
        </a:p>
      </dgm:t>
    </dgm:pt>
    <dgm:pt modelId="{5396C3D7-E05A-4407-8F56-BCE71EEB3610}" type="parTrans" cxnId="{3A114B64-35F9-4259-A937-1E6A030B47CD}">
      <dgm:prSet/>
      <dgm:spPr/>
      <dgm:t>
        <a:bodyPr/>
        <a:lstStyle/>
        <a:p>
          <a:endParaRPr lang="cs-CZ"/>
        </a:p>
      </dgm:t>
    </dgm:pt>
    <dgm:pt modelId="{396C9670-97D3-41C3-937B-80B6AF874711}" type="sibTrans" cxnId="{3A114B64-35F9-4259-A937-1E6A030B47CD}">
      <dgm:prSet/>
      <dgm:spPr/>
      <dgm:t>
        <a:bodyPr/>
        <a:lstStyle/>
        <a:p>
          <a:endParaRPr lang="cs-CZ"/>
        </a:p>
      </dgm:t>
    </dgm:pt>
    <dgm:pt modelId="{3F5EA896-2CA2-48DF-9513-E292FCA8EEFF}">
      <dgm:prSet phldrT="[Text]" custT="1"/>
      <dgm:spPr/>
      <dgm:t>
        <a:bodyPr/>
        <a:lstStyle/>
        <a:p>
          <a:r>
            <a:rPr lang="cs-CZ" sz="1400" b="1" dirty="0"/>
            <a:t>16 + 11 PZS zařazených </a:t>
          </a:r>
          <a:br>
            <a:rPr lang="cs-CZ" sz="1400" b="1" dirty="0"/>
          </a:br>
          <a:r>
            <a:rPr lang="cs-CZ" sz="1400" b="1" dirty="0"/>
            <a:t>v projektu</a:t>
          </a:r>
        </a:p>
      </dgm:t>
    </dgm:pt>
    <dgm:pt modelId="{05A209FC-C8BF-454A-B610-2D8B0D854430}" type="parTrans" cxnId="{2C3AAA83-1F3D-4B70-8839-0C64ACCE352E}">
      <dgm:prSet/>
      <dgm:spPr/>
      <dgm:t>
        <a:bodyPr/>
        <a:lstStyle/>
        <a:p>
          <a:endParaRPr lang="cs-CZ"/>
        </a:p>
      </dgm:t>
    </dgm:pt>
    <dgm:pt modelId="{D0CC2D2B-C787-46AE-81DF-4E0A77D1DD29}" type="sibTrans" cxnId="{2C3AAA83-1F3D-4B70-8839-0C64ACCE352E}">
      <dgm:prSet/>
      <dgm:spPr/>
      <dgm:t>
        <a:bodyPr/>
        <a:lstStyle/>
        <a:p>
          <a:endParaRPr lang="cs-CZ"/>
        </a:p>
      </dgm:t>
    </dgm:pt>
    <dgm:pt modelId="{691A1B32-3417-442A-BEFE-A533D11AF73C}">
      <dgm:prSet phldrT="[Text]" custT="1"/>
      <dgm:spPr/>
      <dgm:t>
        <a:bodyPr anchor="ctr"/>
        <a:lstStyle/>
        <a:p>
          <a:r>
            <a:rPr lang="cs-CZ" sz="2400" b="1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Index Bariéry </a:t>
          </a:r>
          <a:br>
            <a:rPr lang="cs-CZ" sz="2400" b="1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cs-CZ" sz="2400" b="1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 Index Přínosy PD</a:t>
          </a:r>
          <a:endParaRPr lang="cs-CZ" sz="2400" u="none" dirty="0"/>
        </a:p>
      </dgm:t>
    </dgm:pt>
    <dgm:pt modelId="{E6518AE3-2A70-41FF-905C-944CBA1C17E1}" type="parTrans" cxnId="{3BC2876A-D5B2-4C32-976C-C333E9116E83}">
      <dgm:prSet/>
      <dgm:spPr/>
      <dgm:t>
        <a:bodyPr/>
        <a:lstStyle/>
        <a:p>
          <a:endParaRPr lang="cs-CZ"/>
        </a:p>
      </dgm:t>
    </dgm:pt>
    <dgm:pt modelId="{9D065F06-0CFC-4E68-9C54-59088E2C7FAD}" type="sibTrans" cxnId="{3BC2876A-D5B2-4C32-976C-C333E9116E83}">
      <dgm:prSet/>
      <dgm:spPr/>
      <dgm:t>
        <a:bodyPr/>
        <a:lstStyle/>
        <a:p>
          <a:endParaRPr lang="cs-CZ"/>
        </a:p>
      </dgm:t>
    </dgm:pt>
    <dgm:pt modelId="{58EEC132-5742-479F-AFE0-E9E63EDC1261}">
      <dgm:prSet phldrT="[Text]" custT="1"/>
      <dgm:spPr/>
      <dgm:t>
        <a:bodyPr/>
        <a:lstStyle/>
        <a:p>
          <a:r>
            <a:rPr lang="cs-CZ" sz="2000" b="1" dirty="0"/>
            <a:t>6 položek (přínosy)</a:t>
          </a:r>
        </a:p>
        <a:p>
          <a:r>
            <a:rPr lang="cs-CZ" sz="2000" b="1" dirty="0"/>
            <a:t>5 položek (bariéry)</a:t>
          </a:r>
        </a:p>
      </dgm:t>
    </dgm:pt>
    <dgm:pt modelId="{50E58A83-ED59-4A12-A71A-51002B070DF0}" type="parTrans" cxnId="{A499AC38-4A5C-4CA9-AB03-D1C57AFAC88D}">
      <dgm:prSet/>
      <dgm:spPr/>
      <dgm:t>
        <a:bodyPr/>
        <a:lstStyle/>
        <a:p>
          <a:endParaRPr lang="cs-CZ"/>
        </a:p>
      </dgm:t>
    </dgm:pt>
    <dgm:pt modelId="{DBC0C679-D477-4363-9CE4-725FE35707B2}" type="sibTrans" cxnId="{A499AC38-4A5C-4CA9-AB03-D1C57AFAC88D}">
      <dgm:prSet/>
      <dgm:spPr/>
      <dgm:t>
        <a:bodyPr/>
        <a:lstStyle/>
        <a:p>
          <a:endParaRPr lang="cs-CZ"/>
        </a:p>
      </dgm:t>
    </dgm:pt>
    <dgm:pt modelId="{16EE30C7-0241-48C3-983F-1FFD531BF553}">
      <dgm:prSet phldrT="[Text]" custT="1"/>
      <dgm:spPr/>
      <dgm:t>
        <a:bodyPr/>
        <a:lstStyle/>
        <a:p>
          <a:r>
            <a:rPr lang="cs-CZ" sz="1400" b="1" dirty="0"/>
            <a:t>16 + 11 PZS zařazených </a:t>
          </a:r>
          <a:br>
            <a:rPr lang="cs-CZ" sz="1400" b="1" dirty="0"/>
          </a:br>
          <a:r>
            <a:rPr lang="cs-CZ" sz="1400" b="1" dirty="0"/>
            <a:t>v projektu</a:t>
          </a:r>
        </a:p>
      </dgm:t>
    </dgm:pt>
    <dgm:pt modelId="{21427E6A-1354-4418-BE7F-D35400AA11CB}" type="parTrans" cxnId="{312BF95D-AE87-4DC9-AAAC-7E976FCB4E2A}">
      <dgm:prSet/>
      <dgm:spPr/>
      <dgm:t>
        <a:bodyPr/>
        <a:lstStyle/>
        <a:p>
          <a:endParaRPr lang="cs-CZ"/>
        </a:p>
      </dgm:t>
    </dgm:pt>
    <dgm:pt modelId="{D9F1E20F-FAC5-4E40-8D97-E9FE381DB853}" type="sibTrans" cxnId="{312BF95D-AE87-4DC9-AAAC-7E976FCB4E2A}">
      <dgm:prSet/>
      <dgm:spPr/>
      <dgm:t>
        <a:bodyPr/>
        <a:lstStyle/>
        <a:p>
          <a:endParaRPr lang="cs-CZ"/>
        </a:p>
      </dgm:t>
    </dgm:pt>
    <dgm:pt modelId="{A34E003D-49E0-460B-B30F-80F97C65451D}">
      <dgm:prSet phldrT="[Text]"/>
      <dgm:spPr/>
      <dgm:t>
        <a:bodyPr/>
        <a:lstStyle/>
        <a:p>
          <a:r>
            <a:rPr lang="cs-CZ" b="1" dirty="0"/>
            <a:t>Maximální možný počet bodů = 58. Index je následně standardizován na hodnotu 0–100.</a:t>
          </a:r>
        </a:p>
      </dgm:t>
    </dgm:pt>
    <dgm:pt modelId="{FE82ED0A-3FBF-485E-A5DD-009F80966670}" type="parTrans" cxnId="{A1C119EE-5D8E-4327-8361-2D2649E8D703}">
      <dgm:prSet/>
      <dgm:spPr/>
      <dgm:t>
        <a:bodyPr/>
        <a:lstStyle/>
        <a:p>
          <a:endParaRPr lang="cs-CZ"/>
        </a:p>
      </dgm:t>
    </dgm:pt>
    <dgm:pt modelId="{6D3B04D2-05FA-45DF-9238-3BE73500DF21}" type="sibTrans" cxnId="{A1C119EE-5D8E-4327-8361-2D2649E8D703}">
      <dgm:prSet/>
      <dgm:spPr/>
      <dgm:t>
        <a:bodyPr/>
        <a:lstStyle/>
        <a:p>
          <a:endParaRPr lang="cs-CZ"/>
        </a:p>
      </dgm:t>
    </dgm:pt>
    <dgm:pt modelId="{62F8AA5C-5B0C-4C66-896D-B223DC90399E}">
      <dgm:prSet/>
      <dgm:spPr/>
      <dgm:t>
        <a:bodyPr/>
        <a:lstStyle/>
        <a:p>
          <a:r>
            <a:rPr lang="cs-CZ" b="1" dirty="0"/>
            <a:t>Maximální možný počet bodů = 56. Index je následně standardizován na hodnotu 0–100.</a:t>
          </a:r>
        </a:p>
      </dgm:t>
    </dgm:pt>
    <dgm:pt modelId="{72BA7444-9543-43ED-ADD9-BBD1881BC360}" type="parTrans" cxnId="{AA1DC983-D802-4164-8613-4DCFF724CB62}">
      <dgm:prSet/>
      <dgm:spPr/>
      <dgm:t>
        <a:bodyPr/>
        <a:lstStyle/>
        <a:p>
          <a:endParaRPr lang="cs-CZ"/>
        </a:p>
      </dgm:t>
    </dgm:pt>
    <dgm:pt modelId="{4C330A49-453B-4747-9FD7-65651C700B8B}" type="sibTrans" cxnId="{AA1DC983-D802-4164-8613-4DCFF724CB62}">
      <dgm:prSet/>
      <dgm:spPr/>
      <dgm:t>
        <a:bodyPr/>
        <a:lstStyle/>
        <a:p>
          <a:endParaRPr lang="cs-CZ"/>
        </a:p>
      </dgm:t>
    </dgm:pt>
    <dgm:pt modelId="{8457FA06-5C81-4080-B973-6B51F4FFA880}">
      <dgm:prSet phldrT="[Text]"/>
      <dgm:spPr/>
      <dgm:t>
        <a:bodyPr/>
        <a:lstStyle/>
        <a:p>
          <a:r>
            <a:rPr lang="cs-CZ" b="1" dirty="0"/>
            <a:t>Maximální možný počet bodů = 50 / 60. Index je následně standardizován na hodnotu 0–100.</a:t>
          </a:r>
        </a:p>
      </dgm:t>
    </dgm:pt>
    <dgm:pt modelId="{3415DD78-7DD6-4114-A832-0EF49598D6D9}" type="parTrans" cxnId="{7DEA4872-8DCE-4769-9336-020D8A87BE92}">
      <dgm:prSet/>
      <dgm:spPr/>
      <dgm:t>
        <a:bodyPr/>
        <a:lstStyle/>
        <a:p>
          <a:endParaRPr lang="cs-CZ"/>
        </a:p>
      </dgm:t>
    </dgm:pt>
    <dgm:pt modelId="{85BFB1C6-C701-43B4-A17D-3F5641AC030E}" type="sibTrans" cxnId="{7DEA4872-8DCE-4769-9336-020D8A87BE92}">
      <dgm:prSet/>
      <dgm:spPr/>
      <dgm:t>
        <a:bodyPr/>
        <a:lstStyle/>
        <a:p>
          <a:endParaRPr lang="cs-CZ"/>
        </a:p>
      </dgm:t>
    </dgm:pt>
    <dgm:pt modelId="{B410CE73-E2FC-4DD5-AA8F-C34697B59265}" type="pres">
      <dgm:prSet presAssocID="{CF12E656-32BB-4715-877E-7E2D58344A19}" presName="theList" presStyleCnt="0">
        <dgm:presLayoutVars>
          <dgm:dir/>
          <dgm:animLvl val="lvl"/>
          <dgm:resizeHandles val="exact"/>
        </dgm:presLayoutVars>
      </dgm:prSet>
      <dgm:spPr/>
    </dgm:pt>
    <dgm:pt modelId="{42E1E11A-15EE-4CF1-B90E-425C183279EB}" type="pres">
      <dgm:prSet presAssocID="{5BC30732-17FA-4FD2-B032-5FB1406737D1}" presName="compNode" presStyleCnt="0"/>
      <dgm:spPr/>
    </dgm:pt>
    <dgm:pt modelId="{CB2038A6-FF63-4CCC-99C0-F30535C5B8CF}" type="pres">
      <dgm:prSet presAssocID="{5BC30732-17FA-4FD2-B032-5FB1406737D1}" presName="aNode" presStyleLbl="bgShp" presStyleIdx="0" presStyleCnt="3"/>
      <dgm:spPr/>
    </dgm:pt>
    <dgm:pt modelId="{409D2DCD-C31A-4C0A-8CFD-DCD9BE914F7A}" type="pres">
      <dgm:prSet presAssocID="{5BC30732-17FA-4FD2-B032-5FB1406737D1}" presName="textNode" presStyleLbl="bgShp" presStyleIdx="0" presStyleCnt="3"/>
      <dgm:spPr/>
    </dgm:pt>
    <dgm:pt modelId="{8BE9655F-5B02-462E-9575-08CAA0159430}" type="pres">
      <dgm:prSet presAssocID="{5BC30732-17FA-4FD2-B032-5FB1406737D1}" presName="compChildNode" presStyleCnt="0"/>
      <dgm:spPr/>
    </dgm:pt>
    <dgm:pt modelId="{ECA2B306-FA99-4A5A-9DF1-2F9F63967062}" type="pres">
      <dgm:prSet presAssocID="{5BC30732-17FA-4FD2-B032-5FB1406737D1}" presName="theInnerList" presStyleCnt="0"/>
      <dgm:spPr/>
    </dgm:pt>
    <dgm:pt modelId="{DBB88F83-AA27-4DA6-8EFD-8A213CD7D19E}" type="pres">
      <dgm:prSet presAssocID="{393521DD-99E0-48EB-8647-C226BAC7945E}" presName="childNode" presStyleLbl="node1" presStyleIdx="0" presStyleCnt="9">
        <dgm:presLayoutVars>
          <dgm:bulletEnabled val="1"/>
        </dgm:presLayoutVars>
      </dgm:prSet>
      <dgm:spPr/>
    </dgm:pt>
    <dgm:pt modelId="{115CC83B-2AD7-437F-8D66-7EE362F5EACA}" type="pres">
      <dgm:prSet presAssocID="{393521DD-99E0-48EB-8647-C226BAC7945E}" presName="aSpace2" presStyleCnt="0"/>
      <dgm:spPr/>
    </dgm:pt>
    <dgm:pt modelId="{DD17BE99-2AE2-4F1D-BD85-9931EB1F68DB}" type="pres">
      <dgm:prSet presAssocID="{A34E003D-49E0-460B-B30F-80F97C65451D}" presName="childNode" presStyleLbl="node1" presStyleIdx="1" presStyleCnt="9">
        <dgm:presLayoutVars>
          <dgm:bulletEnabled val="1"/>
        </dgm:presLayoutVars>
      </dgm:prSet>
      <dgm:spPr/>
    </dgm:pt>
    <dgm:pt modelId="{66E89C82-E145-483E-BCF1-F1628BFB6808}" type="pres">
      <dgm:prSet presAssocID="{A34E003D-49E0-460B-B30F-80F97C65451D}" presName="aSpace2" presStyleCnt="0"/>
      <dgm:spPr/>
    </dgm:pt>
    <dgm:pt modelId="{7CD4ADCC-F0D8-453B-8EC2-C958386A9CD6}" type="pres">
      <dgm:prSet presAssocID="{AFF4F799-6AAD-4C21-96C7-8113DB6B791B}" presName="childNode" presStyleLbl="node1" presStyleIdx="2" presStyleCnt="9">
        <dgm:presLayoutVars>
          <dgm:bulletEnabled val="1"/>
        </dgm:presLayoutVars>
      </dgm:prSet>
      <dgm:spPr/>
    </dgm:pt>
    <dgm:pt modelId="{2EA6D94C-9398-4B19-A86B-C249D6D5B0CE}" type="pres">
      <dgm:prSet presAssocID="{5BC30732-17FA-4FD2-B032-5FB1406737D1}" presName="aSpace" presStyleCnt="0"/>
      <dgm:spPr/>
    </dgm:pt>
    <dgm:pt modelId="{CD391CCE-C9BE-4FB5-A6DB-75E8B714759B}" type="pres">
      <dgm:prSet presAssocID="{06E181B6-7C2A-4797-91FE-C30AC99068F7}" presName="compNode" presStyleCnt="0"/>
      <dgm:spPr/>
    </dgm:pt>
    <dgm:pt modelId="{FB999DF7-DB27-4ACF-B02B-6FBB052D4839}" type="pres">
      <dgm:prSet presAssocID="{06E181B6-7C2A-4797-91FE-C30AC99068F7}" presName="aNode" presStyleLbl="bgShp" presStyleIdx="1" presStyleCnt="3" custLinFactNeighborY="-2356"/>
      <dgm:spPr/>
    </dgm:pt>
    <dgm:pt modelId="{91751003-E456-49EB-8162-69BCFEAC666D}" type="pres">
      <dgm:prSet presAssocID="{06E181B6-7C2A-4797-91FE-C30AC99068F7}" presName="textNode" presStyleLbl="bgShp" presStyleIdx="1" presStyleCnt="3"/>
      <dgm:spPr/>
    </dgm:pt>
    <dgm:pt modelId="{1C24947A-68E4-41EC-A381-4AA27D01D80E}" type="pres">
      <dgm:prSet presAssocID="{06E181B6-7C2A-4797-91FE-C30AC99068F7}" presName="compChildNode" presStyleCnt="0"/>
      <dgm:spPr/>
    </dgm:pt>
    <dgm:pt modelId="{E05B9EB8-D82E-4C74-A915-033F602882E0}" type="pres">
      <dgm:prSet presAssocID="{06E181B6-7C2A-4797-91FE-C30AC99068F7}" presName="theInnerList" presStyleCnt="0"/>
      <dgm:spPr/>
    </dgm:pt>
    <dgm:pt modelId="{B60DFE3E-9357-4658-BF5E-084B40415CF5}" type="pres">
      <dgm:prSet presAssocID="{B20A5C24-7576-4FCC-B6AE-7EA9F331282F}" presName="childNode" presStyleLbl="node1" presStyleIdx="3" presStyleCnt="9">
        <dgm:presLayoutVars>
          <dgm:bulletEnabled val="1"/>
        </dgm:presLayoutVars>
      </dgm:prSet>
      <dgm:spPr/>
    </dgm:pt>
    <dgm:pt modelId="{A6ACBA62-89B4-4F26-A2BB-788BCF16226C}" type="pres">
      <dgm:prSet presAssocID="{B20A5C24-7576-4FCC-B6AE-7EA9F331282F}" presName="aSpace2" presStyleCnt="0"/>
      <dgm:spPr/>
    </dgm:pt>
    <dgm:pt modelId="{3D96EDE1-F4DE-4018-9A9C-BF27409641AA}" type="pres">
      <dgm:prSet presAssocID="{62F8AA5C-5B0C-4C66-896D-B223DC90399E}" presName="childNode" presStyleLbl="node1" presStyleIdx="4" presStyleCnt="9">
        <dgm:presLayoutVars>
          <dgm:bulletEnabled val="1"/>
        </dgm:presLayoutVars>
      </dgm:prSet>
      <dgm:spPr/>
    </dgm:pt>
    <dgm:pt modelId="{1214B6A3-B314-4EEB-BD40-6EFE233BC3C7}" type="pres">
      <dgm:prSet presAssocID="{62F8AA5C-5B0C-4C66-896D-B223DC90399E}" presName="aSpace2" presStyleCnt="0"/>
      <dgm:spPr/>
    </dgm:pt>
    <dgm:pt modelId="{20C3EFF2-3209-4D4B-937A-9D916B444DA0}" type="pres">
      <dgm:prSet presAssocID="{3F5EA896-2CA2-48DF-9513-E292FCA8EEFF}" presName="childNode" presStyleLbl="node1" presStyleIdx="5" presStyleCnt="9">
        <dgm:presLayoutVars>
          <dgm:bulletEnabled val="1"/>
        </dgm:presLayoutVars>
      </dgm:prSet>
      <dgm:spPr/>
    </dgm:pt>
    <dgm:pt modelId="{E783172C-C57B-42DF-BF3A-F724268F0295}" type="pres">
      <dgm:prSet presAssocID="{06E181B6-7C2A-4797-91FE-C30AC99068F7}" presName="aSpace" presStyleCnt="0"/>
      <dgm:spPr/>
    </dgm:pt>
    <dgm:pt modelId="{7E50D73D-84BB-4C07-A0F1-68637C028F95}" type="pres">
      <dgm:prSet presAssocID="{691A1B32-3417-442A-BEFE-A533D11AF73C}" presName="compNode" presStyleCnt="0"/>
      <dgm:spPr/>
    </dgm:pt>
    <dgm:pt modelId="{EF282A51-95AA-4FB4-81A2-2F73625AB06C}" type="pres">
      <dgm:prSet presAssocID="{691A1B32-3417-442A-BEFE-A533D11AF73C}" presName="aNode" presStyleLbl="bgShp" presStyleIdx="2" presStyleCnt="3"/>
      <dgm:spPr/>
    </dgm:pt>
    <dgm:pt modelId="{CCF2B8B2-E643-4E52-BBD5-3C18309AC6B3}" type="pres">
      <dgm:prSet presAssocID="{691A1B32-3417-442A-BEFE-A533D11AF73C}" presName="textNode" presStyleLbl="bgShp" presStyleIdx="2" presStyleCnt="3"/>
      <dgm:spPr/>
    </dgm:pt>
    <dgm:pt modelId="{7C6B8B76-765C-4D3E-946F-4ED20C2E24E6}" type="pres">
      <dgm:prSet presAssocID="{691A1B32-3417-442A-BEFE-A533D11AF73C}" presName="compChildNode" presStyleCnt="0"/>
      <dgm:spPr/>
    </dgm:pt>
    <dgm:pt modelId="{924FB6F6-B416-4DF9-8395-6374DC9A2128}" type="pres">
      <dgm:prSet presAssocID="{691A1B32-3417-442A-BEFE-A533D11AF73C}" presName="theInnerList" presStyleCnt="0"/>
      <dgm:spPr/>
    </dgm:pt>
    <dgm:pt modelId="{47BA087D-B8B3-4164-970F-9911821B3A6C}" type="pres">
      <dgm:prSet presAssocID="{58EEC132-5742-479F-AFE0-E9E63EDC1261}" presName="childNode" presStyleLbl="node1" presStyleIdx="6" presStyleCnt="9">
        <dgm:presLayoutVars>
          <dgm:bulletEnabled val="1"/>
        </dgm:presLayoutVars>
      </dgm:prSet>
      <dgm:spPr/>
    </dgm:pt>
    <dgm:pt modelId="{426041D1-11FD-4639-A2B1-F8366E809661}" type="pres">
      <dgm:prSet presAssocID="{58EEC132-5742-479F-AFE0-E9E63EDC1261}" presName="aSpace2" presStyleCnt="0"/>
      <dgm:spPr/>
    </dgm:pt>
    <dgm:pt modelId="{5F89DD8A-9882-4027-A519-2055326ED959}" type="pres">
      <dgm:prSet presAssocID="{8457FA06-5C81-4080-B973-6B51F4FFA880}" presName="childNode" presStyleLbl="node1" presStyleIdx="7" presStyleCnt="9">
        <dgm:presLayoutVars>
          <dgm:bulletEnabled val="1"/>
        </dgm:presLayoutVars>
      </dgm:prSet>
      <dgm:spPr/>
    </dgm:pt>
    <dgm:pt modelId="{C2E4A4DD-00DF-437C-BB19-806913D004F8}" type="pres">
      <dgm:prSet presAssocID="{8457FA06-5C81-4080-B973-6B51F4FFA880}" presName="aSpace2" presStyleCnt="0"/>
      <dgm:spPr/>
    </dgm:pt>
    <dgm:pt modelId="{AC1B5DEF-90F8-4C17-BEBF-CD5D8C5A0927}" type="pres">
      <dgm:prSet presAssocID="{16EE30C7-0241-48C3-983F-1FFD531BF553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374D8600-FCC8-498D-912B-F5780E8350F3}" type="presOf" srcId="{691A1B32-3417-442A-BEFE-A533D11AF73C}" destId="{CCF2B8B2-E643-4E52-BBD5-3C18309AC6B3}" srcOrd="1" destOrd="0" presId="urn:microsoft.com/office/officeart/2005/8/layout/lProcess2"/>
    <dgm:cxn modelId="{3FBB9E12-F1E7-41A1-ABD4-0D2475F44637}" type="presOf" srcId="{3F5EA896-2CA2-48DF-9513-E292FCA8EEFF}" destId="{20C3EFF2-3209-4D4B-937A-9D916B444DA0}" srcOrd="0" destOrd="0" presId="urn:microsoft.com/office/officeart/2005/8/layout/lProcess2"/>
    <dgm:cxn modelId="{C076062E-222D-464C-BBA5-AB0C88EFE39E}" srcId="{CF12E656-32BB-4715-877E-7E2D58344A19}" destId="{06E181B6-7C2A-4797-91FE-C30AC99068F7}" srcOrd="1" destOrd="0" parTransId="{78217E39-6E13-4CFF-86C9-36B38CAE25E4}" sibTransId="{30926A7B-BBFC-4C21-BC82-A044E2CBFAA7}"/>
    <dgm:cxn modelId="{70214531-70B3-43BF-837C-AD253E010F8C}" type="presOf" srcId="{CF12E656-32BB-4715-877E-7E2D58344A19}" destId="{B410CE73-E2FC-4DD5-AA8F-C34697B59265}" srcOrd="0" destOrd="0" presId="urn:microsoft.com/office/officeart/2005/8/layout/lProcess2"/>
    <dgm:cxn modelId="{A499AC38-4A5C-4CA9-AB03-D1C57AFAC88D}" srcId="{691A1B32-3417-442A-BEFE-A533D11AF73C}" destId="{58EEC132-5742-479F-AFE0-E9E63EDC1261}" srcOrd="0" destOrd="0" parTransId="{50E58A83-ED59-4A12-A71A-51002B070DF0}" sibTransId="{DBC0C679-D477-4363-9CE4-725FE35707B2}"/>
    <dgm:cxn modelId="{0BD24140-FEF3-4D86-8AA7-84721E04B3AE}" type="presOf" srcId="{06E181B6-7C2A-4797-91FE-C30AC99068F7}" destId="{91751003-E456-49EB-8162-69BCFEAC666D}" srcOrd="1" destOrd="0" presId="urn:microsoft.com/office/officeart/2005/8/layout/lProcess2"/>
    <dgm:cxn modelId="{312BF95D-AE87-4DC9-AAAC-7E976FCB4E2A}" srcId="{691A1B32-3417-442A-BEFE-A533D11AF73C}" destId="{16EE30C7-0241-48C3-983F-1FFD531BF553}" srcOrd="2" destOrd="0" parTransId="{21427E6A-1354-4418-BE7F-D35400AA11CB}" sibTransId="{D9F1E20F-FAC5-4E40-8D97-E9FE381DB853}"/>
    <dgm:cxn modelId="{8D0A0E43-B9A2-4F5A-8670-2EF631A8930B}" type="presOf" srcId="{16EE30C7-0241-48C3-983F-1FFD531BF553}" destId="{AC1B5DEF-90F8-4C17-BEBF-CD5D8C5A0927}" srcOrd="0" destOrd="0" presId="urn:microsoft.com/office/officeart/2005/8/layout/lProcess2"/>
    <dgm:cxn modelId="{3A114B64-35F9-4259-A937-1E6A030B47CD}" srcId="{06E181B6-7C2A-4797-91FE-C30AC99068F7}" destId="{B20A5C24-7576-4FCC-B6AE-7EA9F331282F}" srcOrd="0" destOrd="0" parTransId="{5396C3D7-E05A-4407-8F56-BCE71EEB3610}" sibTransId="{396C9670-97D3-41C3-937B-80B6AF874711}"/>
    <dgm:cxn modelId="{3BC2876A-D5B2-4C32-976C-C333E9116E83}" srcId="{CF12E656-32BB-4715-877E-7E2D58344A19}" destId="{691A1B32-3417-442A-BEFE-A533D11AF73C}" srcOrd="2" destOrd="0" parTransId="{E6518AE3-2A70-41FF-905C-944CBA1C17E1}" sibTransId="{9D065F06-0CFC-4E68-9C54-59088E2C7FAD}"/>
    <dgm:cxn modelId="{3107C451-D2E7-4FD4-849E-4F1E93169F8E}" type="presOf" srcId="{5BC30732-17FA-4FD2-B032-5FB1406737D1}" destId="{409D2DCD-C31A-4C0A-8CFD-DCD9BE914F7A}" srcOrd="1" destOrd="0" presId="urn:microsoft.com/office/officeart/2005/8/layout/lProcess2"/>
    <dgm:cxn modelId="{7DEA4872-8DCE-4769-9336-020D8A87BE92}" srcId="{691A1B32-3417-442A-BEFE-A533D11AF73C}" destId="{8457FA06-5C81-4080-B973-6B51F4FFA880}" srcOrd="1" destOrd="0" parTransId="{3415DD78-7DD6-4114-A832-0EF49598D6D9}" sibTransId="{85BFB1C6-C701-43B4-A17D-3F5641AC030E}"/>
    <dgm:cxn modelId="{31C77C56-51D6-47AA-B798-726B1BDAFA21}" type="presOf" srcId="{8457FA06-5C81-4080-B973-6B51F4FFA880}" destId="{5F89DD8A-9882-4027-A519-2055326ED959}" srcOrd="0" destOrd="0" presId="urn:microsoft.com/office/officeart/2005/8/layout/lProcess2"/>
    <dgm:cxn modelId="{A2C77878-E45E-4885-9487-AF6A9D3460EB}" type="presOf" srcId="{A34E003D-49E0-460B-B30F-80F97C65451D}" destId="{DD17BE99-2AE2-4F1D-BD85-9931EB1F68DB}" srcOrd="0" destOrd="0" presId="urn:microsoft.com/office/officeart/2005/8/layout/lProcess2"/>
    <dgm:cxn modelId="{376D6481-E5E5-424E-8FB8-89483CF3FF44}" type="presOf" srcId="{58EEC132-5742-479F-AFE0-E9E63EDC1261}" destId="{47BA087D-B8B3-4164-970F-9911821B3A6C}" srcOrd="0" destOrd="0" presId="urn:microsoft.com/office/officeart/2005/8/layout/lProcess2"/>
    <dgm:cxn modelId="{5ED26D81-2A1E-4D4D-830D-B9349C8040E8}" type="presOf" srcId="{691A1B32-3417-442A-BEFE-A533D11AF73C}" destId="{EF282A51-95AA-4FB4-81A2-2F73625AB06C}" srcOrd="0" destOrd="0" presId="urn:microsoft.com/office/officeart/2005/8/layout/lProcess2"/>
    <dgm:cxn modelId="{2C3AAA83-1F3D-4B70-8839-0C64ACCE352E}" srcId="{06E181B6-7C2A-4797-91FE-C30AC99068F7}" destId="{3F5EA896-2CA2-48DF-9513-E292FCA8EEFF}" srcOrd="2" destOrd="0" parTransId="{05A209FC-C8BF-454A-B610-2D8B0D854430}" sibTransId="{D0CC2D2B-C787-46AE-81DF-4E0A77D1DD29}"/>
    <dgm:cxn modelId="{AA1DC983-D802-4164-8613-4DCFF724CB62}" srcId="{06E181B6-7C2A-4797-91FE-C30AC99068F7}" destId="{62F8AA5C-5B0C-4C66-896D-B223DC90399E}" srcOrd="1" destOrd="0" parTransId="{72BA7444-9543-43ED-ADD9-BBD1881BC360}" sibTransId="{4C330A49-453B-4747-9FD7-65651C700B8B}"/>
    <dgm:cxn modelId="{F5D5B289-8E87-47CB-989B-803255FE3863}" type="presOf" srcId="{06E181B6-7C2A-4797-91FE-C30AC99068F7}" destId="{FB999DF7-DB27-4ACF-B02B-6FBB052D4839}" srcOrd="0" destOrd="0" presId="urn:microsoft.com/office/officeart/2005/8/layout/lProcess2"/>
    <dgm:cxn modelId="{B2530996-02D7-4A4F-956C-E8F4F4D89BDE}" srcId="{5BC30732-17FA-4FD2-B032-5FB1406737D1}" destId="{393521DD-99E0-48EB-8647-C226BAC7945E}" srcOrd="0" destOrd="0" parTransId="{11A82796-10D9-4FDA-85A9-CC60007C6A87}" sibTransId="{C4FD168A-765E-4303-9CDB-141D4A51146D}"/>
    <dgm:cxn modelId="{5894EFA0-202B-4E01-9CF3-FE23C458076C}" type="presOf" srcId="{B20A5C24-7576-4FCC-B6AE-7EA9F331282F}" destId="{B60DFE3E-9357-4658-BF5E-084B40415CF5}" srcOrd="0" destOrd="0" presId="urn:microsoft.com/office/officeart/2005/8/layout/lProcess2"/>
    <dgm:cxn modelId="{E3722CBB-323F-4F21-BCCD-85F63210FC9D}" srcId="{5BC30732-17FA-4FD2-B032-5FB1406737D1}" destId="{AFF4F799-6AAD-4C21-96C7-8113DB6B791B}" srcOrd="2" destOrd="0" parTransId="{FE2D93A6-B316-4391-940A-B98023BEF666}" sibTransId="{359D5EA2-B227-4FE8-9E04-BC2946AFEFAC}"/>
    <dgm:cxn modelId="{29CFCCC2-C583-410F-B147-B498ACCD7831}" type="presOf" srcId="{393521DD-99E0-48EB-8647-C226BAC7945E}" destId="{DBB88F83-AA27-4DA6-8EFD-8A213CD7D19E}" srcOrd="0" destOrd="0" presId="urn:microsoft.com/office/officeart/2005/8/layout/lProcess2"/>
    <dgm:cxn modelId="{33E0BDC9-2B86-4040-B3B1-9686013C5631}" type="presOf" srcId="{5BC30732-17FA-4FD2-B032-5FB1406737D1}" destId="{CB2038A6-FF63-4CCC-99C0-F30535C5B8CF}" srcOrd="0" destOrd="0" presId="urn:microsoft.com/office/officeart/2005/8/layout/lProcess2"/>
    <dgm:cxn modelId="{C9ACD7CA-7F89-451D-82F6-7A49B0BBFC5F}" srcId="{CF12E656-32BB-4715-877E-7E2D58344A19}" destId="{5BC30732-17FA-4FD2-B032-5FB1406737D1}" srcOrd="0" destOrd="0" parTransId="{EAF3ADB9-FC1F-4877-8FFC-CE19307DA3F8}" sibTransId="{763DC0D2-842F-4B48-8C3A-51756D4FE7E9}"/>
    <dgm:cxn modelId="{0B044DD7-0514-4A47-8AFF-3E74C4FB50E5}" type="presOf" srcId="{AFF4F799-6AAD-4C21-96C7-8113DB6B791B}" destId="{7CD4ADCC-F0D8-453B-8EC2-C958386A9CD6}" srcOrd="0" destOrd="0" presId="urn:microsoft.com/office/officeart/2005/8/layout/lProcess2"/>
    <dgm:cxn modelId="{BD8AE2D8-848C-4482-8260-BB65B7EDD265}" type="presOf" srcId="{62F8AA5C-5B0C-4C66-896D-B223DC90399E}" destId="{3D96EDE1-F4DE-4018-9A9C-BF27409641AA}" srcOrd="0" destOrd="0" presId="urn:microsoft.com/office/officeart/2005/8/layout/lProcess2"/>
    <dgm:cxn modelId="{A1C119EE-5D8E-4327-8361-2D2649E8D703}" srcId="{5BC30732-17FA-4FD2-B032-5FB1406737D1}" destId="{A34E003D-49E0-460B-B30F-80F97C65451D}" srcOrd="1" destOrd="0" parTransId="{FE82ED0A-3FBF-485E-A5DD-009F80966670}" sibTransId="{6D3B04D2-05FA-45DF-9238-3BE73500DF21}"/>
    <dgm:cxn modelId="{08245FC6-4EFE-484F-9B3A-A9AE2F529E4D}" type="presParOf" srcId="{B410CE73-E2FC-4DD5-AA8F-C34697B59265}" destId="{42E1E11A-15EE-4CF1-B90E-425C183279EB}" srcOrd="0" destOrd="0" presId="urn:microsoft.com/office/officeart/2005/8/layout/lProcess2"/>
    <dgm:cxn modelId="{6637BD63-30A1-428E-B055-6DA7985F566C}" type="presParOf" srcId="{42E1E11A-15EE-4CF1-B90E-425C183279EB}" destId="{CB2038A6-FF63-4CCC-99C0-F30535C5B8CF}" srcOrd="0" destOrd="0" presId="urn:microsoft.com/office/officeart/2005/8/layout/lProcess2"/>
    <dgm:cxn modelId="{43A444D7-4C0E-4B58-A048-A5E4B76A2873}" type="presParOf" srcId="{42E1E11A-15EE-4CF1-B90E-425C183279EB}" destId="{409D2DCD-C31A-4C0A-8CFD-DCD9BE914F7A}" srcOrd="1" destOrd="0" presId="urn:microsoft.com/office/officeart/2005/8/layout/lProcess2"/>
    <dgm:cxn modelId="{1406C1D2-649B-418B-AB93-78B192C59739}" type="presParOf" srcId="{42E1E11A-15EE-4CF1-B90E-425C183279EB}" destId="{8BE9655F-5B02-462E-9575-08CAA0159430}" srcOrd="2" destOrd="0" presId="urn:microsoft.com/office/officeart/2005/8/layout/lProcess2"/>
    <dgm:cxn modelId="{0B9C17C3-5464-451F-9104-1BAD02BEAEAF}" type="presParOf" srcId="{8BE9655F-5B02-462E-9575-08CAA0159430}" destId="{ECA2B306-FA99-4A5A-9DF1-2F9F63967062}" srcOrd="0" destOrd="0" presId="urn:microsoft.com/office/officeart/2005/8/layout/lProcess2"/>
    <dgm:cxn modelId="{F4607382-4E70-4A88-AC21-363B024DF1CF}" type="presParOf" srcId="{ECA2B306-FA99-4A5A-9DF1-2F9F63967062}" destId="{DBB88F83-AA27-4DA6-8EFD-8A213CD7D19E}" srcOrd="0" destOrd="0" presId="urn:microsoft.com/office/officeart/2005/8/layout/lProcess2"/>
    <dgm:cxn modelId="{10DAADD8-54A5-4303-A519-614B254C03EE}" type="presParOf" srcId="{ECA2B306-FA99-4A5A-9DF1-2F9F63967062}" destId="{115CC83B-2AD7-437F-8D66-7EE362F5EACA}" srcOrd="1" destOrd="0" presId="urn:microsoft.com/office/officeart/2005/8/layout/lProcess2"/>
    <dgm:cxn modelId="{3D7C3C8F-503F-4C4B-A832-46E893FBDEBA}" type="presParOf" srcId="{ECA2B306-FA99-4A5A-9DF1-2F9F63967062}" destId="{DD17BE99-2AE2-4F1D-BD85-9931EB1F68DB}" srcOrd="2" destOrd="0" presId="urn:microsoft.com/office/officeart/2005/8/layout/lProcess2"/>
    <dgm:cxn modelId="{4CE95EBE-6110-4378-8253-76590BAAAD5A}" type="presParOf" srcId="{ECA2B306-FA99-4A5A-9DF1-2F9F63967062}" destId="{66E89C82-E145-483E-BCF1-F1628BFB6808}" srcOrd="3" destOrd="0" presId="urn:microsoft.com/office/officeart/2005/8/layout/lProcess2"/>
    <dgm:cxn modelId="{F382D53C-1827-4202-B861-7BADAAE5175D}" type="presParOf" srcId="{ECA2B306-FA99-4A5A-9DF1-2F9F63967062}" destId="{7CD4ADCC-F0D8-453B-8EC2-C958386A9CD6}" srcOrd="4" destOrd="0" presId="urn:microsoft.com/office/officeart/2005/8/layout/lProcess2"/>
    <dgm:cxn modelId="{C5B7496A-D96A-4D65-8789-A9348C2E9AE2}" type="presParOf" srcId="{B410CE73-E2FC-4DD5-AA8F-C34697B59265}" destId="{2EA6D94C-9398-4B19-A86B-C249D6D5B0CE}" srcOrd="1" destOrd="0" presId="urn:microsoft.com/office/officeart/2005/8/layout/lProcess2"/>
    <dgm:cxn modelId="{31E65B14-AFB1-453F-84C0-B2716D8AD230}" type="presParOf" srcId="{B410CE73-E2FC-4DD5-AA8F-C34697B59265}" destId="{CD391CCE-C9BE-4FB5-A6DB-75E8B714759B}" srcOrd="2" destOrd="0" presId="urn:microsoft.com/office/officeart/2005/8/layout/lProcess2"/>
    <dgm:cxn modelId="{6F9E0A4E-792A-423C-8C7C-C1AEC22201C7}" type="presParOf" srcId="{CD391CCE-C9BE-4FB5-A6DB-75E8B714759B}" destId="{FB999DF7-DB27-4ACF-B02B-6FBB052D4839}" srcOrd="0" destOrd="0" presId="urn:microsoft.com/office/officeart/2005/8/layout/lProcess2"/>
    <dgm:cxn modelId="{D8E76129-4000-43B5-9933-A01C1F819D2D}" type="presParOf" srcId="{CD391CCE-C9BE-4FB5-A6DB-75E8B714759B}" destId="{91751003-E456-49EB-8162-69BCFEAC666D}" srcOrd="1" destOrd="0" presId="urn:microsoft.com/office/officeart/2005/8/layout/lProcess2"/>
    <dgm:cxn modelId="{3DA91FD1-BA5E-4348-BA4D-3698D51D0372}" type="presParOf" srcId="{CD391CCE-C9BE-4FB5-A6DB-75E8B714759B}" destId="{1C24947A-68E4-41EC-A381-4AA27D01D80E}" srcOrd="2" destOrd="0" presId="urn:microsoft.com/office/officeart/2005/8/layout/lProcess2"/>
    <dgm:cxn modelId="{9BD14AE5-5215-48EF-BE67-5C8DAD4E3900}" type="presParOf" srcId="{1C24947A-68E4-41EC-A381-4AA27D01D80E}" destId="{E05B9EB8-D82E-4C74-A915-033F602882E0}" srcOrd="0" destOrd="0" presId="urn:microsoft.com/office/officeart/2005/8/layout/lProcess2"/>
    <dgm:cxn modelId="{0E3B93B3-0AB9-4A88-BC37-4AB2A35CC9DC}" type="presParOf" srcId="{E05B9EB8-D82E-4C74-A915-033F602882E0}" destId="{B60DFE3E-9357-4658-BF5E-084B40415CF5}" srcOrd="0" destOrd="0" presId="urn:microsoft.com/office/officeart/2005/8/layout/lProcess2"/>
    <dgm:cxn modelId="{222F43EF-0B10-4B43-BD0F-ACC979833E5F}" type="presParOf" srcId="{E05B9EB8-D82E-4C74-A915-033F602882E0}" destId="{A6ACBA62-89B4-4F26-A2BB-788BCF16226C}" srcOrd="1" destOrd="0" presId="urn:microsoft.com/office/officeart/2005/8/layout/lProcess2"/>
    <dgm:cxn modelId="{B443A849-9379-403F-8C2B-D34CEA0C159C}" type="presParOf" srcId="{E05B9EB8-D82E-4C74-A915-033F602882E0}" destId="{3D96EDE1-F4DE-4018-9A9C-BF27409641AA}" srcOrd="2" destOrd="0" presId="urn:microsoft.com/office/officeart/2005/8/layout/lProcess2"/>
    <dgm:cxn modelId="{39983610-C871-495B-BB2E-0F133010C078}" type="presParOf" srcId="{E05B9EB8-D82E-4C74-A915-033F602882E0}" destId="{1214B6A3-B314-4EEB-BD40-6EFE233BC3C7}" srcOrd="3" destOrd="0" presId="urn:microsoft.com/office/officeart/2005/8/layout/lProcess2"/>
    <dgm:cxn modelId="{E9456FD6-A6AF-4442-8BF8-BD77689BFFD0}" type="presParOf" srcId="{E05B9EB8-D82E-4C74-A915-033F602882E0}" destId="{20C3EFF2-3209-4D4B-937A-9D916B444DA0}" srcOrd="4" destOrd="0" presId="urn:microsoft.com/office/officeart/2005/8/layout/lProcess2"/>
    <dgm:cxn modelId="{24F380F1-46A3-4E99-8A16-B55E766C5BD7}" type="presParOf" srcId="{B410CE73-E2FC-4DD5-AA8F-C34697B59265}" destId="{E783172C-C57B-42DF-BF3A-F724268F0295}" srcOrd="3" destOrd="0" presId="urn:microsoft.com/office/officeart/2005/8/layout/lProcess2"/>
    <dgm:cxn modelId="{D4CBE326-DD3E-4032-A108-36025A84F02C}" type="presParOf" srcId="{B410CE73-E2FC-4DD5-AA8F-C34697B59265}" destId="{7E50D73D-84BB-4C07-A0F1-68637C028F95}" srcOrd="4" destOrd="0" presId="urn:microsoft.com/office/officeart/2005/8/layout/lProcess2"/>
    <dgm:cxn modelId="{A7C91ED2-4C82-4754-B01A-D038AE115F59}" type="presParOf" srcId="{7E50D73D-84BB-4C07-A0F1-68637C028F95}" destId="{EF282A51-95AA-4FB4-81A2-2F73625AB06C}" srcOrd="0" destOrd="0" presId="urn:microsoft.com/office/officeart/2005/8/layout/lProcess2"/>
    <dgm:cxn modelId="{6989DB4A-F542-45F4-A90C-CE838F057FF9}" type="presParOf" srcId="{7E50D73D-84BB-4C07-A0F1-68637C028F95}" destId="{CCF2B8B2-E643-4E52-BBD5-3C18309AC6B3}" srcOrd="1" destOrd="0" presId="urn:microsoft.com/office/officeart/2005/8/layout/lProcess2"/>
    <dgm:cxn modelId="{B0ACF1E4-6DE1-4141-A785-E4C4E97CB204}" type="presParOf" srcId="{7E50D73D-84BB-4C07-A0F1-68637C028F95}" destId="{7C6B8B76-765C-4D3E-946F-4ED20C2E24E6}" srcOrd="2" destOrd="0" presId="urn:microsoft.com/office/officeart/2005/8/layout/lProcess2"/>
    <dgm:cxn modelId="{EE3F7BF2-A88D-41BF-9D9E-FDCE8E7FCCBB}" type="presParOf" srcId="{7C6B8B76-765C-4D3E-946F-4ED20C2E24E6}" destId="{924FB6F6-B416-4DF9-8395-6374DC9A2128}" srcOrd="0" destOrd="0" presId="urn:microsoft.com/office/officeart/2005/8/layout/lProcess2"/>
    <dgm:cxn modelId="{EDDE5005-9C6B-4D97-82DC-D3E5E607E35A}" type="presParOf" srcId="{924FB6F6-B416-4DF9-8395-6374DC9A2128}" destId="{47BA087D-B8B3-4164-970F-9911821B3A6C}" srcOrd="0" destOrd="0" presId="urn:microsoft.com/office/officeart/2005/8/layout/lProcess2"/>
    <dgm:cxn modelId="{D5245754-4CD9-4072-84BB-F2A523E88848}" type="presParOf" srcId="{924FB6F6-B416-4DF9-8395-6374DC9A2128}" destId="{426041D1-11FD-4639-A2B1-F8366E809661}" srcOrd="1" destOrd="0" presId="urn:microsoft.com/office/officeart/2005/8/layout/lProcess2"/>
    <dgm:cxn modelId="{2529EF9F-7A49-4207-ABDE-E5269388FDC1}" type="presParOf" srcId="{924FB6F6-B416-4DF9-8395-6374DC9A2128}" destId="{5F89DD8A-9882-4027-A519-2055326ED959}" srcOrd="2" destOrd="0" presId="urn:microsoft.com/office/officeart/2005/8/layout/lProcess2"/>
    <dgm:cxn modelId="{A8555366-A6CE-41C6-9723-3C63A133B28D}" type="presParOf" srcId="{924FB6F6-B416-4DF9-8395-6374DC9A2128}" destId="{C2E4A4DD-00DF-437C-BB19-806913D004F8}" srcOrd="3" destOrd="0" presId="urn:microsoft.com/office/officeart/2005/8/layout/lProcess2"/>
    <dgm:cxn modelId="{F08F23B3-545D-4BD5-9D03-F1E3EFFF6AAF}" type="presParOf" srcId="{924FB6F6-B416-4DF9-8395-6374DC9A2128}" destId="{AC1B5DEF-90F8-4C17-BEBF-CD5D8C5A092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31264-3FC8-4D85-BA09-274BC0808BE3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PZS spolupracuje </a:t>
          </a:r>
          <a:br>
            <a:rPr lang="cs-CZ" sz="1600" b="1" kern="1200" dirty="0"/>
          </a:br>
          <a:r>
            <a:rPr lang="cs-CZ" sz="1600" b="1" kern="1200" dirty="0"/>
            <a:t>s EDO </a:t>
          </a:r>
          <a:br>
            <a:rPr lang="cs-CZ" sz="1600" b="1" kern="1200" dirty="0"/>
          </a:br>
          <a:r>
            <a:rPr lang="cs-CZ" sz="1600" b="1" kern="1200" dirty="0"/>
            <a:t>(částečně nebo úplně) </a:t>
          </a:r>
          <a:endParaRPr lang="cs-CZ" sz="18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/>
            <a:t>52 %</a:t>
          </a:r>
        </a:p>
      </dsp:txBody>
      <dsp:txXfrm>
        <a:off x="753754" y="1424994"/>
        <a:ext cx="2252022" cy="1501348"/>
      </dsp:txXfrm>
    </dsp:sp>
    <dsp:sp modelId="{BA5829FF-CBD1-456D-A5FE-D071EE5201C9}">
      <dsp:nvSpPr>
        <dsp:cNvPr id="0" name=""/>
        <dsp:cNvSpPr/>
      </dsp:nvSpPr>
      <dsp:spPr>
        <a:xfrm>
          <a:off x="3381114" y="1424994"/>
          <a:ext cx="3753370" cy="150134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Vnímání spolupráce </a:t>
          </a:r>
          <a:br>
            <a:rPr lang="cs-CZ" sz="1600" b="1" kern="1200" dirty="0"/>
          </a:br>
          <a:r>
            <a:rPr lang="cs-CZ" sz="1600" b="1" kern="1200" dirty="0"/>
            <a:t>s EDO jako zajišťování určité subdodávky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/>
            <a:t>67 %</a:t>
          </a:r>
          <a:endParaRPr lang="cs-CZ" sz="1400" kern="1200" dirty="0"/>
        </a:p>
      </dsp:txBody>
      <dsp:txXfrm>
        <a:off x="4131788" y="1424994"/>
        <a:ext cx="2252022" cy="1501348"/>
      </dsp:txXfrm>
    </dsp:sp>
    <dsp:sp modelId="{F39A740C-E710-4689-8962-3A58735757F9}">
      <dsp:nvSpPr>
        <dsp:cNvPr id="0" name=""/>
        <dsp:cNvSpPr/>
      </dsp:nvSpPr>
      <dsp:spPr>
        <a:xfrm>
          <a:off x="6759148" y="1424994"/>
          <a:ext cx="3753370" cy="150134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Sledování úrovně spolupráce a vzájemné závazky s EDO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/>
            <a:t>70 %</a:t>
          </a:r>
          <a:endParaRPr lang="cs-CZ" sz="1400" b="1" kern="1200" dirty="0"/>
        </a:p>
      </dsp:txBody>
      <dsp:txXfrm>
        <a:off x="7509822" y="1424994"/>
        <a:ext cx="2252022" cy="1501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4B161-8D35-421C-A53C-BAB50FF84285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průměrný počet dobrovolníků v jednom zařízení</a:t>
          </a:r>
          <a:r>
            <a:rPr lang="cs-CZ" sz="1400" b="1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/>
            <a:t>21</a:t>
          </a:r>
        </a:p>
      </dsp:txBody>
      <dsp:txXfrm>
        <a:off x="57787" y="1395494"/>
        <a:ext cx="2665308" cy="1560349"/>
      </dsp:txXfrm>
    </dsp:sp>
    <dsp:sp modelId="{F17220DE-E51E-4873-9BA5-7F65B7EF6BB7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900" kern="1200"/>
        </a:p>
      </dsp:txBody>
      <dsp:txXfrm>
        <a:off x="3047880" y="1970146"/>
        <a:ext cx="409940" cy="411044"/>
      </dsp:txXfrm>
    </dsp:sp>
    <dsp:sp modelId="{DF58490B-6900-4CB4-9EA1-DB8239E0C7F4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průměrný počet dobrovolnických hodin v jednom zařízení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/>
            <a:t>859 </a:t>
          </a:r>
        </a:p>
      </dsp:txBody>
      <dsp:txXfrm>
        <a:off x="3925145" y="1395494"/>
        <a:ext cx="2665308" cy="1560349"/>
      </dsp:txXfrm>
    </dsp:sp>
    <dsp:sp modelId="{76E8172E-66E9-41B7-BC0A-914E9043E530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900" kern="1200"/>
        </a:p>
      </dsp:txBody>
      <dsp:txXfrm>
        <a:off x="6915239" y="1970146"/>
        <a:ext cx="409940" cy="411044"/>
      </dsp:txXfrm>
    </dsp:sp>
    <dsp:sp modelId="{5F9044C4-CE9C-4C43-820F-24E1B412C528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průměrné zapojení jednoho dobrovolníka </a:t>
          </a:r>
          <a:br>
            <a:rPr lang="cs-CZ" sz="1600" b="1" kern="1200" dirty="0"/>
          </a:br>
          <a:r>
            <a:rPr lang="cs-CZ" sz="1600" b="1" kern="1200" dirty="0"/>
            <a:t>v rámci jednoho roku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/>
            <a:t>41 hodin / rok</a:t>
          </a:r>
          <a:endParaRPr lang="cs-CZ" sz="2800" b="1" kern="1200" dirty="0"/>
        </a:p>
      </dsp:txBody>
      <dsp:txXfrm>
        <a:off x="7792503" y="1395494"/>
        <a:ext cx="2665308" cy="1560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A6169-44EF-47ED-8939-64391C8F9401}">
      <dsp:nvSpPr>
        <dsp:cNvPr id="0" name=""/>
        <dsp:cNvSpPr/>
      </dsp:nvSpPr>
      <dsp:spPr>
        <a:xfrm>
          <a:off x="2755780" y="0"/>
          <a:ext cx="4351338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F19CE-34D0-4685-9E8E-4B7CB0307FD2}">
      <dsp:nvSpPr>
        <dsp:cNvPr id="0" name=""/>
        <dsp:cNvSpPr/>
      </dsp:nvSpPr>
      <dsp:spPr>
        <a:xfrm>
          <a:off x="4931449" y="437470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Aktivní dobrovolníci v pacientských aktivitách PZS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4 %</a:t>
          </a:r>
        </a:p>
      </dsp:txBody>
      <dsp:txXfrm>
        <a:off x="4981732" y="487753"/>
        <a:ext cx="2727803" cy="929477"/>
      </dsp:txXfrm>
    </dsp:sp>
    <dsp:sp modelId="{01DB35F1-E04C-496B-88F5-52DF35A4DE34}">
      <dsp:nvSpPr>
        <dsp:cNvPr id="0" name=""/>
        <dsp:cNvSpPr/>
      </dsp:nvSpPr>
      <dsp:spPr>
        <a:xfrm>
          <a:off x="4931449" y="1596269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Povědomí o existenci firemního dobrovolnictví / CSR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18 %</a:t>
          </a:r>
        </a:p>
      </dsp:txBody>
      <dsp:txXfrm>
        <a:off x="4981732" y="1646552"/>
        <a:ext cx="2727803" cy="929477"/>
      </dsp:txXfrm>
    </dsp:sp>
    <dsp:sp modelId="{647E2C99-5A30-46D5-8DFF-78316C4CBF20}">
      <dsp:nvSpPr>
        <dsp:cNvPr id="0" name=""/>
        <dsp:cNvSpPr/>
      </dsp:nvSpPr>
      <dsp:spPr>
        <a:xfrm>
          <a:off x="4931449" y="2755068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Povědomí o existenci PD </a:t>
          </a:r>
          <a:br>
            <a:rPr lang="cs-CZ" sz="1600" b="1" kern="1200" dirty="0"/>
          </a:br>
          <a:r>
            <a:rPr lang="cs-CZ" sz="1600" b="1" kern="1200" dirty="0"/>
            <a:t>v některých PZS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58 %</a:t>
          </a:r>
        </a:p>
      </dsp:txBody>
      <dsp:txXfrm>
        <a:off x="4981732" y="2805351"/>
        <a:ext cx="2727803" cy="929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BD5F4-8B1C-4B36-BB9D-ADDD71E8C816}">
      <dsp:nvSpPr>
        <dsp:cNvPr id="0" name=""/>
        <dsp:cNvSpPr/>
      </dsp:nvSpPr>
      <dsp:spPr>
        <a:xfrm>
          <a:off x="2739779" y="-30240"/>
          <a:ext cx="5036040" cy="5036040"/>
        </a:xfrm>
        <a:prstGeom prst="circularArrow">
          <a:avLst>
            <a:gd name="adj1" fmla="val 5544"/>
            <a:gd name="adj2" fmla="val 330680"/>
            <a:gd name="adj3" fmla="val 14482745"/>
            <a:gd name="adj4" fmla="val 1696914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18991-9FCC-4FAD-8189-E30A823A1FAA}">
      <dsp:nvSpPr>
        <dsp:cNvPr id="0" name=""/>
        <dsp:cNvSpPr/>
      </dsp:nvSpPr>
      <dsp:spPr>
        <a:xfrm>
          <a:off x="4455523" y="2239"/>
          <a:ext cx="1604553" cy="802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Legislativní podpora rozvoje PD</a:t>
          </a:r>
        </a:p>
      </dsp:txBody>
      <dsp:txXfrm>
        <a:off x="4494687" y="41403"/>
        <a:ext cx="1526225" cy="723948"/>
      </dsp:txXfrm>
    </dsp:sp>
    <dsp:sp modelId="{9D70F438-14FD-461E-87D3-A5FD44189911}">
      <dsp:nvSpPr>
        <dsp:cNvPr id="0" name=""/>
        <dsp:cNvSpPr/>
      </dsp:nvSpPr>
      <dsp:spPr>
        <a:xfrm>
          <a:off x="6134557" y="810819"/>
          <a:ext cx="1604553" cy="802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1200" b="1" kern="1200"/>
            <a:t>Větší zájem zdravotního personálu </a:t>
          </a:r>
          <a:br>
            <a:rPr lang="cs-CZ" sz="1200" b="1" kern="1200"/>
          </a:br>
          <a:r>
            <a:rPr lang="cs-CZ" sz="1200" b="1" kern="1200"/>
            <a:t>o rozvoj PD</a:t>
          </a:r>
        </a:p>
      </dsp:txBody>
      <dsp:txXfrm>
        <a:off x="6173721" y="849983"/>
        <a:ext cx="1526225" cy="723948"/>
      </dsp:txXfrm>
    </dsp:sp>
    <dsp:sp modelId="{343DA6BC-002D-40FA-8E6F-F976792ABB52}">
      <dsp:nvSpPr>
        <dsp:cNvPr id="0" name=""/>
        <dsp:cNvSpPr/>
      </dsp:nvSpPr>
      <dsp:spPr>
        <a:xfrm>
          <a:off x="6549244" y="2627683"/>
          <a:ext cx="1604553" cy="802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Zvýšení propagace PD, zacílení na potenciální zájemce o dobrovolnictví</a:t>
          </a:r>
        </a:p>
      </dsp:txBody>
      <dsp:txXfrm>
        <a:off x="6588408" y="2666847"/>
        <a:ext cx="1526225" cy="723948"/>
      </dsp:txXfrm>
    </dsp:sp>
    <dsp:sp modelId="{3FD7133A-F375-4044-8AAD-BD5B291E212F}">
      <dsp:nvSpPr>
        <dsp:cNvPr id="0" name=""/>
        <dsp:cNvSpPr/>
      </dsp:nvSpPr>
      <dsp:spPr>
        <a:xfrm>
          <a:off x="5387317" y="4084694"/>
          <a:ext cx="1604553" cy="802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1200" b="1" kern="1200"/>
            <a:t>Navýšení počtu dobrovolníků</a:t>
          </a:r>
        </a:p>
      </dsp:txBody>
      <dsp:txXfrm>
        <a:off x="5426481" y="4123858"/>
        <a:ext cx="1526225" cy="723948"/>
      </dsp:txXfrm>
    </dsp:sp>
    <dsp:sp modelId="{B17C6A28-5578-4B56-88A4-9578A6E41C1E}">
      <dsp:nvSpPr>
        <dsp:cNvPr id="0" name=""/>
        <dsp:cNvSpPr/>
      </dsp:nvSpPr>
      <dsp:spPr>
        <a:xfrm>
          <a:off x="3523729" y="4084694"/>
          <a:ext cx="1604553" cy="802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1200" b="1" kern="1200"/>
            <a:t>Podpora PD ze strany vedení PZS</a:t>
          </a:r>
        </a:p>
      </dsp:txBody>
      <dsp:txXfrm>
        <a:off x="3562893" y="4123858"/>
        <a:ext cx="1526225" cy="723948"/>
      </dsp:txXfrm>
    </dsp:sp>
    <dsp:sp modelId="{D7CDD102-A7E4-42EF-9A4D-A1392D83066B}">
      <dsp:nvSpPr>
        <dsp:cNvPr id="0" name=""/>
        <dsp:cNvSpPr/>
      </dsp:nvSpPr>
      <dsp:spPr>
        <a:xfrm>
          <a:off x="2361801" y="2627683"/>
          <a:ext cx="1604553" cy="802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Navýšení finančních možností pro rozvoj PD</a:t>
          </a:r>
        </a:p>
      </dsp:txBody>
      <dsp:txXfrm>
        <a:off x="2400965" y="2666847"/>
        <a:ext cx="1526225" cy="723948"/>
      </dsp:txXfrm>
    </dsp:sp>
    <dsp:sp modelId="{9A00A607-581E-46B0-ADA9-A4E157B0B1E1}">
      <dsp:nvSpPr>
        <dsp:cNvPr id="0" name=""/>
        <dsp:cNvSpPr/>
      </dsp:nvSpPr>
      <dsp:spPr>
        <a:xfrm>
          <a:off x="2776489" y="810819"/>
          <a:ext cx="1604553" cy="802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1200" b="1" kern="1200"/>
            <a:t>Sdílení zkušeností klíčových osob s jinými PZS s PD</a:t>
          </a:r>
        </a:p>
      </dsp:txBody>
      <dsp:txXfrm>
        <a:off x="2815653" y="849983"/>
        <a:ext cx="1526225" cy="723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06756-7D7A-497C-BA14-A5F9296FC4BE}">
      <dsp:nvSpPr>
        <dsp:cNvPr id="0" name=""/>
        <dsp:cNvSpPr/>
      </dsp:nvSpPr>
      <dsp:spPr>
        <a:xfrm>
          <a:off x="-4830108" y="-740251"/>
          <a:ext cx="5752897" cy="5752897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DE514-F2CA-4386-9CBE-FC181AD1767B}">
      <dsp:nvSpPr>
        <dsp:cNvPr id="0" name=""/>
        <dsp:cNvSpPr/>
      </dsp:nvSpPr>
      <dsp:spPr>
        <a:xfrm>
          <a:off x="593489" y="427239"/>
          <a:ext cx="5939883" cy="854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2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CELKOVÝ INDEX STAVU DOBROVOLNICTVÍ V PZS</a:t>
          </a:r>
          <a:br>
            <a:rPr lang="cs-CZ" sz="2000" b="1" kern="1200" dirty="0"/>
          </a:br>
          <a:r>
            <a:rPr lang="cs-CZ" sz="2000" b="1" kern="1200" dirty="0"/>
            <a:t>(&gt; 200 PZS v rámci celé ČR)</a:t>
          </a:r>
        </a:p>
      </dsp:txBody>
      <dsp:txXfrm>
        <a:off x="593489" y="427239"/>
        <a:ext cx="5939883" cy="854478"/>
      </dsp:txXfrm>
    </dsp:sp>
    <dsp:sp modelId="{472590C8-9D3F-422D-803C-B953C9481A8F}">
      <dsp:nvSpPr>
        <dsp:cNvPr id="0" name=""/>
        <dsp:cNvSpPr/>
      </dsp:nvSpPr>
      <dsp:spPr>
        <a:xfrm>
          <a:off x="59440" y="320429"/>
          <a:ext cx="1068098" cy="1068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7B4B7-FD0D-459A-9A73-6EC7249E0CF2}">
      <dsp:nvSpPr>
        <dsp:cNvPr id="0" name=""/>
        <dsp:cNvSpPr/>
      </dsp:nvSpPr>
      <dsp:spPr>
        <a:xfrm>
          <a:off x="904092" y="1708957"/>
          <a:ext cx="5629280" cy="854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2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INDEX ROZVOJE DOBROVOLNICKÉHO PROGRAMU (16 + 11 PZS)</a:t>
          </a:r>
        </a:p>
      </dsp:txBody>
      <dsp:txXfrm>
        <a:off x="904092" y="1708957"/>
        <a:ext cx="5629280" cy="854478"/>
      </dsp:txXfrm>
    </dsp:sp>
    <dsp:sp modelId="{4EB76E5A-5BEE-48BE-97E4-C457340AF81A}">
      <dsp:nvSpPr>
        <dsp:cNvPr id="0" name=""/>
        <dsp:cNvSpPr/>
      </dsp:nvSpPr>
      <dsp:spPr>
        <a:xfrm>
          <a:off x="370043" y="1602147"/>
          <a:ext cx="1068098" cy="1068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6F03F-E735-4DED-B1C4-3EBBFA57EAFF}">
      <dsp:nvSpPr>
        <dsp:cNvPr id="0" name=""/>
        <dsp:cNvSpPr/>
      </dsp:nvSpPr>
      <dsp:spPr>
        <a:xfrm>
          <a:off x="593489" y="2990675"/>
          <a:ext cx="5939883" cy="854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2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INDEX BARIÉRY A INDEX PŘÍNOSY PD </a:t>
          </a:r>
          <a:br>
            <a:rPr lang="cs-CZ" sz="2000" b="1" kern="1200" dirty="0"/>
          </a:br>
          <a:r>
            <a:rPr lang="cs-CZ" sz="2000" b="1" kern="1200" dirty="0"/>
            <a:t>(16 + 11 PZS)</a:t>
          </a:r>
        </a:p>
      </dsp:txBody>
      <dsp:txXfrm>
        <a:off x="593489" y="2990675"/>
        <a:ext cx="5939883" cy="854478"/>
      </dsp:txXfrm>
    </dsp:sp>
    <dsp:sp modelId="{9CCA2089-3294-4C2C-B299-05E09072960D}">
      <dsp:nvSpPr>
        <dsp:cNvPr id="0" name=""/>
        <dsp:cNvSpPr/>
      </dsp:nvSpPr>
      <dsp:spPr>
        <a:xfrm>
          <a:off x="59440" y="2883865"/>
          <a:ext cx="1068098" cy="1068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038A6-FF63-4CCC-99C0-F30535C5B8CF}">
      <dsp:nvSpPr>
        <dsp:cNvPr id="0" name=""/>
        <dsp:cNvSpPr/>
      </dsp:nvSpPr>
      <dsp:spPr>
        <a:xfrm>
          <a:off x="1283" y="0"/>
          <a:ext cx="3337470" cy="43513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u="none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Celkový index stavu dobrovolnictví v PZS</a:t>
          </a:r>
          <a:endParaRPr lang="cs-CZ" sz="2400" u="none" kern="1200" dirty="0"/>
        </a:p>
      </dsp:txBody>
      <dsp:txXfrm>
        <a:off x="1283" y="0"/>
        <a:ext cx="3337470" cy="1305401"/>
      </dsp:txXfrm>
    </dsp:sp>
    <dsp:sp modelId="{DBB88F83-AA27-4DA6-8EFD-8A213CD7D19E}">
      <dsp:nvSpPr>
        <dsp:cNvPr id="0" name=""/>
        <dsp:cNvSpPr/>
      </dsp:nvSpPr>
      <dsp:spPr>
        <a:xfrm>
          <a:off x="335030" y="1305773"/>
          <a:ext cx="2669976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16 položek</a:t>
          </a:r>
        </a:p>
      </dsp:txBody>
      <dsp:txXfrm>
        <a:off x="360068" y="1330811"/>
        <a:ext cx="2619900" cy="804787"/>
      </dsp:txXfrm>
    </dsp:sp>
    <dsp:sp modelId="{DD17BE99-2AE2-4F1D-BD85-9931EB1F68DB}">
      <dsp:nvSpPr>
        <dsp:cNvPr id="0" name=""/>
        <dsp:cNvSpPr/>
      </dsp:nvSpPr>
      <dsp:spPr>
        <a:xfrm>
          <a:off x="335030" y="2292154"/>
          <a:ext cx="2669976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Maximální možný počet bodů = 58. Index je následně standardizován na hodnotu 0–100.</a:t>
          </a:r>
        </a:p>
      </dsp:txBody>
      <dsp:txXfrm>
        <a:off x="360068" y="2317192"/>
        <a:ext cx="2619900" cy="804787"/>
      </dsp:txXfrm>
    </dsp:sp>
    <dsp:sp modelId="{7CD4ADCC-F0D8-453B-8EC2-C958386A9CD6}">
      <dsp:nvSpPr>
        <dsp:cNvPr id="0" name=""/>
        <dsp:cNvSpPr/>
      </dsp:nvSpPr>
      <dsp:spPr>
        <a:xfrm>
          <a:off x="335030" y="3278535"/>
          <a:ext cx="2669976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&gt; 200 PZS včetně 16 + 11 PZS zařazených v projektu</a:t>
          </a:r>
        </a:p>
      </dsp:txBody>
      <dsp:txXfrm>
        <a:off x="360068" y="3303573"/>
        <a:ext cx="2619900" cy="804787"/>
      </dsp:txXfrm>
    </dsp:sp>
    <dsp:sp modelId="{FB999DF7-DB27-4ACF-B02B-6FBB052D4839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u="none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Index rozvoje dobrovolnického programu</a:t>
          </a:r>
          <a:endParaRPr lang="cs-CZ" sz="2400" u="none" kern="1200" dirty="0"/>
        </a:p>
      </dsp:txBody>
      <dsp:txXfrm>
        <a:off x="3589064" y="0"/>
        <a:ext cx="3337470" cy="1305401"/>
      </dsp:txXfrm>
    </dsp:sp>
    <dsp:sp modelId="{B60DFE3E-9357-4658-BF5E-084B40415CF5}">
      <dsp:nvSpPr>
        <dsp:cNvPr id="0" name=""/>
        <dsp:cNvSpPr/>
      </dsp:nvSpPr>
      <dsp:spPr>
        <a:xfrm>
          <a:off x="3922811" y="1305773"/>
          <a:ext cx="2669976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28 položek</a:t>
          </a:r>
        </a:p>
      </dsp:txBody>
      <dsp:txXfrm>
        <a:off x="3947849" y="1330811"/>
        <a:ext cx="2619900" cy="804787"/>
      </dsp:txXfrm>
    </dsp:sp>
    <dsp:sp modelId="{3D96EDE1-F4DE-4018-9A9C-BF27409641AA}">
      <dsp:nvSpPr>
        <dsp:cNvPr id="0" name=""/>
        <dsp:cNvSpPr/>
      </dsp:nvSpPr>
      <dsp:spPr>
        <a:xfrm>
          <a:off x="3922811" y="2292154"/>
          <a:ext cx="2669976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Maximální možný počet bodů = 56. Index je následně standardizován na hodnotu 0–100.</a:t>
          </a:r>
        </a:p>
      </dsp:txBody>
      <dsp:txXfrm>
        <a:off x="3947849" y="2317192"/>
        <a:ext cx="2619900" cy="804787"/>
      </dsp:txXfrm>
    </dsp:sp>
    <dsp:sp modelId="{20C3EFF2-3209-4D4B-937A-9D916B444DA0}">
      <dsp:nvSpPr>
        <dsp:cNvPr id="0" name=""/>
        <dsp:cNvSpPr/>
      </dsp:nvSpPr>
      <dsp:spPr>
        <a:xfrm>
          <a:off x="3922811" y="3278535"/>
          <a:ext cx="2669976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16 + 11 PZS zařazených </a:t>
          </a:r>
          <a:br>
            <a:rPr lang="cs-CZ" sz="1400" b="1" kern="1200" dirty="0"/>
          </a:br>
          <a:r>
            <a:rPr lang="cs-CZ" sz="1400" b="1" kern="1200" dirty="0"/>
            <a:t>v projektu</a:t>
          </a:r>
        </a:p>
      </dsp:txBody>
      <dsp:txXfrm>
        <a:off x="3947849" y="3303573"/>
        <a:ext cx="2619900" cy="804787"/>
      </dsp:txXfrm>
    </dsp:sp>
    <dsp:sp modelId="{EF282A51-95AA-4FB4-81A2-2F73625AB06C}">
      <dsp:nvSpPr>
        <dsp:cNvPr id="0" name=""/>
        <dsp:cNvSpPr/>
      </dsp:nvSpPr>
      <dsp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u="none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Index Bariéry </a:t>
          </a:r>
          <a:br>
            <a:rPr lang="cs-CZ" sz="2400" b="1" u="none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cs-CZ" sz="2400" b="1" u="none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 Index Přínosy PD</a:t>
          </a:r>
          <a:endParaRPr lang="cs-CZ" sz="2400" u="none" kern="1200" dirty="0"/>
        </a:p>
      </dsp:txBody>
      <dsp:txXfrm>
        <a:off x="7176845" y="0"/>
        <a:ext cx="3337470" cy="1305401"/>
      </dsp:txXfrm>
    </dsp:sp>
    <dsp:sp modelId="{47BA087D-B8B3-4164-970F-9911821B3A6C}">
      <dsp:nvSpPr>
        <dsp:cNvPr id="0" name=""/>
        <dsp:cNvSpPr/>
      </dsp:nvSpPr>
      <dsp:spPr>
        <a:xfrm>
          <a:off x="7510592" y="1305773"/>
          <a:ext cx="2669976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6 položek (přínosy)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5 položek (bariéry)</a:t>
          </a:r>
        </a:p>
      </dsp:txBody>
      <dsp:txXfrm>
        <a:off x="7535630" y="1330811"/>
        <a:ext cx="2619900" cy="804787"/>
      </dsp:txXfrm>
    </dsp:sp>
    <dsp:sp modelId="{5F89DD8A-9882-4027-A519-2055326ED959}">
      <dsp:nvSpPr>
        <dsp:cNvPr id="0" name=""/>
        <dsp:cNvSpPr/>
      </dsp:nvSpPr>
      <dsp:spPr>
        <a:xfrm>
          <a:off x="7510592" y="2292154"/>
          <a:ext cx="2669976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Maximální možný počet bodů = 50 / 60. Index je následně standardizován na hodnotu 0–100.</a:t>
          </a:r>
        </a:p>
      </dsp:txBody>
      <dsp:txXfrm>
        <a:off x="7535630" y="2317192"/>
        <a:ext cx="2619900" cy="804787"/>
      </dsp:txXfrm>
    </dsp:sp>
    <dsp:sp modelId="{AC1B5DEF-90F8-4C17-BEBF-CD5D8C5A0927}">
      <dsp:nvSpPr>
        <dsp:cNvPr id="0" name=""/>
        <dsp:cNvSpPr/>
      </dsp:nvSpPr>
      <dsp:spPr>
        <a:xfrm>
          <a:off x="7510592" y="3278535"/>
          <a:ext cx="2669976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16 + 11 PZS zařazených </a:t>
          </a:r>
          <a:br>
            <a:rPr lang="cs-CZ" sz="1400" b="1" kern="1200" dirty="0"/>
          </a:br>
          <a:r>
            <a:rPr lang="cs-CZ" sz="1400" b="1" kern="1200" dirty="0"/>
            <a:t>v projektu</a:t>
          </a:r>
        </a:p>
      </dsp:txBody>
      <dsp:txXfrm>
        <a:off x="7535630" y="3303573"/>
        <a:ext cx="2619900" cy="804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9B81F-878B-A0AC-F7B2-114F616BD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6B1D01-A39E-5CD6-07FC-499E2B4C5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125CD4-21A3-9CE8-B2AC-0EFFB233C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1E24-E4F2-4E5F-8291-8BB2E7419CA2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FCCECB-4A6D-9A2D-0154-6F568DF4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3DF698-2CFE-7230-11F8-E8B7EB68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DF67-74EB-4292-AD0C-06A56BD71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993E4-0BE0-6C1B-EA2C-3E0F4115E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36A75C-264E-2444-E672-69C131AAA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038032-534D-BA62-ACFB-83BF159A9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1E24-E4F2-4E5F-8291-8BB2E7419CA2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2502A4-8FEE-AA60-DFB0-F65D2D68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D1AE92-103A-0D2C-9064-E5670A75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DF67-74EB-4292-AD0C-06A56BD71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15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ECA5862-F388-7BC3-AAF0-C992AD5C2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68DAC6-CC66-D459-779C-3C7C4F87F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2BC01F-B06C-A120-063C-C494AC7D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1E24-E4F2-4E5F-8291-8BB2E7419CA2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F89FD2-FEB9-C763-05BB-50A588996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A38FE2-9058-636A-18B7-681ED4CD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DF67-74EB-4292-AD0C-06A56BD71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77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0" y="1783103"/>
            <a:ext cx="8426529" cy="426671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0111" y="6583637"/>
            <a:ext cx="8997003" cy="274364"/>
          </a:xfrm>
        </p:spPr>
        <p:txBody>
          <a:bodyPr anchor="t"/>
          <a:lstStyle>
            <a:lvl1pPr marL="0" indent="0">
              <a:buFont typeface="Arial"/>
              <a:buNone/>
              <a:defRPr sz="1333">
                <a:solidFill>
                  <a:srgbClr val="0098D3"/>
                </a:solidFill>
              </a:defRPr>
            </a:lvl1pPr>
            <a:lvl2pPr marL="493642" indent="0">
              <a:buNone/>
              <a:defRPr sz="1333">
                <a:solidFill>
                  <a:srgbClr val="0098D3"/>
                </a:solidFill>
              </a:defRPr>
            </a:lvl2pPr>
            <a:lvl3pPr marL="987283" indent="0">
              <a:buNone/>
              <a:defRPr sz="1333">
                <a:solidFill>
                  <a:srgbClr val="0098D3"/>
                </a:solidFill>
              </a:defRPr>
            </a:lvl3pPr>
            <a:lvl4pPr marL="1480926" indent="0">
              <a:buNone/>
              <a:defRPr sz="1333">
                <a:solidFill>
                  <a:srgbClr val="0098D3"/>
                </a:solidFill>
              </a:defRPr>
            </a:lvl4pPr>
            <a:lvl5pPr marL="1974567" indent="0">
              <a:buNone/>
              <a:defRPr sz="1333">
                <a:solidFill>
                  <a:srgbClr val="0098D3"/>
                </a:solidFill>
              </a:defRPr>
            </a:lvl5pPr>
          </a:lstStyle>
          <a:p>
            <a:pPr lvl="0"/>
            <a:r>
              <a:rPr lang="cs-CZ" dirty="0"/>
              <a:t>Znění otázky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207113" y="6583637"/>
            <a:ext cx="2774776" cy="274364"/>
          </a:xfrm>
        </p:spPr>
        <p:txBody>
          <a:bodyPr anchor="t"/>
          <a:lstStyle>
            <a:lvl1pPr marL="0" indent="0" algn="r">
              <a:buFont typeface="Arial"/>
              <a:buNone/>
              <a:defRPr sz="1333">
                <a:solidFill>
                  <a:srgbClr val="0098D3"/>
                </a:solidFill>
              </a:defRPr>
            </a:lvl1pPr>
            <a:lvl2pPr marL="493642" indent="0">
              <a:buNone/>
              <a:defRPr sz="1333">
                <a:solidFill>
                  <a:srgbClr val="0098D3"/>
                </a:solidFill>
              </a:defRPr>
            </a:lvl2pPr>
            <a:lvl3pPr marL="987283" indent="0">
              <a:buNone/>
              <a:defRPr sz="1333">
                <a:solidFill>
                  <a:srgbClr val="0098D3"/>
                </a:solidFill>
              </a:defRPr>
            </a:lvl3pPr>
            <a:lvl4pPr marL="1480926" indent="0">
              <a:buNone/>
              <a:defRPr sz="1333">
                <a:solidFill>
                  <a:srgbClr val="0098D3"/>
                </a:solidFill>
              </a:defRPr>
            </a:lvl4pPr>
            <a:lvl5pPr marL="1974567" indent="0">
              <a:buNone/>
              <a:defRPr sz="1333">
                <a:solidFill>
                  <a:srgbClr val="0098D3"/>
                </a:solidFill>
              </a:defRPr>
            </a:lvl5pPr>
          </a:lstStyle>
          <a:p>
            <a:pPr lvl="0"/>
            <a:r>
              <a:rPr lang="cs-CZ" dirty="0"/>
              <a:t>Báze N =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556000" y="1235229"/>
            <a:ext cx="8155709" cy="479297"/>
          </a:xfrm>
        </p:spPr>
        <p:txBody>
          <a:bodyPr/>
          <a:lstStyle>
            <a:lvl1pPr marL="0" marR="0" indent="0" algn="l" defTabSz="9872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33" b="1">
                <a:solidFill>
                  <a:srgbClr val="0098D3"/>
                </a:solidFill>
                <a:latin typeface="Calibri" pitchFamily="34" charset="0"/>
              </a:defRPr>
            </a:lvl1pPr>
          </a:lstStyle>
          <a:p>
            <a:pPr marL="0" marR="0" lvl="0" indent="0" algn="l" defTabSz="9872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33" b="1" i="0" u="none" strike="noStrike" kern="1200" cap="none" spc="0" normalizeH="0" baseline="0" noProof="0" dirty="0">
                <a:ln>
                  <a:noFill/>
                </a:ln>
                <a:solidFill>
                  <a:srgbClr val="0098D3"/>
                </a:solidFill>
                <a:effectLst/>
                <a:uLnTx/>
                <a:uFillTx/>
                <a:latin typeface="Arial" charset="0"/>
                <a:ea typeface="+mn-ea"/>
              </a:rPr>
              <a:t>Kliknutím lze upravit styly předlohy textu.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7537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F27EC-ED8F-2BBF-FA33-9B424CCD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36CF8D-7654-5368-D616-C6181ABB3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495D1D-4E49-C22B-C5E6-B7B69AFF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1E24-E4F2-4E5F-8291-8BB2E7419CA2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C6F3BE-C67F-2BA7-2699-FF23B243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EECE17-865D-8E8C-3F18-7A51708E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DF67-74EB-4292-AD0C-06A56BD71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83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6761C-25B6-93B6-85D2-2C388DCC9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D7FA70-88A7-E7D2-1C74-D915DB33A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8BCD68-4B22-6F5D-82BB-E8C886B1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1E24-E4F2-4E5F-8291-8BB2E7419CA2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F2D596-66F7-47C3-BB25-0AA62226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8ED924-422D-8A63-1DFD-107959F8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DF67-74EB-4292-AD0C-06A56BD71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03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3F65D-2E28-7BDF-7061-F55E5C3B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9C8896-4AD3-FDBC-11A1-4713B82B6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F70F07-151E-E9E7-8FE6-29A928A81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1240DF-A2C6-1BEA-D357-C39620BB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1E24-E4F2-4E5F-8291-8BB2E7419CA2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16B3C7-90A4-5EA5-B31A-EF3F1F831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13F432-8C1F-CF4F-1EB3-B52C86FC3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DF67-74EB-4292-AD0C-06A56BD71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20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C339C-E010-93C2-A966-D0EC9D63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B8CB4E-464E-D84C-9FE4-55CC0DDAC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94D6B0-9B8D-C999-179D-CD9F0C04B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EF2386-28B8-FDB8-6599-8CE14AA4D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3320EA-F835-A391-D404-DC959F950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D870301-CD03-2EFD-D900-FE584005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1E24-E4F2-4E5F-8291-8BB2E7419CA2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FD27D3E-0C88-179F-1501-792E8D6A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B5EDED3-2CBB-7359-275A-57598F41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DF67-74EB-4292-AD0C-06A56BD71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62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DA03D-FFF1-1B95-5AB4-E8D11EEC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3ECE9C-0F5D-423F-554D-A0C7EB08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1E24-E4F2-4E5F-8291-8BB2E7419CA2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66607A0-1634-9B49-710A-5B3D2240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96082B-9FDC-DE97-9BC9-F3E20848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DF67-74EB-4292-AD0C-06A56BD71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6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A3E044-FCB6-A7B0-1009-E3E24006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1E24-E4F2-4E5F-8291-8BB2E7419CA2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B33D2B-C153-D2CD-85E0-27938FF6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C1ED9F-E4F7-FAFF-13F2-5EF25056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DF67-74EB-4292-AD0C-06A56BD71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15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D2541-DE04-F4BB-B118-E786AAC9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9AD4B-3F13-C786-1FAF-D325D6503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DA0DAA8-3177-06D1-930D-75D4DFE99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87D40B-62DA-2704-6E33-C6E38AD3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1E24-E4F2-4E5F-8291-8BB2E7419CA2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766079-57B9-063B-8296-E187BCE1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E1C90B-7738-1ECD-EDAB-8F80A7CA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DF67-74EB-4292-AD0C-06A56BD71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8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B53B3-416C-14A7-891B-6819F1F9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2673A7-B643-B0C4-C577-A16233C80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9388FE-1DD0-7B32-55B6-57FEF3BDA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EE001C-F8E8-996E-CCA8-04703F89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1E24-E4F2-4E5F-8291-8BB2E7419CA2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496BAC-B6C9-08D3-A83B-109F93A9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E4D703-ED60-D4B1-37E4-A12A7ADD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DF67-74EB-4292-AD0C-06A56BD71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33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199C6A-33BF-B5D9-73FB-1CF68FD7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EB2DCF-BE99-B0CA-2925-3702E17CA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CA7DFF-DE1A-7FC9-4D85-A444FAE31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11E24-E4F2-4E5F-8291-8BB2E7419CA2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C0B92C-40D9-B4AB-B27D-7B37472C9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7521E6-3909-D7E9-F46F-4DE867468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4DF67-74EB-4292-AD0C-06A56BD713C8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A1A270DA-34D7-3C20-3505-8D27123BC0D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" y="44450"/>
            <a:ext cx="3032760" cy="628650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58505FD-09DD-BA8E-315A-E2C344C331B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90" y="44450"/>
            <a:ext cx="3036570" cy="6286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4E13C65-9E03-BB54-EA7E-CC0D1335663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888891" y="136525"/>
            <a:ext cx="2308705" cy="46387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46291F4-061B-B2CC-0BA9-29964E615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t="19269" r="13185" b="20000"/>
          <a:stretch/>
        </p:blipFill>
        <p:spPr>
          <a:xfrm>
            <a:off x="7102760" y="100193"/>
            <a:ext cx="1420405" cy="7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4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ac.cz/" TargetMode="External"/><Relationship Id="rId3" Type="http://schemas.openxmlformats.org/officeDocument/2006/relationships/tags" Target="../tags/tag3.xml"/><Relationship Id="rId7" Type="http://schemas.openxmlformats.org/officeDocument/2006/relationships/hyperlink" Target="mailto:jhamanova@scac.cz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8D4FC-151A-02FF-97C7-9B41D1A1B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109" y="1815090"/>
            <a:ext cx="9144000" cy="2387600"/>
          </a:xfrm>
        </p:spPr>
        <p:txBody>
          <a:bodyPr>
            <a:noAutofit/>
          </a:bodyPr>
          <a:lstStyle/>
          <a:p>
            <a:r>
              <a:rPr lang="cs-CZ" sz="4800" b="1" dirty="0"/>
              <a:t> </a:t>
            </a:r>
            <a:r>
              <a:rPr lang="cs-CZ" sz="4800" b="1" dirty="0" err="1"/>
              <a:t>Efektivizace</a:t>
            </a:r>
            <a:r>
              <a:rPr lang="cs-CZ" sz="4800" b="1" dirty="0"/>
              <a:t> systému nemocniční péče v ČR prostřednictvím dobrovolnické činnosti</a:t>
            </a:r>
            <a:br>
              <a:rPr lang="cs-CZ" sz="4800" b="1" dirty="0"/>
            </a:br>
            <a:r>
              <a:rPr lang="cs-CZ" sz="2400" b="1" dirty="0"/>
              <a:t>(</a:t>
            </a:r>
            <a:r>
              <a:rPr lang="nn-NO" sz="2400" b="1" dirty="0"/>
              <a:t>reg. č. CZ.03.3.X/0.0/0.0/15_018/0007517</a:t>
            </a:r>
            <a:r>
              <a:rPr lang="cs-CZ" sz="2400" b="1" dirty="0"/>
              <a:t>)</a:t>
            </a: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375201-0C2A-FE45-8068-270FA403A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109" y="4405602"/>
            <a:ext cx="9144000" cy="1655762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b="1" dirty="0"/>
              <a:t>Mgr. Jana Hamanová, ředitelka SC&amp;C</a:t>
            </a:r>
          </a:p>
          <a:p>
            <a:endParaRPr lang="cs-CZ" b="1" dirty="0"/>
          </a:p>
          <a:p>
            <a:r>
              <a:rPr lang="cs-CZ" dirty="0"/>
              <a:t>Závěrečná konference 1. února 2023</a:t>
            </a:r>
          </a:p>
        </p:txBody>
      </p:sp>
    </p:spTree>
    <p:extLst>
      <p:ext uri="{BB962C8B-B14F-4D97-AF65-F5344CB8AC3E}">
        <p14:creationId xmlns:p14="http://schemas.microsoft.com/office/powerpoint/2010/main" val="391915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B0214B-8659-C40F-6049-ED19225A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00"/>
            <a:ext cx="10515600" cy="674688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Počty dobrovolníků a dobrovolnických hodin v PZS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2CA8D96-7A77-6119-185C-D3DC480D04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5013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74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3162C-7CDA-574A-E463-63B8EA61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745"/>
            <a:ext cx="10515600" cy="840943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Koordinátor dobrovolníků v PZS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8F39568-1AA3-89A5-F7E8-5C05757D8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490" y="1595578"/>
            <a:ext cx="9476509" cy="4986393"/>
          </a:xfrm>
        </p:spPr>
      </p:pic>
    </p:spTree>
    <p:extLst>
      <p:ext uri="{BB962C8B-B14F-4D97-AF65-F5344CB8AC3E}">
        <p14:creationId xmlns:p14="http://schemas.microsoft.com/office/powerpoint/2010/main" val="113910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76A8C-A197-DB10-49EA-A3555D24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055"/>
            <a:ext cx="10515600" cy="711633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Propagace a informovanost o PD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2E46B39-A922-65A5-5AFB-7652DF546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744" y="1527606"/>
            <a:ext cx="8230001" cy="5310643"/>
          </a:xfrm>
        </p:spPr>
      </p:pic>
    </p:spTree>
    <p:extLst>
      <p:ext uri="{BB962C8B-B14F-4D97-AF65-F5344CB8AC3E}">
        <p14:creationId xmlns:p14="http://schemas.microsoft.com/office/powerpoint/2010/main" val="2748562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DB56D-D3CE-AB65-FBD0-1A9DD83B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364"/>
            <a:ext cx="10515600" cy="582324"/>
          </a:xfrm>
        </p:spPr>
        <p:txBody>
          <a:bodyPr>
            <a:noAutofit/>
          </a:bodyPr>
          <a:lstStyle/>
          <a:p>
            <a:r>
              <a:rPr lang="cs-CZ" sz="3200" dirty="0">
                <a:latin typeface="+mn-lt"/>
              </a:rPr>
              <a:t>Povědomí o PD v PZS ve veřejnosti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61C8CD5-10CE-C2F0-0070-0FC576767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571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18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BDB3B-4229-0943-96C5-490E0B37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164"/>
            <a:ext cx="10515600" cy="785524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+mn-lt"/>
              </a:rPr>
              <a:t>Co by pomohlo zlepšit rozvoj PD?</a:t>
            </a:r>
            <a:endParaRPr lang="cs-CZ" sz="3200" b="1" dirty="0">
              <a:latin typeface="+mn-lt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39043E9-EB4F-DCDB-A243-4F2F6ED28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850204"/>
              </p:ext>
            </p:extLst>
          </p:nvPr>
        </p:nvGraphicFramePr>
        <p:xfrm>
          <a:off x="838200" y="1825624"/>
          <a:ext cx="10515600" cy="4889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279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905DBDF-E747-827A-9F53-792AD1F9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SILNÉ A SLABÉ STRÁNKY PD</a:t>
            </a:r>
          </a:p>
        </p:txBody>
      </p:sp>
    </p:spTree>
    <p:extLst>
      <p:ext uri="{BB962C8B-B14F-4D97-AF65-F5344CB8AC3E}">
        <p14:creationId xmlns:p14="http://schemas.microsoft.com/office/powerpoint/2010/main" val="189710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FC4C3-5669-6146-1560-06738ABF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527"/>
            <a:ext cx="10515600" cy="69316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Silné stránky PD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4E4861-F00E-3AE4-ADDB-CA6B08646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768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POZITIVNÍ VNÍMÁNÍ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dobrovolnických programů a VYSOKÁ DŮVĚRA v jejich přínos v oblasti péče o pacienta ze strany VŠECH CÍLOVÝCH SKUPIN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(managementu zdravotnických zařízení, zdravotnického personálu, pacientů, rodinných příslušníků a veřejnosti).</a:t>
            </a: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Vysoká </a:t>
            </a:r>
            <a:r>
              <a:rPr lang="cs-CZ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SPOKOJENOST PACIENTŮ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(včetně dětí) a rodinných příslušníků, kteří mají zkušenost s PD.</a:t>
            </a: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Vysoká </a:t>
            </a:r>
            <a:r>
              <a:rPr lang="cs-CZ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SPOKOJENOST STÁVAJÍCÍCH DOBROVOLNÍKŮ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 fungováním PD, vnímání smysluplnosti dobrovolnických aktivit u zájemců o dobrovolnictví.</a:t>
            </a: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Vysoká </a:t>
            </a:r>
            <a:r>
              <a:rPr lang="cs-CZ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SPOKOJENOST ODBORNÉHO PERSONÁLU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odděleních, kde funguje PD a silné vnímání jeho přínosu pro pacienta. </a:t>
            </a: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DEKLAROVANÁ JEDNOZNAČNÁ PODPORA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vrcholového managementu pro dobrovolnické programy.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67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FC4C3-5669-6146-1560-06738ABF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1345"/>
            <a:ext cx="10515600" cy="739343"/>
          </a:xfrm>
        </p:spPr>
        <p:txBody>
          <a:bodyPr>
            <a:normAutofit/>
          </a:bodyPr>
          <a:lstStyle/>
          <a:p>
            <a:r>
              <a:rPr lang="cs-CZ" sz="4000" b="1" dirty="0"/>
              <a:t>Silné stránky PD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4E4861-F00E-3AE4-ADDB-CA6B08646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768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cs-CZ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POZICE KOORDINÁTORA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je klíčovou osobou celého programu, pokud má znalosti, svěřenou odpovědnost a úvazek, který odpovídá množství práce s PD.  </a:t>
            </a: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cs-CZ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FUNGUJÍCÍ SPOLUPRÁCE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 zdravotnickými zařízeními a externími dobrovolnickými organizacemi, která může rozšířit spektrum dobrovolnických aktivit pro pacienty / klienty </a:t>
            </a:r>
            <a:b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může také pomoci při samotném budování PD. </a:t>
            </a: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Většina PZS provádí </a:t>
            </a:r>
            <a:r>
              <a:rPr lang="cs-CZ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EVIDENCI ZÁKLADNÍCH DAT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dobrovolnických aktivitách a má nastavenou motivaci pro stávající dobrovolníky. </a:t>
            </a: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Většina PZS má </a:t>
            </a:r>
            <a:r>
              <a:rPr lang="cs-CZ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 PRO NÁBOR A VÝBĚR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vhodných dobrovolníků včetně zajištění jejich školení.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6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Většina PZS sleduje v určité míře </a:t>
            </a:r>
            <a:r>
              <a:rPr lang="cs-CZ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POŽADAVKY A POTŘEBY PACIENTŮ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dobrovolnické aktivity </a:t>
            </a:r>
            <a:b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také zjišťuje (alespoň nepravidelně a nesystémově) jejich zpětnou vazbu.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702657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FC4C3-5669-6146-1560-06738ABF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1345"/>
            <a:ext cx="10515600" cy="739343"/>
          </a:xfrm>
        </p:spPr>
        <p:txBody>
          <a:bodyPr>
            <a:normAutofit/>
          </a:bodyPr>
          <a:lstStyle/>
          <a:p>
            <a:r>
              <a:rPr lang="cs-CZ" sz="4000" b="1" dirty="0"/>
              <a:t>Slabé stránky PD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4E4861-F00E-3AE4-ADDB-CA6B08646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768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SYSTEMATICKÝ PŘÍSTUP </a:t>
            </a: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 PD, který bude zahrnovat také plány rozvoje, ekonomické parametry a analýzu rizik. 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Uvědomění si </a:t>
            </a:r>
            <a:r>
              <a:rPr lang="cs-C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CELKOVÉ ODPOVĚDNOSTI </a:t>
            </a: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 PD včetně spolupráce s EDO. 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Vnímání PD jako jednoznačné </a:t>
            </a:r>
            <a:r>
              <a:rPr lang="cs-C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SOUČÁSTI PÉČE O PACIENTY VČETNĚ HLEDISKA KVALITY </a:t>
            </a:r>
            <a:br>
              <a:rPr lang="cs-C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BEZPEČNOSTI</a:t>
            </a: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DOSTATEČNÉ KAPACITY </a:t>
            </a: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 organizaci PD – úvazek pro koordinátora, případně kontaktní osoby, rozpočty pro PD na celý rok včetně propagace.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Pravidelné a systematické sledování </a:t>
            </a:r>
            <a:r>
              <a:rPr lang="cs-C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ZPĚTNÉ VAZBY </a:t>
            </a: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 pacientů a dobrovolníků. 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FC4C3-5669-6146-1560-06738ABF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1345"/>
            <a:ext cx="10515600" cy="739343"/>
          </a:xfrm>
        </p:spPr>
        <p:txBody>
          <a:bodyPr>
            <a:normAutofit/>
          </a:bodyPr>
          <a:lstStyle/>
          <a:p>
            <a:r>
              <a:rPr lang="cs-CZ" sz="4000" b="1" dirty="0"/>
              <a:t>Slabé stránky PD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4E4861-F00E-3AE4-ADDB-CA6B08646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768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cs-C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SYSTÉM DETEKCE </a:t>
            </a: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rizikových dobrovolníků při náboru. 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cs-C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INFORMOVANOST</a:t>
            </a: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PD na všech úrovních PZS, osvěta mezi administrativními pracovníky </a:t>
            </a:r>
            <a:b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pracovníky recepcí a vrátnic, možnost kontaktu zaměstnanců s reálným životem PD s cílem konkrétně ukázat přínosy PD a eliminovat možné bariéry vznikající z neznalosti.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Aktualizace a vylepšování informací o PD na </a:t>
            </a:r>
            <a:r>
              <a:rPr lang="cs-C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WEBOVÝCH STRÁNKÁCH PZS</a:t>
            </a: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aby působily motivačně pro zájemce o dobrovolnictví, ale také pro pacienty a pro rodinné příslušníky. 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Připravený systém PD pro </a:t>
            </a:r>
            <a:r>
              <a:rPr lang="cs-C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PŘÍPAD MIMOŘÁDNÝCH SITUACÍ </a:t>
            </a: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pandemie, živelná katastrofa apod. 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PD může být v době </a:t>
            </a:r>
            <a:r>
              <a:rPr lang="cs-C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EKONOMICKÉ KRIZE OPOMÍJENÝ </a:t>
            </a: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zvýšení provozních nákladů může mít za následek jeho eliminaci nebo minimalizaci.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53112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3547420-78A0-696C-7C21-3EB9C11B1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39" y="1320799"/>
            <a:ext cx="8542008" cy="51720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97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820BC-ECAC-4C62-637A-50E1AA60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INDEXY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D1E8CC-D3CD-8798-F8F0-E3EC707A0C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CELKOVÝ INDEX STAVU PD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INDEX ROZVOJE DOBROVOLNICKÉHO PROGRAMU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INDEX BARIÉRY A INDEX PŘÍNOSY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991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45175-C4E8-CED3-A809-B0D5DA21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8115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Vytvoření inovativních sumačních indexů pro sledování vývoje stavu PD v PZS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F080BA-8BA4-4468-0450-85314F89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23" y="3127167"/>
            <a:ext cx="4608443" cy="2285342"/>
          </a:xfrm>
        </p:spPr>
        <p:txBody>
          <a:bodyPr>
            <a:noAutofit/>
          </a:bodyPr>
          <a:lstStyle/>
          <a:p>
            <a:r>
              <a:rPr lang="cs-CZ" sz="2000" dirty="0"/>
              <a:t>pro posouzení vývoje v celkovém souboru PZS a v podskupinách 16 + 11 PZS byly vytvořeny </a:t>
            </a:r>
            <a:r>
              <a:rPr lang="cs-CZ" sz="2000" b="1" dirty="0"/>
              <a:t>3 typy sumačních indexů</a:t>
            </a:r>
            <a:r>
              <a:rPr lang="cs-CZ" sz="2000" dirty="0"/>
              <a:t>, které mohou sloužit jak v rámci analýzy získaných dat, tak do budoucna při zjišťování aktuálního stavu PD v jednotlivých PZS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BB8BAFC-6A9E-81A4-EB4C-E94F660A6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824089"/>
              </p:ext>
            </p:extLst>
          </p:nvPr>
        </p:nvGraphicFramePr>
        <p:xfrm>
          <a:off x="5198166" y="2080939"/>
          <a:ext cx="6591851" cy="427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C54D9D8C-AA40-BE99-C59A-9634AC80C270}"/>
              </a:ext>
            </a:extLst>
          </p:cNvPr>
          <p:cNvSpPr txBox="1"/>
          <p:nvPr/>
        </p:nvSpPr>
        <p:spPr>
          <a:xfrm>
            <a:off x="6975614" y="4661971"/>
            <a:ext cx="409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</a:t>
            </a:r>
            <a:r>
              <a:rPr lang="it-IT" dirty="0"/>
              <a:t>analýza provedena v rámci části D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E41902E-207C-9EC2-9155-35AB284035A4}"/>
              </a:ext>
            </a:extLst>
          </p:cNvPr>
          <p:cNvSpPr txBox="1"/>
          <p:nvPr/>
        </p:nvSpPr>
        <p:spPr>
          <a:xfrm>
            <a:off x="6975613" y="3429000"/>
            <a:ext cx="437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</a:t>
            </a:r>
            <a:r>
              <a:rPr lang="it-IT" dirty="0"/>
              <a:t>analýza provedena v rámci části </a:t>
            </a:r>
            <a:r>
              <a:rPr lang="cs-CZ" dirty="0"/>
              <a:t>W1, W2, </a:t>
            </a:r>
            <a:r>
              <a:rPr lang="it-IT" dirty="0"/>
              <a:t>D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223B31B-DB69-B9E8-362C-6107A5C8A537}"/>
              </a:ext>
            </a:extLst>
          </p:cNvPr>
          <p:cNvSpPr txBox="1"/>
          <p:nvPr/>
        </p:nvSpPr>
        <p:spPr>
          <a:xfrm>
            <a:off x="6975614" y="5984001"/>
            <a:ext cx="409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</a:t>
            </a:r>
            <a:r>
              <a:rPr lang="it-IT" dirty="0"/>
              <a:t>analýza provedena v rámci části</a:t>
            </a:r>
            <a:r>
              <a:rPr lang="cs-CZ" dirty="0"/>
              <a:t> A,</a:t>
            </a:r>
            <a:r>
              <a:rPr lang="it-IT" dirty="0"/>
              <a:t> 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6F4A09-A167-60A7-146B-37DEE2844A21}"/>
              </a:ext>
            </a:extLst>
          </p:cNvPr>
          <p:cNvSpPr txBox="1"/>
          <p:nvPr/>
        </p:nvSpPr>
        <p:spPr>
          <a:xfrm>
            <a:off x="5467926" y="2488500"/>
            <a:ext cx="6280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dirty="0"/>
              <a:t>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3947E14-597F-EF83-4541-E1785D9D76AC}"/>
              </a:ext>
            </a:extLst>
          </p:cNvPr>
          <p:cNvSpPr txBox="1"/>
          <p:nvPr/>
        </p:nvSpPr>
        <p:spPr>
          <a:xfrm>
            <a:off x="5781963" y="3786249"/>
            <a:ext cx="6280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dirty="0"/>
              <a:t>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9008DCA-E455-BF6D-365D-6D8EAE446CAE}"/>
              </a:ext>
            </a:extLst>
          </p:cNvPr>
          <p:cNvSpPr txBox="1"/>
          <p:nvPr/>
        </p:nvSpPr>
        <p:spPr>
          <a:xfrm>
            <a:off x="5467926" y="5068818"/>
            <a:ext cx="6280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14422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ED1AD-1AA0-592C-C174-ECC684F7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164"/>
            <a:ext cx="10515600" cy="785524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Sumační indexy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9CEB0D7F-3B8D-1FB9-5328-2E5353E27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5429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516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FA626-BB59-ADC0-D372-AB65E839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7154"/>
            <a:ext cx="10515600" cy="887124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CELKOVÝ INDEX STAVU DOBROVOLNICTVÍ V PZS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0BB19-D243-27B0-5502-856483A23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561"/>
            <a:ext cx="4435764" cy="4363748"/>
          </a:xfr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chemeClr val="accent1"/>
                </a:solidFill>
              </a:rPr>
              <a:t>Průměrná hodnota za rok 2021: </a:t>
            </a:r>
            <a:r>
              <a:rPr lang="cs-CZ" sz="2400" b="1" dirty="0">
                <a:solidFill>
                  <a:schemeClr val="accent1"/>
                </a:solidFill>
              </a:rPr>
              <a:t>31</a:t>
            </a:r>
            <a:r>
              <a:rPr lang="cs-CZ" sz="1800" b="1" dirty="0">
                <a:solidFill>
                  <a:schemeClr val="accent1"/>
                </a:solidFill>
              </a:rPr>
              <a:t> bodů, v roce 2022 to bylo podobné: </a:t>
            </a:r>
            <a:r>
              <a:rPr lang="cs-CZ" sz="2400" b="1" dirty="0">
                <a:solidFill>
                  <a:schemeClr val="accent1"/>
                </a:solidFill>
              </a:rPr>
              <a:t>30</a:t>
            </a:r>
            <a:r>
              <a:rPr lang="cs-CZ" sz="1800" b="1" dirty="0">
                <a:solidFill>
                  <a:schemeClr val="accent1"/>
                </a:solidFill>
              </a:rPr>
              <a:t> bodů</a:t>
            </a:r>
          </a:p>
          <a:p>
            <a:endParaRPr lang="cs-CZ" sz="1800" b="1" dirty="0"/>
          </a:p>
          <a:p>
            <a:r>
              <a:rPr lang="cs-CZ" sz="1800" b="1" dirty="0"/>
              <a:t>V rámci více než 200 PZS, která byla dotazována, nedošlo v průběhu projektu </a:t>
            </a:r>
            <a:br>
              <a:rPr lang="cs-CZ" sz="1800" b="1" dirty="0"/>
            </a:br>
            <a:r>
              <a:rPr lang="cs-CZ" sz="1800" b="1" dirty="0"/>
              <a:t>v průměru k žádné zásadní změně </a:t>
            </a:r>
          </a:p>
          <a:p>
            <a:r>
              <a:rPr lang="cs-CZ" sz="1600" i="1" dirty="0"/>
              <a:t>Minimální hodnota celkového indexu stavu dobrovolnictví v PZS v roce 2021 a 2022 byla hodnota 0, </a:t>
            </a:r>
          </a:p>
          <a:p>
            <a:pPr lvl="1"/>
            <a:r>
              <a:rPr lang="cs-CZ" sz="1600" i="1" dirty="0"/>
              <a:t>maximální hodnota v roce 2021 </a:t>
            </a:r>
            <a:br>
              <a:rPr lang="cs-CZ" sz="1600" i="1" dirty="0"/>
            </a:br>
            <a:r>
              <a:rPr lang="cs-CZ" sz="1600" i="1" dirty="0"/>
              <a:t>byla 90 bodů, </a:t>
            </a:r>
          </a:p>
          <a:p>
            <a:pPr lvl="1"/>
            <a:r>
              <a:rPr lang="cs-CZ" sz="1600" i="1" dirty="0"/>
              <a:t>v roce 2022 83 bodů</a:t>
            </a:r>
          </a:p>
          <a:p>
            <a:endParaRPr lang="cs-CZ" sz="1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D841D3-2B33-5D6F-EC8A-383902FAA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98" y="2255346"/>
            <a:ext cx="6566077" cy="32957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73F2C9C2-870F-7925-9F26-06D7AE6478CD}"/>
              </a:ext>
            </a:extLst>
          </p:cNvPr>
          <p:cNvGrpSpPr/>
          <p:nvPr/>
        </p:nvGrpSpPr>
        <p:grpSpPr>
          <a:xfrm>
            <a:off x="7315200" y="4304147"/>
            <a:ext cx="2936816" cy="692726"/>
            <a:chOff x="7315200" y="4304147"/>
            <a:chExt cx="2936816" cy="692726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47602115-5F90-58A0-869E-CE2EDA96B001}"/>
                </a:ext>
              </a:extLst>
            </p:cNvPr>
            <p:cNvSpPr/>
            <p:nvPr/>
          </p:nvSpPr>
          <p:spPr>
            <a:xfrm>
              <a:off x="7315200" y="4331855"/>
              <a:ext cx="1394691" cy="5818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75D22D3C-3159-8424-4077-A34ED11DEBF6}"/>
                </a:ext>
              </a:extLst>
            </p:cNvPr>
            <p:cNvSpPr/>
            <p:nvPr/>
          </p:nvSpPr>
          <p:spPr>
            <a:xfrm>
              <a:off x="8857325" y="4304147"/>
              <a:ext cx="1394691" cy="69272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/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140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71DA8CF-0923-C555-CEB6-9899AB8D2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23" t="25933" r="28372" b="22324"/>
          <a:stretch/>
        </p:blipFill>
        <p:spPr>
          <a:xfrm>
            <a:off x="1675262" y="1004391"/>
            <a:ext cx="763744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2FFFC-38E2-4E2C-2205-91C3B5E0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16 PZS S DLOUHODOBÝM PD</a:t>
            </a:r>
          </a:p>
        </p:txBody>
      </p:sp>
    </p:spTree>
    <p:extLst>
      <p:ext uri="{BB962C8B-B14F-4D97-AF65-F5344CB8AC3E}">
        <p14:creationId xmlns:p14="http://schemas.microsoft.com/office/powerpoint/2010/main" val="2442503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E764706-1065-B2A7-A255-FA01E327B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59" t="33394" r="34358" b="9931"/>
          <a:stretch/>
        </p:blipFill>
        <p:spPr>
          <a:xfrm>
            <a:off x="6096000" y="1573679"/>
            <a:ext cx="5417561" cy="528432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439D072-FFE4-743D-DD08-3914200F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63" y="877455"/>
            <a:ext cx="10515600" cy="996650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+mn-lt"/>
              </a:rPr>
              <a:t>CELKOVÝ INDEX STAVU PD: 16 PZS S DLOUHODOBÝM PD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44330A-6F70-7290-579F-57446202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218"/>
            <a:ext cx="5098039" cy="2579416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accent1"/>
                </a:solidFill>
              </a:rPr>
              <a:t>Signifikantní nárůst indexu o více než 20 bodů, </a:t>
            </a:r>
            <a:br>
              <a:rPr lang="cs-CZ" sz="1800" b="1" dirty="0">
                <a:solidFill>
                  <a:schemeClr val="accent1"/>
                </a:solidFill>
              </a:rPr>
            </a:br>
            <a:r>
              <a:rPr lang="cs-CZ" sz="1800" b="1" dirty="0">
                <a:solidFill>
                  <a:schemeClr val="accent1"/>
                </a:solidFill>
              </a:rPr>
              <a:t>z 31 na 53 bodů </a:t>
            </a:r>
            <a:endParaRPr lang="cs-CZ" sz="1600" b="1" dirty="0">
              <a:solidFill>
                <a:schemeClr val="accent1"/>
              </a:solidFill>
            </a:endParaRPr>
          </a:p>
          <a:p>
            <a:r>
              <a:rPr lang="cs-CZ" sz="1600" i="1" dirty="0"/>
              <a:t>zvýšení maximálního počtu bodů, kterého PZS dosáhl, a to ze 66 na 80 bodů</a:t>
            </a:r>
          </a:p>
          <a:p>
            <a:r>
              <a:rPr lang="cs-CZ" sz="1600" i="1" dirty="0"/>
              <a:t>protože v roce 2022 také všichni PZS uvedli odpovědi na vybrané otázky, zvýšila se také minimální hodnota celkového indexu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DBABA86-EC50-D4E3-C617-85C970A51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69" t="38654" r="32563" b="27217"/>
          <a:stretch/>
        </p:blipFill>
        <p:spPr>
          <a:xfrm>
            <a:off x="108525" y="3542620"/>
            <a:ext cx="5835864" cy="3089089"/>
          </a:xfrm>
          <a:prstGeom prst="rect">
            <a:avLst/>
          </a:prstGeom>
        </p:spPr>
      </p:pic>
      <p:sp>
        <p:nvSpPr>
          <p:cNvPr id="4" name="Šipka: nahoru 3">
            <a:extLst>
              <a:ext uri="{FF2B5EF4-FFF2-40B4-BE49-F238E27FC236}">
                <a16:creationId xmlns:a16="http://schemas.microsoft.com/office/drawing/2014/main" id="{01BCA38C-A6DB-1EB5-F811-3184ABBE4663}"/>
              </a:ext>
            </a:extLst>
          </p:cNvPr>
          <p:cNvSpPr/>
          <p:nvPr/>
        </p:nvSpPr>
        <p:spPr>
          <a:xfrm>
            <a:off x="5181600" y="4886036"/>
            <a:ext cx="544945" cy="1236000"/>
          </a:xfrm>
          <a:prstGeom prst="upArrow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037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CCF21-6AA4-D4CF-E20A-808C9BB1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2" y="1099127"/>
            <a:ext cx="10515600" cy="646979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+mn-lt"/>
              </a:rPr>
              <a:t>INDEX ROZVOJE DOBROVOLNICTVÍ: </a:t>
            </a:r>
            <a:r>
              <a:rPr lang="pl-PL" sz="2800" b="1" dirty="0">
                <a:latin typeface="+mn-lt"/>
              </a:rPr>
              <a:t>16 PZS S DLOUHODOBÝM PD</a:t>
            </a:r>
            <a:endParaRPr lang="cs-CZ" sz="28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87F13A-ADAB-FA53-7437-B0744035D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9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84</a:t>
            </a:r>
            <a:r>
              <a:rPr lang="cs-CZ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bodů</a:t>
            </a:r>
            <a:r>
              <a:rPr lang="cs-CZ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ze 100</a:t>
            </a:r>
          </a:p>
          <a:p>
            <a:pPr marL="0" indent="0">
              <a:buNone/>
            </a:pPr>
            <a:r>
              <a:rPr lang="cs-CZ" sz="2400" dirty="0"/>
              <a:t>Současné PD v PZS, kde se jimi zabývají dlouhodobě, </a:t>
            </a:r>
            <a:r>
              <a:rPr lang="cs-CZ" sz="2400" b="1" dirty="0"/>
              <a:t>mají vyřešené základní nastavení PD</a:t>
            </a:r>
            <a:r>
              <a:rPr lang="cs-CZ" sz="2400" dirty="0"/>
              <a:t>, které umožňuje samotnou dobrovolnickou činnost od informovanosti přes nábor a evidenci dobrovolníků. </a:t>
            </a:r>
          </a:p>
          <a:p>
            <a:pPr marL="0" indent="0">
              <a:buNone/>
            </a:pPr>
            <a:r>
              <a:rPr lang="cs-CZ" sz="2400" b="1" dirty="0"/>
              <a:t>Obecně jsou ale slabší všechny systémové záležitosti od ekonomických ukazatelů až po plánování, standardizaci a vyhodnocování rizik.</a:t>
            </a:r>
          </a:p>
        </p:txBody>
      </p:sp>
    </p:spTree>
    <p:extLst>
      <p:ext uri="{BB962C8B-B14F-4D97-AF65-F5344CB8AC3E}">
        <p14:creationId xmlns:p14="http://schemas.microsoft.com/office/powerpoint/2010/main" val="1902490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3C963D3-F8C6-690F-447C-175DB0F5F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23" t="21896" r="31400" b="14655"/>
          <a:stretch/>
        </p:blipFill>
        <p:spPr>
          <a:xfrm>
            <a:off x="6096000" y="1824707"/>
            <a:ext cx="5768758" cy="501211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C3B5AF6-304A-6C42-4A0D-F4866547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06" y="997527"/>
            <a:ext cx="10813094" cy="82718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INDEX PŘÍNOSY PD: 16 PZS S DLOUHODOBÝM PD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5DCA9-D3B9-A3A4-7275-02883B646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06" y="2789381"/>
            <a:ext cx="5378042" cy="32390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Přínosy PD: </a:t>
            </a:r>
            <a:r>
              <a:rPr lang="cs-CZ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85 bodů ze 100 možných </a:t>
            </a: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 </a:t>
            </a:r>
            <a:r>
              <a:rPr lang="cs-CZ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situace v květnu 2021: 84 bodů</a:t>
            </a:r>
            <a:endParaRPr lang="cs-CZ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9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B5AF6-304A-6C42-4A0D-F4866547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99"/>
            <a:ext cx="10515600" cy="718863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+mn-lt"/>
              </a:rPr>
              <a:t>INDEX BARIÉRY: 16 PZS S DLOUHODOBÝM PD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5DCA9-D3B9-A3A4-7275-02883B646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86181"/>
            <a:ext cx="4823692" cy="261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Bariéry PD: 41 bodů ze 100 možných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situace v květnu 2021: 36 bodů </a:t>
            </a:r>
            <a:endParaRPr lang="cs-CZ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1BA1227-BF48-8A65-D219-29570D6B24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28" t="24652" r="30161" b="7278"/>
          <a:stretch/>
        </p:blipFill>
        <p:spPr>
          <a:xfrm>
            <a:off x="5732392" y="1503481"/>
            <a:ext cx="6042873" cy="535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8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3FFAF-408E-2695-B80B-0FAE5A91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cs-CZ" sz="4000" b="1" dirty="0"/>
              <a:t>Metodologie výzkumných projektů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0BBC59B8-444C-28E2-799F-217E27023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608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W1 = situační analýza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která zmapuje současné nastavení a fungování dobrovolnictví v lůžkových zdravotnických zařízeních v ČR a stanovení potřeb pro jeho zlepšení.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Část A = situační analýza, která zmapuje současné nastavení a fungování dobrovolnictví ve vybraných 30 PZS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16 s dlouhodobým programem a ve 14 bez PD, které mají záměr dobrovolnictví zavést.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Část B = analýza a hodnocení inovovaného programu dobrovolnictví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 lůžkových zdravotnických zařízeních v ČR, která mapuje první tři měsíce pilotního ověření </a:t>
            </a: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 16 PZS s dlouhodobým PD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které jsou zapojené do projektu.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Část C = analýza a hodnocení posunu a změn při implementaci inovovaného programu dobrovolnictví v 16 PZS s dlouhodobým PD a v 11 PZS s novým (začínajícím) PD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 ohledem na probíhající pandemii covid-19 se realizovaný průzkum v části C soustředil především na informace týkající se organizace a realizace PDZS v mimořádné situaci, jakou pandemie je.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W2 = závěrečný průzkum v rámci lůžkových zdravotnických zařízení v celé ČR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které používají (alespoň do nějaké míry) dobrovolnický program. Průzkum navazuje na W1 a umožní porovnat stav dobrovolnictví na začátku a konci projektu.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Část D = závěrečná analýza a hodnocení inovovaného programu dobrovolnictví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která přinese srovnání s úvodním stavem zmapovaným v části A, a jednotlivými dílčími hodnoceními v částech B a C tak, aby bylo možné identifikovat spouštěče změn, případně bariéry, které se vyskytly a zhodnocení řešení případných problémů v rámci programu dobrovolnictví.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5682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B33CE-131B-9CC5-983D-6C9FB8DF3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4327"/>
            <a:ext cx="10515600" cy="896361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Hodnocení webových stránek a kontaktování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E9E9E9A-D266-C89E-B603-646F89085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106"/>
            <a:ext cx="3844636" cy="1775418"/>
          </a:xfrm>
        </p:spPr>
        <p:txBody>
          <a:bodyPr>
            <a:normAutofit/>
          </a:bodyPr>
          <a:lstStyle/>
          <a:p>
            <a:r>
              <a:rPr lang="cs-CZ" dirty="0"/>
              <a:t>Hodnocení webových stránek </a:t>
            </a:r>
            <a:r>
              <a:rPr lang="cs-CZ" sz="4000" b="1" dirty="0">
                <a:solidFill>
                  <a:schemeClr val="accent1"/>
                </a:solidFill>
              </a:rPr>
              <a:t>6</a:t>
            </a:r>
            <a:r>
              <a:rPr lang="cs-CZ" dirty="0"/>
              <a:t> bodů</a:t>
            </a:r>
            <a:br>
              <a:rPr lang="cs-CZ" dirty="0"/>
            </a:br>
            <a:r>
              <a:rPr lang="cs-CZ" dirty="0"/>
              <a:t>na stupnici 0 – 10 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15FD7B4-E1F7-79BD-785E-727B37A6C8B8}"/>
              </a:ext>
            </a:extLst>
          </p:cNvPr>
          <p:cNvGrpSpPr/>
          <p:nvPr/>
        </p:nvGrpSpPr>
        <p:grpSpPr>
          <a:xfrm>
            <a:off x="4959926" y="1907743"/>
            <a:ext cx="6576291" cy="4659312"/>
            <a:chOff x="0" y="0"/>
            <a:chExt cx="5553250" cy="3569817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2D82E4DB-04C4-3221-6BEC-3A3CD2258358}"/>
                </a:ext>
              </a:extLst>
            </p:cNvPr>
            <p:cNvGrpSpPr/>
            <p:nvPr/>
          </p:nvGrpSpPr>
          <p:grpSpPr>
            <a:xfrm>
              <a:off x="0" y="384810"/>
              <a:ext cx="5553250" cy="3185007"/>
              <a:chOff x="0" y="384810"/>
              <a:chExt cx="5553250" cy="3273912"/>
            </a:xfrm>
          </p:grpSpPr>
          <p:sp>
            <p:nvSpPr>
              <p:cNvPr id="10" name="Šipka: dolů 9">
                <a:extLst>
                  <a:ext uri="{FF2B5EF4-FFF2-40B4-BE49-F238E27FC236}">
                    <a16:creationId xmlns:a16="http://schemas.microsoft.com/office/drawing/2014/main" id="{EDD3FA21-C719-928C-2A82-05E8AB68FBC7}"/>
                  </a:ext>
                </a:extLst>
              </p:cNvPr>
              <p:cNvSpPr/>
              <p:nvPr/>
            </p:nvSpPr>
            <p:spPr>
              <a:xfrm rot="10800000">
                <a:off x="2429050" y="384810"/>
                <a:ext cx="3124200" cy="3273912"/>
              </a:xfrm>
              <a:prstGeom prst="down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 sz="1400"/>
              </a:p>
            </p:txBody>
          </p:sp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8149DFFA-EA4C-1C6A-C0AA-6F7C58730492}"/>
                  </a:ext>
                </a:extLst>
              </p:cNvPr>
              <p:cNvGrpSpPr/>
              <p:nvPr/>
            </p:nvGrpSpPr>
            <p:grpSpPr>
              <a:xfrm>
                <a:off x="0" y="534055"/>
                <a:ext cx="3143250" cy="3057525"/>
                <a:chOff x="0" y="534055"/>
                <a:chExt cx="2371725" cy="2752725"/>
              </a:xfrm>
            </p:grpSpPr>
            <p:sp>
              <p:nvSpPr>
                <p:cNvPr id="16" name="Šipka: dolů 15">
                  <a:extLst>
                    <a:ext uri="{FF2B5EF4-FFF2-40B4-BE49-F238E27FC236}">
                      <a16:creationId xmlns:a16="http://schemas.microsoft.com/office/drawing/2014/main" id="{0F715DEE-1B7D-57EC-D90E-717FEE3E503E}"/>
                    </a:ext>
                  </a:extLst>
                </p:cNvPr>
                <p:cNvSpPr/>
                <p:nvPr/>
              </p:nvSpPr>
              <p:spPr>
                <a:xfrm>
                  <a:off x="0" y="534055"/>
                  <a:ext cx="2371725" cy="2752725"/>
                </a:xfrm>
                <a:prstGeom prst="downArrow">
                  <a:avLst/>
                </a:prstGeom>
                <a:ln>
                  <a:solidFill>
                    <a:srgbClr val="C94F4F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 sz="1400"/>
                </a:p>
              </p:txBody>
            </p:sp>
            <p:sp>
              <p:nvSpPr>
                <p:cNvPr id="17" name="Obdélník 16">
                  <a:extLst>
                    <a:ext uri="{FF2B5EF4-FFF2-40B4-BE49-F238E27FC236}">
                      <a16:creationId xmlns:a16="http://schemas.microsoft.com/office/drawing/2014/main" id="{3E0C6A0F-C5F7-02B9-BA0B-F4F4109A4D2B}"/>
                    </a:ext>
                  </a:extLst>
                </p:cNvPr>
                <p:cNvSpPr/>
                <p:nvPr/>
              </p:nvSpPr>
              <p:spPr>
                <a:xfrm>
                  <a:off x="639648" y="1377135"/>
                  <a:ext cx="1101090" cy="376536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cs-CZ" sz="140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Uživatelsky nepřívětivé weby</a:t>
                  </a:r>
                  <a:endParaRPr lang="cs-CZ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cs-CZ" sz="14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18" name="Obdélník 17">
                  <a:extLst>
                    <a:ext uri="{FF2B5EF4-FFF2-40B4-BE49-F238E27FC236}">
                      <a16:creationId xmlns:a16="http://schemas.microsoft.com/office/drawing/2014/main" id="{E58AEE1C-35AA-AB6D-BFA9-212945004A40}"/>
                    </a:ext>
                  </a:extLst>
                </p:cNvPr>
                <p:cNvSpPr/>
                <p:nvPr/>
              </p:nvSpPr>
              <p:spPr>
                <a:xfrm>
                  <a:off x="632461" y="1819048"/>
                  <a:ext cx="1108277" cy="361495"/>
                </a:xfrm>
                <a:prstGeom prst="rect">
                  <a:avLst/>
                </a:prstGeom>
                <a:ln>
                  <a:solidFill>
                    <a:srgbClr val="C94F4F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cs-CZ" sz="140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Neaktuální kontakty na webu</a:t>
                  </a:r>
                  <a:endParaRPr lang="cs-CZ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cs-CZ" sz="14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19" name="Obdélník 18">
                  <a:extLst>
                    <a:ext uri="{FF2B5EF4-FFF2-40B4-BE49-F238E27FC236}">
                      <a16:creationId xmlns:a16="http://schemas.microsoft.com/office/drawing/2014/main" id="{7249EC77-56F3-EAB1-AEDE-2D81946BC563}"/>
                    </a:ext>
                  </a:extLst>
                </p:cNvPr>
                <p:cNvSpPr/>
                <p:nvPr/>
              </p:nvSpPr>
              <p:spPr>
                <a:xfrm>
                  <a:off x="632461" y="2248628"/>
                  <a:ext cx="1115464" cy="353629"/>
                </a:xfrm>
                <a:prstGeom prst="rect">
                  <a:avLst/>
                </a:prstGeom>
                <a:ln>
                  <a:solidFill>
                    <a:srgbClr val="C94F4F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cs-CZ" sz="140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Vstupní dotazník/ formulář</a:t>
                  </a:r>
                  <a:endParaRPr lang="cs-CZ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cs-CZ" sz="14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</p:grpSp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4E1F5862-A9E7-4146-EC61-719EA70B9622}"/>
                  </a:ext>
                </a:extLst>
              </p:cNvPr>
              <p:cNvSpPr/>
              <p:nvPr/>
            </p:nvSpPr>
            <p:spPr>
              <a:xfrm>
                <a:off x="3268302" y="1189986"/>
                <a:ext cx="1459230" cy="280491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cs-CZ" sz="1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Rychlost odpovědi</a:t>
                </a:r>
                <a:endPara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cs-CZ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622F99EF-1379-8B28-D2B1-16560546FF34}"/>
                  </a:ext>
                </a:extLst>
              </p:cNvPr>
              <p:cNvSpPr/>
              <p:nvPr/>
            </p:nvSpPr>
            <p:spPr>
              <a:xfrm>
                <a:off x="3262692" y="1542269"/>
                <a:ext cx="1459230" cy="269271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cs-CZ" sz="14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Vstřícný přistup</a:t>
                </a:r>
                <a:endPara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cs-CZ" sz="14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4A028582-46D3-94D4-4EDC-C29047434C54}"/>
                  </a:ext>
                </a:extLst>
              </p:cNvPr>
              <p:cNvSpPr/>
              <p:nvPr/>
            </p:nvSpPr>
            <p:spPr>
              <a:xfrm>
                <a:off x="3262692" y="1889105"/>
                <a:ext cx="1459230" cy="280491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cs-CZ" sz="14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Vysoká dosažitelnost</a:t>
                </a:r>
                <a:endPara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cs-CZ" sz="14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C705C38E-9AF8-703A-6535-7C6390CA0D60}"/>
                  </a:ext>
                </a:extLst>
              </p:cNvPr>
              <p:cNvSpPr/>
              <p:nvPr/>
            </p:nvSpPr>
            <p:spPr>
              <a:xfrm>
                <a:off x="3262692" y="2249106"/>
                <a:ext cx="1459230" cy="460005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cs-CZ" sz="14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Nabídka osobní schůzky</a:t>
                </a:r>
                <a:endPara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cs-CZ" sz="14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697EC2F5-ACDF-9123-7F9E-9C028CC89723}"/>
                </a:ext>
              </a:extLst>
            </p:cNvPr>
            <p:cNvSpPr/>
            <p:nvPr/>
          </p:nvSpPr>
          <p:spPr>
            <a:xfrm>
              <a:off x="1070915" y="0"/>
              <a:ext cx="3540557" cy="31455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cs-CZ" b="1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Shrnutí PZS s dlouhodobým PD 2022</a:t>
              </a:r>
              <a:endPara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611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A883ED5-00C0-C2DC-57B3-8DDCC381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743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SHRNUTÍ – 16 PZS s dlouhodobým PD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78D66F-EA9D-9CD2-FC05-9DE828AF5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08855" cy="476913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1800" b="1" dirty="0"/>
              <a:t>Program dobrovolnictví má z pohledu všech cílových skupin převahu přínosů nad bariérami. </a:t>
            </a:r>
            <a:br>
              <a:rPr lang="cs-CZ" sz="1800" b="1" dirty="0"/>
            </a:br>
            <a:r>
              <a:rPr lang="cs-CZ" sz="1800" dirty="0"/>
              <a:t>Nedošlo k žádnému zásadnímu posunu od roku 2021 z pohledu managementu nebo personálu PZS. </a:t>
            </a:r>
            <a:br>
              <a:rPr lang="cs-CZ" sz="1800" dirty="0"/>
            </a:br>
            <a:r>
              <a:rPr lang="cs-CZ" sz="1800" dirty="0"/>
              <a:t>V případě pacientů nebo jejich blízkých je patrný výrazný meziroční pokles </a:t>
            </a:r>
            <a:r>
              <a:rPr lang="cs-CZ" sz="1800" dirty="0" err="1"/>
              <a:t>bariérovosti</a:t>
            </a:r>
            <a:r>
              <a:rPr lang="cs-CZ" sz="1800" dirty="0"/>
              <a:t> PD.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1800" b="1" dirty="0"/>
              <a:t>V rámci pilotního ověření mají dotčené PZS připravené základní organizační mantinely PD</a:t>
            </a:r>
            <a:r>
              <a:rPr lang="cs-CZ" sz="1800" dirty="0"/>
              <a:t>, všude došlo ke stanovení koordinátora, jeho proškolení, předání informací zdravotnickému personálu a zajištění základních evidencí. 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1800" b="1" dirty="0"/>
              <a:t>Za slabou stránku můžeme v rámci celého období považovat systémové záležitosti</a:t>
            </a:r>
            <a:r>
              <a:rPr lang="cs-CZ" sz="1800" dirty="0"/>
              <a:t>, které se vztahují </a:t>
            </a:r>
            <a:br>
              <a:rPr lang="cs-CZ" sz="1800" dirty="0"/>
            </a:br>
            <a:r>
              <a:rPr lang="cs-CZ" sz="1800" dirty="0"/>
              <a:t>k uvědomění si specifik PD ve zdravotnictví: analýza rizik, systém sledování kvality a bezpečnosti, strategické plánování, ale také lepší informovanost a odpovídající financování PD.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1800" b="1" dirty="0"/>
              <a:t>Z hlediska hodnocení rozvoje PD v daném PZS jsou ve velké shodě dvě zásadní pozice – gestoři a koordinátoři.</a:t>
            </a:r>
            <a:r>
              <a:rPr lang="cs-CZ" sz="1800" dirty="0"/>
              <a:t> Je pravda, že koordinátoři hodnotí svou konkrétní situaci o něco méně pozitivně, ale v klíčových záležitostech nejsou s managementem v rozporu.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1800" b="1" dirty="0"/>
              <a:t>Zdravotnický personál hodnotí PD především na základě svých zkušeností </a:t>
            </a:r>
            <a:r>
              <a:rPr lang="cs-CZ" sz="1800" dirty="0"/>
              <a:t>– v případě, že zkušenosti chybí, výrazně více inklinuje k hledání bariér. Kromě informovanosti je třeba, aby se maximální počet personálu (nejen reálně) s dobrovolnictvím setkal.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42501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2FFFC-38E2-4E2C-2205-91C3B5E0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11 PZS S NOVÝM PD</a:t>
            </a:r>
          </a:p>
        </p:txBody>
      </p:sp>
    </p:spTree>
    <p:extLst>
      <p:ext uri="{BB962C8B-B14F-4D97-AF65-F5344CB8AC3E}">
        <p14:creationId xmlns:p14="http://schemas.microsoft.com/office/powerpoint/2010/main" val="4096562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9D072-FFE4-743D-DD08-3914200F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290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CELKOVÝ INDEX: 11 PZS S NOVÝM PD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44330A-6F70-7290-579F-57446202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40" y="1425033"/>
            <a:ext cx="5505274" cy="3070384"/>
          </a:xfrm>
        </p:spPr>
        <p:txBody>
          <a:bodyPr>
            <a:noAutofit/>
          </a:bodyPr>
          <a:lstStyle/>
          <a:p>
            <a:r>
              <a:rPr lang="cs-CZ" sz="1800" b="1" dirty="0"/>
              <a:t>ZLEPŠENÍ SITUACE </a:t>
            </a:r>
            <a:r>
              <a:rPr lang="cs-CZ" sz="1600" dirty="0"/>
              <a:t>– maximální hodnota byla v roce 2021 38 bodů, v současné době se vyskytuje PZS se </a:t>
            </a:r>
            <a:r>
              <a:rPr lang="cs-CZ" sz="1600" b="1" dirty="0"/>
              <a:t>64 body</a:t>
            </a:r>
          </a:p>
          <a:p>
            <a:r>
              <a:rPr lang="cs-CZ" sz="1600" b="1" dirty="0"/>
              <a:t>Polovina PZS se nachází mezi 16 a 40 body, </a:t>
            </a:r>
            <a:r>
              <a:rPr lang="cs-CZ" sz="1600" dirty="0"/>
              <a:t>souvisí to </a:t>
            </a:r>
            <a:br>
              <a:rPr lang="cs-CZ" sz="1600" dirty="0"/>
            </a:br>
            <a:r>
              <a:rPr lang="cs-CZ" sz="1600" dirty="0"/>
              <a:t>s </a:t>
            </a:r>
            <a:r>
              <a:rPr lang="cs-CZ" sz="1600" u="sng" dirty="0"/>
              <a:t>mírou připravenosti PD</a:t>
            </a:r>
            <a:r>
              <a:rPr lang="cs-CZ" sz="1600" dirty="0"/>
              <a:t> (v některých zařízeních jsou </a:t>
            </a:r>
            <a:br>
              <a:rPr lang="cs-CZ" sz="1600" dirty="0"/>
            </a:br>
            <a:r>
              <a:rPr lang="cs-CZ" sz="1600" dirty="0"/>
              <a:t>na začátku příprav a několik zařízení už PD realizuje) 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Zhoršení v celkovém indexu se týká 5 zařízení, výrazné zhoršení se týká 3 zařízení.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4222ED-02AD-4876-5A37-5B4949083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26" t="52355" r="32018" b="13639"/>
          <a:stretch/>
        </p:blipFill>
        <p:spPr>
          <a:xfrm>
            <a:off x="838200" y="3897775"/>
            <a:ext cx="5292554" cy="272468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588012D-F47F-AC78-72A5-E696A59E5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48" t="29236" r="35252" b="16453"/>
          <a:stretch/>
        </p:blipFill>
        <p:spPr>
          <a:xfrm>
            <a:off x="6343476" y="1356085"/>
            <a:ext cx="5361264" cy="52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48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CCF21-6AA4-D4CF-E20A-808C9BB1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2" y="1099127"/>
            <a:ext cx="10515600" cy="646979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+mn-lt"/>
              </a:rPr>
              <a:t>INDEX ROZVOJE DOBROVOLNICTVÍ: </a:t>
            </a:r>
            <a:r>
              <a:rPr lang="pl-PL" sz="2800" b="1" dirty="0">
                <a:latin typeface="+mn-lt"/>
              </a:rPr>
              <a:t>11 PZS S DLOUHODOBÝM PD</a:t>
            </a:r>
            <a:endParaRPr lang="cs-CZ" sz="28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87F13A-ADAB-FA53-7437-B0744035D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9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64</a:t>
            </a:r>
            <a:r>
              <a:rPr lang="cs-CZ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bodů</a:t>
            </a:r>
            <a:r>
              <a:rPr lang="cs-CZ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ze 100</a:t>
            </a:r>
          </a:p>
          <a:p>
            <a:pPr marL="0" indent="0">
              <a:buNone/>
            </a:pPr>
            <a:r>
              <a:rPr lang="cs-CZ" sz="2400" dirty="0"/>
              <a:t>Ve všech zařízeních </a:t>
            </a:r>
            <a:r>
              <a:rPr lang="cs-CZ" sz="2400" b="1" dirty="0"/>
              <a:t>došlo k určení koordinátora PD a ve většině případů také </a:t>
            </a:r>
            <a:br>
              <a:rPr lang="cs-CZ" sz="2400" b="1" dirty="0"/>
            </a:br>
            <a:r>
              <a:rPr lang="cs-CZ" sz="2400" b="1" dirty="0"/>
              <a:t>k jeho proškolen</a:t>
            </a:r>
            <a:r>
              <a:rPr lang="cs-CZ" sz="2400" dirty="0"/>
              <a:t>í (je nutné vzít v úvahu, že v průběhu 15 měsíců probíhala nejen pandemie covid-19, ale také docházelo k personálním změnám v rámci zařízení). </a:t>
            </a:r>
          </a:p>
          <a:p>
            <a:pPr marL="0" indent="0">
              <a:buNone/>
            </a:pPr>
            <a:r>
              <a:rPr lang="cs-CZ" sz="2400" dirty="0"/>
              <a:t>Další položka, která je ve většině zařízení zajištěná, se vztahuje k </a:t>
            </a:r>
            <a:r>
              <a:rPr lang="cs-CZ" sz="2400" b="1" dirty="0"/>
              <a:t>výběru oddělení</a:t>
            </a:r>
            <a:r>
              <a:rPr lang="cs-CZ" sz="2400" dirty="0"/>
              <a:t>, kde bude PD probíhat. Tam, kde už reálně začal fungovat PD (polovina zařízení), je také s fungováním PD </a:t>
            </a:r>
            <a:r>
              <a:rPr lang="cs-CZ" sz="2400" b="1" dirty="0"/>
              <a:t>seznámen zdravotní personál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1534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B5AF6-304A-6C42-4A0D-F4866547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745"/>
            <a:ext cx="10515600" cy="648967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INDEX PŘÍNOSY PD: 11 PZS S NOVÝM PD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5DCA9-D3B9-A3A4-7275-02883B646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886"/>
            <a:ext cx="5146646" cy="4058384"/>
          </a:xfrm>
        </p:spPr>
        <p:txBody>
          <a:bodyPr>
            <a:noAutofit/>
          </a:bodyPr>
          <a:lstStyle/>
          <a:p>
            <a:endParaRPr lang="cs-CZ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cs-CZ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Přínosy PD: </a:t>
            </a:r>
            <a:r>
              <a:rPr lang="cs-CZ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80 bodů ze 100 možných </a:t>
            </a:r>
            <a:r>
              <a:rPr lang="cs-CZ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 situace v květnu 2021: 71 bodů</a:t>
            </a:r>
            <a:endParaRPr lang="cs-CZ" sz="2000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844FF59-5B63-8751-2CA3-EE476656E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4" t="24652" r="32156" b="15719"/>
          <a:stretch/>
        </p:blipFill>
        <p:spPr>
          <a:xfrm>
            <a:off x="6096000" y="1346740"/>
            <a:ext cx="5489196" cy="490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00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B5AF6-304A-6C42-4A0D-F4866547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3"/>
            <a:ext cx="10515600" cy="644937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INDEX: 11 PZS S NOVÝM PD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DE015E-2863-B52D-4B1C-2D7886CBE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49" t="26177" r="32018" b="12783"/>
          <a:stretch/>
        </p:blipFill>
        <p:spPr>
          <a:xfrm>
            <a:off x="5981351" y="1312569"/>
            <a:ext cx="5813571" cy="518030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8BC147A-B610-71BC-4020-4B66F3BE8D38}"/>
              </a:ext>
            </a:extLst>
          </p:cNvPr>
          <p:cNvSpPr txBox="1"/>
          <p:nvPr/>
        </p:nvSpPr>
        <p:spPr>
          <a:xfrm>
            <a:off x="748146" y="2295344"/>
            <a:ext cx="4414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Bariéry PD: 32 bodů ze 100 možných </a:t>
            </a:r>
            <a:r>
              <a:rPr lang="cs-CZ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situace v květnu 2021: 40 bodů </a:t>
            </a:r>
            <a:endParaRPr lang="cs-CZ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53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B33CE-131B-9CC5-983D-6C9FB8DF3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4327"/>
            <a:ext cx="10515600" cy="896361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Hodnocení webových stránek a kontaktování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E9E9E9A-D266-C89E-B603-646F89085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0815"/>
            <a:ext cx="3900055" cy="1698894"/>
          </a:xfrm>
        </p:spPr>
        <p:txBody>
          <a:bodyPr>
            <a:normAutofit/>
          </a:bodyPr>
          <a:lstStyle/>
          <a:p>
            <a:r>
              <a:rPr lang="cs-CZ" dirty="0"/>
              <a:t>Hodnocení webových stránek </a:t>
            </a:r>
            <a:r>
              <a:rPr lang="cs-CZ" sz="4000" b="1" dirty="0">
                <a:solidFill>
                  <a:schemeClr val="accent1"/>
                </a:solidFill>
              </a:rPr>
              <a:t>5</a:t>
            </a:r>
            <a:r>
              <a:rPr lang="cs-CZ" dirty="0"/>
              <a:t> bodů</a:t>
            </a:r>
            <a:br>
              <a:rPr lang="cs-CZ" dirty="0"/>
            </a:br>
            <a:r>
              <a:rPr lang="cs-CZ" dirty="0"/>
              <a:t>na stupnici 0 – 10 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A89387E-FE1A-779E-B14C-00EBEBBFE16B}"/>
              </a:ext>
            </a:extLst>
          </p:cNvPr>
          <p:cNvGrpSpPr/>
          <p:nvPr/>
        </p:nvGrpSpPr>
        <p:grpSpPr>
          <a:xfrm>
            <a:off x="6096000" y="1723149"/>
            <a:ext cx="5572124" cy="4740307"/>
            <a:chOff x="0" y="-109464"/>
            <a:chExt cx="5553250" cy="3679281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B4C093B-1560-AC2C-A5BF-A37EEDFF7517}"/>
                </a:ext>
              </a:extLst>
            </p:cNvPr>
            <p:cNvGrpSpPr/>
            <p:nvPr/>
          </p:nvGrpSpPr>
          <p:grpSpPr>
            <a:xfrm>
              <a:off x="0" y="-109464"/>
              <a:ext cx="5553250" cy="3679281"/>
              <a:chOff x="0" y="-109464"/>
              <a:chExt cx="5553250" cy="3679281"/>
            </a:xfrm>
          </p:grpSpPr>
          <p:grpSp>
            <p:nvGrpSpPr>
              <p:cNvPr id="20" name="Skupina 19">
                <a:extLst>
                  <a:ext uri="{FF2B5EF4-FFF2-40B4-BE49-F238E27FC236}">
                    <a16:creationId xmlns:a16="http://schemas.microsoft.com/office/drawing/2014/main" id="{97D98AAC-2FCE-2B25-2D3A-46A1A7FCDEE3}"/>
                  </a:ext>
                </a:extLst>
              </p:cNvPr>
              <p:cNvGrpSpPr/>
              <p:nvPr/>
            </p:nvGrpSpPr>
            <p:grpSpPr>
              <a:xfrm>
                <a:off x="0" y="384810"/>
                <a:ext cx="5553250" cy="3185007"/>
                <a:chOff x="0" y="384810"/>
                <a:chExt cx="5553250" cy="3273912"/>
              </a:xfrm>
            </p:grpSpPr>
            <p:sp>
              <p:nvSpPr>
                <p:cNvPr id="22" name="Šipka: dolů 21">
                  <a:extLst>
                    <a:ext uri="{FF2B5EF4-FFF2-40B4-BE49-F238E27FC236}">
                      <a16:creationId xmlns:a16="http://schemas.microsoft.com/office/drawing/2014/main" id="{7B99035F-F61A-3DB2-38AE-EA874F1DC810}"/>
                    </a:ext>
                  </a:extLst>
                </p:cNvPr>
                <p:cNvSpPr/>
                <p:nvPr/>
              </p:nvSpPr>
              <p:spPr>
                <a:xfrm rot="10800000">
                  <a:off x="2429050" y="384810"/>
                  <a:ext cx="3124200" cy="3273912"/>
                </a:xfrm>
                <a:prstGeom prst="downArrow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 sz="1400"/>
                </a:p>
              </p:txBody>
            </p:sp>
            <p:grpSp>
              <p:nvGrpSpPr>
                <p:cNvPr id="23" name="Skupina 22">
                  <a:extLst>
                    <a:ext uri="{FF2B5EF4-FFF2-40B4-BE49-F238E27FC236}">
                      <a16:creationId xmlns:a16="http://schemas.microsoft.com/office/drawing/2014/main" id="{046BF841-0639-93F0-777F-67059B5246E1}"/>
                    </a:ext>
                  </a:extLst>
                </p:cNvPr>
                <p:cNvGrpSpPr/>
                <p:nvPr/>
              </p:nvGrpSpPr>
              <p:grpSpPr>
                <a:xfrm>
                  <a:off x="0" y="534055"/>
                  <a:ext cx="3143250" cy="3057525"/>
                  <a:chOff x="0" y="534055"/>
                  <a:chExt cx="2371725" cy="2752725"/>
                </a:xfrm>
              </p:grpSpPr>
              <p:sp>
                <p:nvSpPr>
                  <p:cNvPr id="25" name="Šipka: dolů 24">
                    <a:extLst>
                      <a:ext uri="{FF2B5EF4-FFF2-40B4-BE49-F238E27FC236}">
                        <a16:creationId xmlns:a16="http://schemas.microsoft.com/office/drawing/2014/main" id="{4959E4B3-7CC8-0DD7-C141-5CCF87E6F546}"/>
                      </a:ext>
                    </a:extLst>
                  </p:cNvPr>
                  <p:cNvSpPr/>
                  <p:nvPr/>
                </p:nvSpPr>
                <p:spPr>
                  <a:xfrm>
                    <a:off x="0" y="534055"/>
                    <a:ext cx="2371725" cy="2752725"/>
                  </a:xfrm>
                  <a:prstGeom prst="downArrow">
                    <a:avLst/>
                  </a:prstGeom>
                  <a:noFill/>
                  <a:ln>
                    <a:solidFill>
                      <a:srgbClr val="C94F4F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 sz="1400"/>
                  </a:p>
                </p:txBody>
              </p:sp>
              <p:sp>
                <p:nvSpPr>
                  <p:cNvPr id="26" name="Obdélník 25">
                    <a:extLst>
                      <a:ext uri="{FF2B5EF4-FFF2-40B4-BE49-F238E27FC236}">
                        <a16:creationId xmlns:a16="http://schemas.microsoft.com/office/drawing/2014/main" id="{C3EE5E18-8A9C-2040-3519-E98A82763A36}"/>
                      </a:ext>
                    </a:extLst>
                  </p:cNvPr>
                  <p:cNvSpPr/>
                  <p:nvPr/>
                </p:nvSpPr>
                <p:spPr>
                  <a:xfrm>
                    <a:off x="632462" y="1369994"/>
                    <a:ext cx="1101090" cy="399872"/>
                  </a:xfrm>
                  <a:prstGeom prst="rect">
                    <a:avLst/>
                  </a:prstGeom>
                  <a:ln>
                    <a:solidFill>
                      <a:srgbClr val="C94F4F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cs-CZ" sz="1400" b="1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Absence kontaktů koordinátora</a:t>
                    </a:r>
                    <a:endParaRPr lang="cs-CZ" sz="14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cs-CZ" sz="14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Obdélník 26">
                    <a:extLst>
                      <a:ext uri="{FF2B5EF4-FFF2-40B4-BE49-F238E27FC236}">
                        <a16:creationId xmlns:a16="http://schemas.microsoft.com/office/drawing/2014/main" id="{BF9BA023-9DA8-E1DC-7426-4461D9130342}"/>
                      </a:ext>
                    </a:extLst>
                  </p:cNvPr>
                  <p:cNvSpPr/>
                  <p:nvPr/>
                </p:nvSpPr>
                <p:spPr>
                  <a:xfrm>
                    <a:off x="632441" y="1818808"/>
                    <a:ext cx="1108277" cy="384326"/>
                  </a:xfrm>
                  <a:prstGeom prst="rect">
                    <a:avLst/>
                  </a:prstGeom>
                  <a:ln>
                    <a:solidFill>
                      <a:srgbClr val="C94F4F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cs-CZ" sz="14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Uživatelsky nepřívětivé</a:t>
                    </a:r>
                    <a:r>
                      <a:rPr lang="cs-CZ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cs-CZ" sz="14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Obdélník 27">
                    <a:extLst>
                      <a:ext uri="{FF2B5EF4-FFF2-40B4-BE49-F238E27FC236}">
                        <a16:creationId xmlns:a16="http://schemas.microsoft.com/office/drawing/2014/main" id="{8C20FF68-63AC-467C-2771-B4220CEDF13F}"/>
                      </a:ext>
                    </a:extLst>
                  </p:cNvPr>
                  <p:cNvSpPr/>
                  <p:nvPr/>
                </p:nvSpPr>
                <p:spPr>
                  <a:xfrm>
                    <a:off x="632441" y="2248330"/>
                    <a:ext cx="1115464" cy="375049"/>
                  </a:xfrm>
                  <a:prstGeom prst="rect">
                    <a:avLst/>
                  </a:prstGeom>
                  <a:ln>
                    <a:solidFill>
                      <a:srgbClr val="C94F4F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cs-CZ" sz="14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Vstupní dotazník/ formulář</a:t>
                    </a:r>
                    <a:endParaRPr lang="cs-CZ" sz="14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cs-CZ" sz="14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4" name="Obdélník 23">
                  <a:extLst>
                    <a:ext uri="{FF2B5EF4-FFF2-40B4-BE49-F238E27FC236}">
                      <a16:creationId xmlns:a16="http://schemas.microsoft.com/office/drawing/2014/main" id="{8E0E70EE-3159-54DE-0735-C58F611E1857}"/>
                    </a:ext>
                  </a:extLst>
                </p:cNvPr>
                <p:cNvSpPr/>
                <p:nvPr/>
              </p:nvSpPr>
              <p:spPr>
                <a:xfrm>
                  <a:off x="3260987" y="1189986"/>
                  <a:ext cx="1459230" cy="280491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cs-CZ" sz="1400" b="1" dirty="0">
                      <a:effectLst/>
                      <a:latin typeface="Calibri Light" panose="020F03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Vstřícný přistup</a:t>
                  </a:r>
                  <a:endParaRPr lang="cs-CZ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cs-CZ" sz="1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cs-CZ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A0CB09A9-B454-A999-CB4B-6B2902119E84}"/>
                  </a:ext>
                </a:extLst>
              </p:cNvPr>
              <p:cNvSpPr/>
              <p:nvPr/>
            </p:nvSpPr>
            <p:spPr>
              <a:xfrm>
                <a:off x="1107735" y="-109464"/>
                <a:ext cx="3540557" cy="314554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cs-CZ" sz="2000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Shrnutí PZS s novým PD 2022</a:t>
                </a:r>
                <a:endParaRPr lang="cs-CZ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1DF32185-94ED-3A95-6092-7340C0FE2152}"/>
                </a:ext>
              </a:extLst>
            </p:cNvPr>
            <p:cNvSpPr/>
            <p:nvPr/>
          </p:nvSpPr>
          <p:spPr>
            <a:xfrm>
              <a:off x="844550" y="939800"/>
              <a:ext cx="1459230" cy="438150"/>
            </a:xfrm>
            <a:prstGeom prst="rect">
              <a:avLst/>
            </a:prstGeom>
            <a:ln>
              <a:solidFill>
                <a:srgbClr val="C94F4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cs-CZ" sz="1400" b="1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Nedosažitelnost</a:t>
              </a:r>
              <a:r>
                <a:rPr lang="cs-CZ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806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A883ED5-00C0-C2DC-57B3-8DDCC381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743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SHRNUTÍ – 11 PZS s novým PD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78D66F-EA9D-9CD2-FC05-9DE828AF5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08855" cy="47691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cs-CZ" sz="1800" dirty="0"/>
              <a:t>Program dobrovolnictví má z pohledu všech cílových skupin </a:t>
            </a:r>
            <a:r>
              <a:rPr lang="cs-CZ" sz="1800" b="1" dirty="0"/>
              <a:t>převahu přínosů nad bariérami</a:t>
            </a:r>
            <a:r>
              <a:rPr lang="cs-CZ" sz="1800" dirty="0"/>
              <a:t>. Situace ve všech cílových skupinách </a:t>
            </a:r>
            <a:r>
              <a:rPr lang="cs-CZ" sz="1800" b="1" dirty="0"/>
              <a:t>je velmi podobná jako u skupiny PZS s dlouhodobým PD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cs-CZ" sz="1800" b="1" dirty="0"/>
              <a:t>Polovina zařízení deklaruje spuštění PD</a:t>
            </a:r>
            <a:r>
              <a:rPr lang="cs-CZ" sz="1800" dirty="0"/>
              <a:t>, pětina je těsně před spuštěním PD a třetina úplně na začátku příprav.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cs-CZ" sz="1800" b="1" dirty="0"/>
              <a:t>Ve všech zařízeních došlo k určení koordinátora PD a ve většině případů také k jeho proškolení.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cs-CZ" sz="1800" b="1" dirty="0"/>
              <a:t>Jako slabé stránky příprav z pohledu koordinátorů můžeme vnímat sledování ekonomických ukazatelů a systém posuzování rizik</a:t>
            </a:r>
            <a:r>
              <a:rPr lang="cs-CZ" sz="1800" dirty="0"/>
              <a:t>, protože větší část PZS tyto záležitosti ani nepřipravuje. Nepřipravené jsou také často informace o PD pro zaměstnance PZS nebo finanční rozpočet.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cs-CZ" sz="1800" dirty="0"/>
              <a:t>Je patrné, že koordinátoři PD v PZS s novým programem některé informace o rozvoji PD </a:t>
            </a:r>
            <a:r>
              <a:rPr lang="cs-CZ" sz="1800" b="1" dirty="0"/>
              <a:t>vůbec nedokáží posoudit, neví, v jakém jsou stádiu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86337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820BC-ECAC-4C62-637A-50E1AA60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Individuální karty pro jednotlivá PZS </a:t>
            </a:r>
            <a:br>
              <a:rPr lang="cs-CZ" dirty="0"/>
            </a:br>
            <a:r>
              <a:rPr lang="cs-CZ" dirty="0"/>
              <a:t>s výsledky analýz za jednotlivé fáze výzkumu podle cílových skupin</a:t>
            </a:r>
          </a:p>
        </p:txBody>
      </p:sp>
    </p:spTree>
    <p:extLst>
      <p:ext uri="{BB962C8B-B14F-4D97-AF65-F5344CB8AC3E}">
        <p14:creationId xmlns:p14="http://schemas.microsoft.com/office/powerpoint/2010/main" val="39996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820BC-ECAC-4C62-637A-50E1AA60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SOUHRN: HLAVNÍ ZJIŠTĚNÍ</a:t>
            </a:r>
          </a:p>
        </p:txBody>
      </p:sp>
    </p:spTree>
    <p:extLst>
      <p:ext uri="{BB962C8B-B14F-4D97-AF65-F5344CB8AC3E}">
        <p14:creationId xmlns:p14="http://schemas.microsoft.com/office/powerpoint/2010/main" val="3610371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5FDAA91-71A8-EAE3-AE78-5CDC15960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7798" r="13184" b="10818"/>
          <a:stretch/>
        </p:blipFill>
        <p:spPr>
          <a:xfrm>
            <a:off x="436229" y="1615505"/>
            <a:ext cx="6677636" cy="5242495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54B70512-C79A-CCDB-6BD9-0F3D9C23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0907"/>
            <a:ext cx="10515600" cy="696775"/>
          </a:xfrm>
        </p:spPr>
        <p:txBody>
          <a:bodyPr>
            <a:normAutofit/>
          </a:bodyPr>
          <a:lstStyle/>
          <a:p>
            <a:r>
              <a:rPr lang="cs-CZ" sz="4000" dirty="0"/>
              <a:t>SOUHRN: MANAGEMENT PZS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9E3792B-5305-BEBF-C88C-BA025690E9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48439" r="50000" b="3976"/>
          <a:stretch/>
        </p:blipFill>
        <p:spPr>
          <a:xfrm>
            <a:off x="7414470" y="1615505"/>
            <a:ext cx="4419600" cy="326331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A2323BD-73A4-24B7-296D-ACED21483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24652" r="59541" b="54373"/>
          <a:stretch/>
        </p:blipFill>
        <p:spPr>
          <a:xfrm>
            <a:off x="7996106" y="5054469"/>
            <a:ext cx="3256327" cy="143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49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95FF9A27-6AE7-51ED-524C-86232CD5F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5" t="34128" r="17775" b="5324"/>
          <a:stretch/>
        </p:blipFill>
        <p:spPr>
          <a:xfrm>
            <a:off x="637778" y="1134777"/>
            <a:ext cx="7214532" cy="53861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8165A81-B22B-0B88-EF79-CCDD5AB286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28746" r="55000" b="55107"/>
          <a:stretch/>
        </p:blipFill>
        <p:spPr>
          <a:xfrm>
            <a:off x="7946957" y="1203493"/>
            <a:ext cx="3810000" cy="110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86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211667" cy="211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211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ástupný symbol pro obsah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88109" y="2359484"/>
            <a:ext cx="6868826" cy="1451053"/>
          </a:xfrm>
        </p:spPr>
        <p:txBody>
          <a:bodyPr>
            <a:noAutofit/>
          </a:bodyPr>
          <a:lstStyle/>
          <a:p>
            <a:pPr marL="0" indent="0" algn="ctr"/>
            <a:endParaRPr lang="cs-CZ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</a:rPr>
              <a:t>Děkuji </a:t>
            </a:r>
            <a:r>
              <a:rPr lang="cs-CZ" b="1" dirty="0"/>
              <a:t>za pozornost!</a:t>
            </a:r>
          </a:p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</a:rPr>
              <a:t>Ptejte se na podrobnosti, které Vás zajímají!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spcBef>
                <a:spcPts val="341"/>
              </a:spcBef>
              <a:buNone/>
            </a:pPr>
            <a:r>
              <a:rPr lang="cs-CZ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2" name="Obdélník 1"/>
          <p:cNvSpPr/>
          <p:nvPr>
            <p:custDataLst>
              <p:tags r:id="rId3"/>
            </p:custDataLst>
          </p:nvPr>
        </p:nvSpPr>
        <p:spPr>
          <a:xfrm>
            <a:off x="8295849" y="4846446"/>
            <a:ext cx="3505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070C0"/>
                </a:solidFill>
                <a:latin typeface="Corbel" panose="020B0503020204020204" pitchFamily="34" charset="0"/>
              </a:rPr>
              <a:t>Jana Hamanová</a:t>
            </a:r>
          </a:p>
          <a:p>
            <a:r>
              <a:rPr lang="cs-CZ" sz="1400" dirty="0">
                <a:solidFill>
                  <a:srgbClr val="0070C0"/>
                </a:solidFill>
                <a:latin typeface="Corbel" panose="020B0503020204020204" pitchFamily="34" charset="0"/>
              </a:rPr>
              <a:t>Ředitelka SC&amp;C</a:t>
            </a:r>
          </a:p>
          <a:p>
            <a:r>
              <a:rPr lang="cs-CZ" sz="1400" dirty="0">
                <a:solidFill>
                  <a:srgbClr val="0070C0"/>
                </a:solidFill>
                <a:latin typeface="Corbel" panose="020B0503020204020204" pitchFamily="34" charset="0"/>
              </a:rPr>
              <a:t>e-mail: </a:t>
            </a:r>
            <a:r>
              <a:rPr lang="cs-CZ" sz="1400" dirty="0">
                <a:solidFill>
                  <a:srgbClr val="0070C0"/>
                </a:solidFill>
                <a:latin typeface="Corbel" panose="020B0503020204020204" pitchFamily="34" charset="0"/>
                <a:hlinkClick r:id="rId7"/>
              </a:rPr>
              <a:t>jhamanova@scac.cz</a:t>
            </a:r>
            <a:endParaRPr lang="cs-CZ" sz="1400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r>
              <a:rPr lang="cs-CZ" sz="1400" dirty="0">
                <a:solidFill>
                  <a:srgbClr val="0070C0"/>
                </a:solidFill>
                <a:latin typeface="Corbel" panose="020B0503020204020204" pitchFamily="34" charset="0"/>
              </a:rPr>
              <a:t>tel: 732 150 284 </a:t>
            </a:r>
          </a:p>
          <a:p>
            <a:r>
              <a:rPr lang="cs-CZ" sz="1400" dirty="0">
                <a:solidFill>
                  <a:srgbClr val="0070C0"/>
                </a:solidFill>
                <a:latin typeface="Corbel" panose="020B0503020204020204" pitchFamily="34" charset="0"/>
              </a:rPr>
              <a:t>SC&amp;C s.r.o., Krakovská 7, Praha </a:t>
            </a:r>
            <a:br>
              <a:rPr lang="cs-CZ" sz="1400" dirty="0">
                <a:solidFill>
                  <a:srgbClr val="0070C0"/>
                </a:solidFill>
                <a:latin typeface="Corbel" panose="020B0503020204020204" pitchFamily="34" charset="0"/>
              </a:rPr>
            </a:br>
            <a:r>
              <a:rPr lang="cs-CZ" sz="1400" dirty="0">
                <a:solidFill>
                  <a:srgbClr val="0070C0"/>
                </a:solidFill>
                <a:latin typeface="Corbel" panose="020B0503020204020204" pitchFamily="34" charset="0"/>
                <a:hlinkClick r:id="rId8"/>
              </a:rPr>
              <a:t>www.scac.cz</a:t>
            </a:r>
            <a:endParaRPr lang="cs-CZ" sz="140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64B1B02-A48A-49A4-A403-15CF421713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0260" y="1809646"/>
            <a:ext cx="2011387" cy="3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2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477C3-6898-ACE1-BCF8-07F9F00B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002"/>
            <a:ext cx="10515600" cy="857388"/>
          </a:xfrm>
        </p:spPr>
        <p:txBody>
          <a:bodyPr>
            <a:normAutofit/>
          </a:bodyPr>
          <a:lstStyle/>
          <a:p>
            <a:r>
              <a:rPr lang="cs-CZ" sz="4000" dirty="0"/>
              <a:t>Hlavní zjištění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21C550-80D3-A402-47C4-C61825B57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8510"/>
            <a:ext cx="10515599" cy="50468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Průměrný stav je na základě celkového indexu dobrovolnictví v PZS 31 bodů ze 100 možných a v uplynulých dvou letech se významně nezměnil. </a:t>
            </a:r>
            <a:r>
              <a:rPr lang="cs-CZ" sz="2400" dirty="0"/>
              <a:t>Variabilita indexu je vysoká, minimum je 0 bodů, některá PZS dosahují 90 bodů, a to je skvělý výsledek.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Dobrovolnictví v PZS má velmi pozitivní image ve všech cílových skupinách</a:t>
            </a:r>
            <a:r>
              <a:rPr lang="cs-CZ" sz="2400" dirty="0"/>
              <a:t> – od pacientů a jejich blízkých, přes odborný personál až na úroveň managementu.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Vrcholová vedení PZS vyjadřují dobrovolnictví vysokou podporu.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Většina PZS, která byla zařazená do pilotního projektu, vykázala </a:t>
            </a:r>
            <a:r>
              <a:rPr lang="cs-CZ" sz="2400" b="1" dirty="0"/>
              <a:t>signifikantní pozitivní posun v rozvoji dobrovolnických programů.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Všechna PZS zařazená do projektu s cílem zahájit dobrovolnický program svůj základní úkol splnila </a:t>
            </a:r>
            <a:r>
              <a:rPr lang="cs-CZ" sz="2400" dirty="0"/>
              <a:t>– ve všech zařízeních je PD </a:t>
            </a:r>
            <a:r>
              <a:rPr lang="cs-CZ" sz="2400" u="sng" dirty="0"/>
              <a:t>minimálně ve fázi přípravy a mají stanovenou pozici koordinátora PD</a:t>
            </a:r>
            <a:r>
              <a:rPr 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230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477C3-6898-ACE1-BCF8-07F9F00B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002"/>
            <a:ext cx="10515600" cy="857388"/>
          </a:xfrm>
        </p:spPr>
        <p:txBody>
          <a:bodyPr>
            <a:normAutofit/>
          </a:bodyPr>
          <a:lstStyle/>
          <a:p>
            <a:r>
              <a:rPr lang="cs-CZ" sz="4000" dirty="0"/>
              <a:t>Hlavní zjištění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21C550-80D3-A402-47C4-C61825B57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65" y="1446074"/>
            <a:ext cx="10515599" cy="50468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cs-CZ" sz="2400" dirty="0"/>
              <a:t>Ve většině zařízeních s fungujícím PD plánují jeho </a:t>
            </a:r>
            <a:r>
              <a:rPr lang="cs-CZ" sz="2400" b="1" dirty="0"/>
              <a:t>rozšíření</a:t>
            </a:r>
            <a:r>
              <a:rPr lang="cs-CZ" sz="2400" dirty="0"/>
              <a:t> na další oddělení.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400" b="1" dirty="0"/>
              <a:t>Rozšiřují se kombinované modely PD</a:t>
            </a:r>
            <a:r>
              <a:rPr lang="cs-CZ" sz="2400" dirty="0"/>
              <a:t>, kdy zařízení organizují své vlastní dobrovolnické aktivity a rozšiřují jejich nabídku o speciální činnosti některých EDO.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400" dirty="0"/>
              <a:t>PZS s dlouhodobým PD mají vyřešené a zvládnuté základní nastavení programu, které umožňuje samotnou dobrovolnickou činnost. </a:t>
            </a:r>
            <a:br>
              <a:rPr lang="cs-CZ" sz="2400" dirty="0"/>
            </a:br>
            <a:r>
              <a:rPr lang="cs-CZ" sz="2400" b="1" dirty="0"/>
              <a:t>Slabší stránkou jsou všechny systémové záležitosti od ekonomických ukazatelů až po plánování, standardizaci a vyhodnocování rizik.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400" b="1" dirty="0"/>
              <a:t>Neexistují žádné zásadní bariéry, které by dobrovolnictví diskvalifikovaly </a:t>
            </a:r>
            <a:br>
              <a:rPr lang="cs-CZ" sz="2400" b="1" dirty="0"/>
            </a:br>
            <a:r>
              <a:rPr lang="cs-CZ" sz="2400" b="1" dirty="0"/>
              <a:t>v očích managementu nebo jiných cílových skupin.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400" dirty="0"/>
              <a:t>Zásadní položka pro </a:t>
            </a:r>
            <a:r>
              <a:rPr lang="cs-CZ" sz="2400" u="sng" dirty="0"/>
              <a:t>pozitivní rozvoj </a:t>
            </a:r>
            <a:r>
              <a:rPr lang="cs-CZ" sz="2400" dirty="0"/>
              <a:t>dobrovolnictví je </a:t>
            </a:r>
            <a:r>
              <a:rPr lang="cs-CZ" sz="2400" b="1" dirty="0"/>
              <a:t>informovanost na všech úrovních PZS („od vrátnice k řediteli“) </a:t>
            </a:r>
            <a:r>
              <a:rPr lang="cs-CZ" sz="2400" dirty="0"/>
              <a:t>včetně všech míst, kde dochází ke kontaktu s pacienty a jejich rodinnými příslušníky. </a:t>
            </a:r>
          </a:p>
          <a:p>
            <a:pPr marL="457200" indent="-457200">
              <a:buFont typeface="+mj-lt"/>
              <a:buAutoNum type="arabicPeriod" startAt="6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73977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650DC-AFE9-5BA5-5163-187F21B30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198"/>
            <a:ext cx="10515600" cy="883939"/>
          </a:xfrm>
        </p:spPr>
        <p:txBody>
          <a:bodyPr>
            <a:normAutofit/>
          </a:bodyPr>
          <a:lstStyle/>
          <a:p>
            <a:r>
              <a:rPr lang="cs-CZ" sz="4000" dirty="0"/>
              <a:t>Hlavní zjištění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7B084-B046-BE3B-0B61-B74A56F20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0" y="1708010"/>
            <a:ext cx="10713440" cy="400116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cs-CZ" sz="2000" u="sng" dirty="0"/>
              <a:t>Většina NOP a také manažerů kvality </a:t>
            </a:r>
            <a:r>
              <a:rPr lang="cs-CZ" sz="2000" b="1" dirty="0"/>
              <a:t>vnímá problematiku rizik naprosto v gesci koordinátora dobrovolníků, čtvrtina je vyhodnocuje v rámci rezortních bezpečnostních cílů</a:t>
            </a:r>
            <a:r>
              <a:rPr lang="cs-CZ" sz="2000" dirty="0"/>
              <a:t>. Naopak </a:t>
            </a:r>
            <a:r>
              <a:rPr lang="cs-CZ" sz="2000" u="sng" dirty="0"/>
              <a:t>koordinátoři</a:t>
            </a:r>
            <a:r>
              <a:rPr lang="cs-CZ" sz="2000" dirty="0"/>
              <a:t> upozorňují ve </a:t>
            </a:r>
            <a:r>
              <a:rPr lang="cs-CZ" sz="2000" b="1" dirty="0"/>
              <a:t>40 % na neexistenci vyhodnocování rizik a v další polovině případů se soustředí pouze na rizika, která vyplývají z metodických doporučení MZ</a:t>
            </a:r>
            <a:r>
              <a:rPr lang="cs-CZ" sz="2000" dirty="0"/>
              <a:t>. 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cs-CZ" sz="2000" b="1" dirty="0"/>
              <a:t>Pokud budou velké rozdíly mezi tím, jak vnímá situaci v rámci PD koordinátor a management </a:t>
            </a:r>
            <a:r>
              <a:rPr lang="cs-CZ" sz="2000" dirty="0"/>
              <a:t>(především gestor PD), tak se bude celý dobrovolnický program v PZS nacházet v </a:t>
            </a:r>
            <a:r>
              <a:rPr lang="cs-CZ" sz="2000" b="1" dirty="0"/>
              <a:t>obtížné situaci</a:t>
            </a:r>
            <a:r>
              <a:rPr lang="cs-CZ" sz="2000" dirty="0"/>
              <a:t>. </a:t>
            </a:r>
            <a:r>
              <a:rPr lang="cs-CZ" sz="2000" u="sng" dirty="0"/>
              <a:t>Koordinátoři PD vnímají bariéry silněji než management nebo zdravotnický personál. 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cs-CZ" sz="2000" dirty="0"/>
              <a:t>U </a:t>
            </a:r>
            <a:r>
              <a:rPr lang="cs-CZ" sz="2000" u="sng" dirty="0"/>
              <a:t>zdravotnického personálu </a:t>
            </a:r>
            <a:r>
              <a:rPr lang="cs-CZ" sz="2000" dirty="0"/>
              <a:t>nehraje velkou roli, jak dlouho PD v zařízení funguje, ale </a:t>
            </a:r>
            <a:r>
              <a:rPr lang="cs-CZ" sz="2000" b="1" dirty="0"/>
              <a:t>zda vůbec funguje</a:t>
            </a:r>
            <a:r>
              <a:rPr lang="cs-CZ" sz="2000" dirty="0"/>
              <a:t>. </a:t>
            </a:r>
            <a:r>
              <a:rPr lang="cs-CZ" sz="2000" b="1" dirty="0"/>
              <a:t>Pracovníci, kteří se s dobrovolníky měli šanci setkat a zažít je v běžném provozu, mají výrazně nižší index bariérovosti a jsou naprosto srovnatelní s kolegy, kde PD běží dlouhou dobu. 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cs-CZ" sz="2000" b="1" dirty="0"/>
              <a:t>Pacienti, kteří mají s dobrovolníkem vlastní zkušenost, deklarují, že stoprocentně dostávají více podpory, lidského přístupu a také mají pocit zlepšení péče. </a:t>
            </a:r>
            <a:r>
              <a:rPr lang="cs-CZ" sz="2000" dirty="0"/>
              <a:t>V rámci bariér vůbec nepřipouštějí, že by se mohlo jednat o nějakou zátěž pro personál nebo že by dobrovolníci zneužili svou pozici a něco negativního jim provedli nebo jim způsobili nějaké jiné rizikové situace. </a:t>
            </a:r>
          </a:p>
        </p:txBody>
      </p:sp>
    </p:spTree>
    <p:extLst>
      <p:ext uri="{BB962C8B-B14F-4D97-AF65-F5344CB8AC3E}">
        <p14:creationId xmlns:p14="http://schemas.microsoft.com/office/powerpoint/2010/main" val="334150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18F4B-B024-7CAD-B750-0D28A9BEA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817"/>
            <a:ext cx="10515600" cy="942109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Jak funguje PD v PZS?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A02BF61-4B3C-D15A-B9EF-1D769F868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5969"/>
            <a:ext cx="10033000" cy="4852562"/>
          </a:xfrm>
        </p:spPr>
      </p:pic>
    </p:spTree>
    <p:extLst>
      <p:ext uri="{BB962C8B-B14F-4D97-AF65-F5344CB8AC3E}">
        <p14:creationId xmlns:p14="http://schemas.microsoft.com/office/powerpoint/2010/main" val="216246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A3ADB-16DF-136A-8D1A-FB9CED72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254"/>
            <a:ext cx="10515600" cy="739343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Jak funguje spolupráce PZS s EDO?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1FDB9CD-FD10-FCB5-3F39-6DC70FE9F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7340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3719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9hEh8HF4UiEzH3HjER00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SnrwK9d0ay9bE6OiPPhA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4544</TotalTime>
  <Words>2603</Words>
  <Application>Microsoft Office PowerPoint</Application>
  <PresentationFormat>Širokoúhlá obrazovka</PresentationFormat>
  <Paragraphs>204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Corbel</vt:lpstr>
      <vt:lpstr>Motiv Office</vt:lpstr>
      <vt:lpstr>think-cell Slide</vt:lpstr>
      <vt:lpstr> Efektivizace systému nemocniční péče v ČR prostřednictvím dobrovolnické činnosti (reg. č. CZ.03.3.X/0.0/0.0/15_018/0007517)</vt:lpstr>
      <vt:lpstr>Prezentace aplikace PowerPoint</vt:lpstr>
      <vt:lpstr>Metodologie výzkumných projektů</vt:lpstr>
      <vt:lpstr>SOUHRN: HLAVNÍ ZJIŠTĚNÍ</vt:lpstr>
      <vt:lpstr>Hlavní zjištění</vt:lpstr>
      <vt:lpstr>Hlavní zjištění</vt:lpstr>
      <vt:lpstr>Hlavní zjištění</vt:lpstr>
      <vt:lpstr>Jak funguje PD v PZS?</vt:lpstr>
      <vt:lpstr>Jak funguje spolupráce PZS s EDO?</vt:lpstr>
      <vt:lpstr>Počty dobrovolníků a dobrovolnických hodin v PZS </vt:lpstr>
      <vt:lpstr>Koordinátor dobrovolníků v PZS</vt:lpstr>
      <vt:lpstr>Propagace a informovanost o PD</vt:lpstr>
      <vt:lpstr>Povědomí o PD v PZS ve veřejnosti</vt:lpstr>
      <vt:lpstr>Co by pomohlo zlepšit rozvoj PD?</vt:lpstr>
      <vt:lpstr>SILNÉ A SLABÉ STRÁNKY PD</vt:lpstr>
      <vt:lpstr>Silné stránky PD</vt:lpstr>
      <vt:lpstr>Silné stránky PD</vt:lpstr>
      <vt:lpstr>Slabé stránky PD</vt:lpstr>
      <vt:lpstr>Slabé stránky PD</vt:lpstr>
      <vt:lpstr>INDEXY</vt:lpstr>
      <vt:lpstr>Vytvoření inovativních sumačních indexů pro sledování vývoje stavu PD v PZS</vt:lpstr>
      <vt:lpstr>Sumační indexy</vt:lpstr>
      <vt:lpstr>CELKOVÝ INDEX STAVU DOBROVOLNICTVÍ V PZS</vt:lpstr>
      <vt:lpstr>Prezentace aplikace PowerPoint</vt:lpstr>
      <vt:lpstr>16 PZS S DLOUHODOBÝM PD</vt:lpstr>
      <vt:lpstr>CELKOVÝ INDEX STAVU PD: 16 PZS S DLOUHODOBÝM PD</vt:lpstr>
      <vt:lpstr>INDEX ROZVOJE DOBROVOLNICTVÍ: 16 PZS S DLOUHODOBÝM PD</vt:lpstr>
      <vt:lpstr>INDEX PŘÍNOSY PD: 16 PZS S DLOUHODOBÝM PD</vt:lpstr>
      <vt:lpstr>INDEX BARIÉRY: 16 PZS S DLOUHODOBÝM PD</vt:lpstr>
      <vt:lpstr>Hodnocení webových stránek a kontaktování</vt:lpstr>
      <vt:lpstr>SHRNUTÍ – 16 PZS s dlouhodobým PD</vt:lpstr>
      <vt:lpstr>11 PZS S NOVÝM PD</vt:lpstr>
      <vt:lpstr>CELKOVÝ INDEX: 11 PZS S NOVÝM PD</vt:lpstr>
      <vt:lpstr>INDEX ROZVOJE DOBROVOLNICTVÍ: 11 PZS S DLOUHODOBÝM PD</vt:lpstr>
      <vt:lpstr>INDEX PŘÍNOSY PD: 11 PZS S NOVÝM PD</vt:lpstr>
      <vt:lpstr>INDEX: 11 PZS S NOVÝM PD</vt:lpstr>
      <vt:lpstr>Hodnocení webových stránek a kontaktování</vt:lpstr>
      <vt:lpstr>SHRNUTÍ – 11 PZS s novým PD</vt:lpstr>
      <vt:lpstr>Individuální karty pro jednotlivá PZS  s výsledky analýz za jednotlivé fáze výzkumu podle cílových skupin</vt:lpstr>
      <vt:lpstr>SOUHRN: MANAGEMENT PZS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Efektivizace systému nemocniční péče v ČR prostřednictvím dobrovolnické činnosti (reg. č. CZ.03.3.X/0.0/0.0/15_018/0007517)</dc:title>
  <dc:creator>jana hamanova</dc:creator>
  <cp:lastModifiedBy>jana hamanova</cp:lastModifiedBy>
  <cp:revision>87</cp:revision>
  <dcterms:created xsi:type="dcterms:W3CDTF">2023-01-17T11:36:26Z</dcterms:created>
  <dcterms:modified xsi:type="dcterms:W3CDTF">2023-01-23T17:29:55Z</dcterms:modified>
</cp:coreProperties>
</file>