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327" r:id="rId3"/>
    <p:sldId id="342" r:id="rId4"/>
    <p:sldId id="344" r:id="rId5"/>
    <p:sldId id="345" r:id="rId6"/>
    <p:sldId id="324" r:id="rId7"/>
    <p:sldId id="267" r:id="rId8"/>
    <p:sldId id="270" r:id="rId9"/>
    <p:sldId id="269" r:id="rId10"/>
    <p:sldId id="335" r:id="rId11"/>
    <p:sldId id="350" r:id="rId12"/>
    <p:sldId id="354" r:id="rId13"/>
    <p:sldId id="353" r:id="rId14"/>
    <p:sldId id="351" r:id="rId15"/>
    <p:sldId id="372" r:id="rId16"/>
    <p:sldId id="370" r:id="rId17"/>
    <p:sldId id="346" r:id="rId18"/>
    <p:sldId id="352" r:id="rId19"/>
    <p:sldId id="347" r:id="rId20"/>
    <p:sldId id="348" r:id="rId21"/>
    <p:sldId id="349" r:id="rId22"/>
    <p:sldId id="373" r:id="rId23"/>
    <p:sldId id="328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ie Kovacova" initials="VK" lastIdx="1" clrIdx="0">
    <p:extLst>
      <p:ext uri="{19B8F6BF-5375-455C-9EA6-DF929625EA0E}">
        <p15:presenceInfo xmlns:p15="http://schemas.microsoft.com/office/powerpoint/2012/main" userId="Viktorie Kovacova" providerId="None"/>
      </p:ext>
    </p:extLst>
  </p:cmAuthor>
  <p:cmAuthor id="2" name="Andrea Trudičová" initials="AT" lastIdx="1" clrIdx="1">
    <p:extLst>
      <p:ext uri="{19B8F6BF-5375-455C-9EA6-DF929625EA0E}">
        <p15:presenceInfo xmlns:p15="http://schemas.microsoft.com/office/powerpoint/2012/main" userId="Andrea Trudič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794"/>
    <a:srgbClr val="007E79"/>
    <a:srgbClr val="AFD7CF"/>
    <a:srgbClr val="40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550" autoAdjust="0"/>
  </p:normalViewPr>
  <p:slideViewPr>
    <p:cSldViewPr snapToGrid="0">
      <p:cViewPr varScale="1">
        <p:scale>
          <a:sx n="99" d="100"/>
          <a:sy n="99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\2019\V0219_&#268;BA\v&#253;stupy\tabulky_v&#353;e_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\jh\V33_&#268;BA%20Customer%20Centricity\Tabulky_graf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\jh\V33_&#268;BA%20Customer%20Centricity\Tabulky_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\jh\V33_&#268;BA%20Customer%20Centricity\Tabulky_graf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2019</c:v>
          </c:tx>
          <c:spPr>
            <a:solidFill>
              <a:srgbClr val="18A7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'ODDÍL A'!$O$194:$X$194</c:f>
              <c:strCache>
                <c:ptCount val="10"/>
                <c:pt idx="0">
                  <c:v>Banky / bankovní služby </c:v>
                </c:pt>
                <c:pt idx="1">
                  <c:v>Letecké společnosti </c:v>
                </c:pt>
                <c:pt idx="2">
                  <c:v>Dopravní společnosti (železnice, autobusy) </c:v>
                </c:pt>
                <c:pt idx="3">
                  <c:v>Veřejné zdravotnické zařízení </c:v>
                </c:pt>
                <c:pt idx="4">
                  <c:v>Obchodní řetězce typu Tesco, Albert, Billa </c:v>
                </c:pt>
                <c:pt idx="5">
                  <c:v>Telekomunikace </c:v>
                </c:pt>
                <c:pt idx="6">
                  <c:v>Energetické společností (voda, plyn, elektřina) </c:v>
                </c:pt>
                <c:pt idx="7">
                  <c:v>Státní úřady </c:v>
                </c:pt>
                <c:pt idx="8">
                  <c:v>Pojišťovny </c:v>
                </c:pt>
                <c:pt idx="9">
                  <c:v>Nebankovní poskytovatelé finančních služeb (úvěrové firmy, leasingové společnosti…) </c:v>
                </c:pt>
              </c:strCache>
            </c:strRef>
          </c:cat>
          <c:val>
            <c:numRef>
              <c:f>'ODDÍL A'!$O$195:$X$195</c:f>
              <c:numCache>
                <c:formatCode>0.0</c:formatCode>
                <c:ptCount val="10"/>
                <c:pt idx="0">
                  <c:v>7.3758201495826379</c:v>
                </c:pt>
                <c:pt idx="1">
                  <c:v>6.9617565692325112</c:v>
                </c:pt>
                <c:pt idx="2">
                  <c:v>6.8040684704246592</c:v>
                </c:pt>
                <c:pt idx="3">
                  <c:v>6.6781234184612819</c:v>
                </c:pt>
                <c:pt idx="4">
                  <c:v>6.0986862368952677</c:v>
                </c:pt>
                <c:pt idx="5">
                  <c:v>5.9321405800579434</c:v>
                </c:pt>
                <c:pt idx="6">
                  <c:v>5.8961728398811735</c:v>
                </c:pt>
                <c:pt idx="7">
                  <c:v>5.6544241560447359</c:v>
                </c:pt>
                <c:pt idx="8">
                  <c:v>5.5481647056683672</c:v>
                </c:pt>
                <c:pt idx="9">
                  <c:v>2.8646980334276093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C-4362-A479-362088A504D7}"/>
            </c:ext>
          </c:extLst>
        </c:ser>
        <c:ser>
          <c:idx val="1"/>
          <c:order val="1"/>
          <c:tx>
            <c:v>2018</c:v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'ODDÍL A'!$O$194:$X$194</c:f>
              <c:strCache>
                <c:ptCount val="10"/>
                <c:pt idx="0">
                  <c:v>Banky / bankovní služby </c:v>
                </c:pt>
                <c:pt idx="1">
                  <c:v>Letecké společnosti </c:v>
                </c:pt>
                <c:pt idx="2">
                  <c:v>Dopravní společnosti (železnice, autobusy) </c:v>
                </c:pt>
                <c:pt idx="3">
                  <c:v>Veřejné zdravotnické zařízení </c:v>
                </c:pt>
                <c:pt idx="4">
                  <c:v>Obchodní řetězce typu Tesco, Albert, Billa </c:v>
                </c:pt>
                <c:pt idx="5">
                  <c:v>Telekomunikace </c:v>
                </c:pt>
                <c:pt idx="6">
                  <c:v>Energetické společností (voda, plyn, elektřina) </c:v>
                </c:pt>
                <c:pt idx="7">
                  <c:v>Státní úřady </c:v>
                </c:pt>
                <c:pt idx="8">
                  <c:v>Pojišťovny </c:v>
                </c:pt>
                <c:pt idx="9">
                  <c:v>Nebankovní poskytovatelé finančních služeb (úvěrové firmy, leasingové společnosti…) </c:v>
                </c:pt>
              </c:strCache>
            </c:strRef>
          </c:cat>
          <c:val>
            <c:numRef>
              <c:f>'ODDÍL A'!$O$196:$X$196</c:f>
              <c:numCache>
                <c:formatCode>0.0</c:formatCode>
                <c:ptCount val="10"/>
                <c:pt idx="0">
                  <c:v>7.2</c:v>
                </c:pt>
                <c:pt idx="1">
                  <c:v>6.6</c:v>
                </c:pt>
                <c:pt idx="2">
                  <c:v>6.6</c:v>
                </c:pt>
                <c:pt idx="3">
                  <c:v>6.7</c:v>
                </c:pt>
                <c:pt idx="4">
                  <c:v>5.5</c:v>
                </c:pt>
                <c:pt idx="5">
                  <c:v>5.7</c:v>
                </c:pt>
                <c:pt idx="6">
                  <c:v>5.9</c:v>
                </c:pt>
                <c:pt idx="7">
                  <c:v>5.8</c:v>
                </c:pt>
                <c:pt idx="8">
                  <c:v>5.6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C-4362-A479-362088A50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505131280"/>
        <c:axId val="725154128"/>
      </c:barChart>
      <c:catAx>
        <c:axId val="505131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5154128"/>
        <c:crosses val="autoZero"/>
        <c:auto val="1"/>
        <c:lblAlgn val="ctr"/>
        <c:lblOffset val="100"/>
        <c:noMultiLvlLbl val="0"/>
      </c:catAx>
      <c:valAx>
        <c:axId val="725154128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0513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28798467319664E-2"/>
          <c:y val="6.1498530330397219E-2"/>
          <c:w val="0.43448009684678407"/>
          <c:h val="0.86631603822631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00-4D3B-9FA5-D2E9BAA656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00-4D3B-9FA5-D2E9BAA656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0-4D3B-9FA5-D2E9BAA656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00-4D3B-9FA5-D2E9BAA656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00-4D3B-9FA5-D2E9BAA656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00-4D3B-9FA5-D2E9BAA656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00-4D3B-9FA5-D2E9BAA656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00-4D3B-9FA5-D2E9BAA656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00-4D3B-9FA5-D2E9BAA65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List1!$M$5:$M$13</c:f>
              <c:strCache>
                <c:ptCount val="9"/>
                <c:pt idx="0">
                  <c:v>nižší poplatky</c:v>
                </c:pt>
                <c:pt idx="1">
                  <c:v> lepší úroky</c:v>
                </c:pt>
                <c:pt idx="2">
                  <c:v> zjednodušení zavedených služeb </c:v>
                </c:pt>
                <c:pt idx="3">
                  <c:v> více poboček/bankomatů</c:v>
                </c:pt>
                <c:pt idx="4">
                  <c:v> zavedení nových služeb </c:v>
                </c:pt>
                <c:pt idx="5">
                  <c:v> lepší přístup ke klientům</c:v>
                </c:pt>
                <c:pt idx="6">
                  <c:v> zjednodušení podmínek a byrokracie</c:v>
                </c:pt>
                <c:pt idx="7">
                  <c:v> výběr z bankomatů zdarma</c:v>
                </c:pt>
                <c:pt idx="8">
                  <c:v>jiné</c:v>
                </c:pt>
              </c:strCache>
            </c:strRef>
          </c:cat>
          <c:val>
            <c:numRef>
              <c:f>List1!$N$5:$N$13</c:f>
              <c:numCache>
                <c:formatCode>0%</c:formatCode>
                <c:ptCount val="9"/>
                <c:pt idx="0">
                  <c:v>0.29572108378933709</c:v>
                </c:pt>
                <c:pt idx="1">
                  <c:v>0.21385829081934299</c:v>
                </c:pt>
                <c:pt idx="2">
                  <c:v>0.10411269446911672</c:v>
                </c:pt>
                <c:pt idx="3">
                  <c:v>8.5587546038826026E-2</c:v>
                </c:pt>
                <c:pt idx="4">
                  <c:v>8.270822672218138E-2</c:v>
                </c:pt>
                <c:pt idx="5">
                  <c:v>7.9646194904527012E-2</c:v>
                </c:pt>
                <c:pt idx="6">
                  <c:v>3.251309100196665E-2</c:v>
                </c:pt>
                <c:pt idx="7">
                  <c:v>2.2146984879702351E-2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F-4F05-812F-D5ECAADAB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485306800"/>
        <c:axId val="479616608"/>
      </c:barChart>
      <c:catAx>
        <c:axId val="485306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616608"/>
        <c:crosses val="autoZero"/>
        <c:auto val="1"/>
        <c:lblAlgn val="ctr"/>
        <c:lblOffset val="100"/>
        <c:noMultiLvlLbl val="0"/>
      </c:catAx>
      <c:valAx>
        <c:axId val="4796166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8530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57-4936-9048-13A2AA8F1AA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57-4936-9048-13A2AA8F1AAC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57-4936-9048-13A2AA8F1AAC}"/>
              </c:ext>
            </c:extLst>
          </c:dPt>
          <c:dLbls>
            <c:dLbl>
              <c:idx val="0"/>
              <c:layout>
                <c:manualLayout>
                  <c:x val="8.931683887583676E-2"/>
                  <c:y val="0.26690820409968025"/>
                </c:manualLayout>
              </c:layout>
              <c:tx>
                <c:rich>
                  <a:bodyPr/>
                  <a:lstStyle/>
                  <a:p>
                    <a:fld id="{3BF2F3DB-EA21-4F1A-876F-7346941FED16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62 %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9574526070607"/>
                      <c:h val="0.199513985586050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57-4936-9048-13A2AA8F1AAC}"/>
                </c:ext>
              </c:extLst>
            </c:dLbl>
            <c:dLbl>
              <c:idx val="1"/>
              <c:layout>
                <c:manualLayout>
                  <c:x val="-0.11700169390378662"/>
                  <c:y val="0.12822060785180722"/>
                </c:manualLayout>
              </c:layout>
              <c:tx>
                <c:rich>
                  <a:bodyPr/>
                  <a:lstStyle/>
                  <a:p>
                    <a:fld id="{DED723C6-70F6-4B27-8A8A-E94966F34EDE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aseline="0" dirty="0"/>
                      <a:t>11 %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16393798892523"/>
                      <c:h val="0.199513985586050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57-4936-9048-13A2AA8F1AAC}"/>
                </c:ext>
              </c:extLst>
            </c:dLbl>
            <c:dLbl>
              <c:idx val="2"/>
              <c:layout>
                <c:manualLayout>
                  <c:x val="-7.8676319387088092E-2"/>
                  <c:y val="-0.11513687235672486"/>
                </c:manualLayout>
              </c:layout>
              <c:tx>
                <c:rich>
                  <a:bodyPr/>
                  <a:lstStyle/>
                  <a:p>
                    <a:fld id="{B423C8C0-EE45-4A59-AE7B-A44707292661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aseline="0" dirty="0"/>
                      <a:t>26 %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57-4936-9048-13A2AA8F1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'ODDÍL P'!$C$2:$E$2</c:f>
              <c:strCache>
                <c:ptCount val="3"/>
                <c:pt idx="0">
                  <c:v>Ano, jsou pojištěny</c:v>
                </c:pt>
                <c:pt idx="1">
                  <c:v>Nejsou pojištěny</c:v>
                </c:pt>
                <c:pt idx="2">
                  <c:v>Nevím</c:v>
                </c:pt>
              </c:strCache>
            </c:strRef>
          </c:cat>
          <c:val>
            <c:numRef>
              <c:f>'ODDÍL P'!$C$3:$E$3</c:f>
              <c:numCache>
                <c:formatCode>0%</c:formatCode>
                <c:ptCount val="3"/>
                <c:pt idx="0">
                  <c:v>0.62370799191233572</c:v>
                </c:pt>
                <c:pt idx="1">
                  <c:v>0.11481882433926521</c:v>
                </c:pt>
                <c:pt idx="2">
                  <c:v>0.26147318374839851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7-4936-9048-13A2AA8F1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33-4AE1-A5A5-9CA470DB5915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33-4AE1-A5A5-9CA470DB5915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33-4AE1-A5A5-9CA470DB5915}"/>
              </c:ext>
            </c:extLst>
          </c:dPt>
          <c:dLbls>
            <c:dLbl>
              <c:idx val="0"/>
              <c:layout>
                <c:manualLayout>
                  <c:x val="0.13550177875977434"/>
                  <c:y val="-9.8525266101039247E-2"/>
                </c:manualLayout>
              </c:layout>
              <c:tx>
                <c:rich>
                  <a:bodyPr/>
                  <a:lstStyle/>
                  <a:p>
                    <a:fld id="{49236476-1483-4192-B261-8BC8DC9BA412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16 %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33-4AE1-A5A5-9CA470DB5915}"/>
                </c:ext>
              </c:extLst>
            </c:dLbl>
            <c:dLbl>
              <c:idx val="1"/>
              <c:layout>
                <c:manualLayout>
                  <c:x val="8.1768314768829203E-2"/>
                  <c:y val="0.17042208190450031"/>
                </c:manualLayout>
              </c:layout>
              <c:tx>
                <c:rich>
                  <a:bodyPr/>
                  <a:lstStyle/>
                  <a:p>
                    <a:fld id="{EC6437E1-9837-4A34-A936-A41DA1796549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38 %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33-4AE1-A5A5-9CA470DB5915}"/>
                </c:ext>
              </c:extLst>
            </c:dLbl>
            <c:dLbl>
              <c:idx val="2"/>
              <c:layout>
                <c:manualLayout>
                  <c:x val="-0.11447564067636101"/>
                  <c:y val="0.19705053220207849"/>
                </c:manualLayout>
              </c:layout>
              <c:tx>
                <c:rich>
                  <a:bodyPr/>
                  <a:lstStyle/>
                  <a:p>
                    <a:fld id="{CDE33637-DB79-478E-9A71-45397781A5B8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aseline="0" dirty="0"/>
                      <a:t>46 %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33-4AE1-A5A5-9CA470DB5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'ODDÍL P'!$C$66:$E$66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'ODDÍL P'!$C$67:$E$67</c:f>
              <c:numCache>
                <c:formatCode>0%</c:formatCode>
                <c:ptCount val="3"/>
                <c:pt idx="0">
                  <c:v>0.15640801746913149</c:v>
                </c:pt>
                <c:pt idx="1">
                  <c:v>0.3800241932877329</c:v>
                </c:pt>
                <c:pt idx="2">
                  <c:v>0.46356778924313724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33-4AE1-A5A5-9CA470DB5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81005569885619"/>
          <c:y val="2.3455341122845964E-2"/>
          <c:w val="0.65441581585975384"/>
          <c:h val="0.948398249529738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2-450A-B49C-5DB9DCDEC79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42-450A-B49C-5DB9DCDEC794}"/>
              </c:ext>
            </c:extLst>
          </c:dPt>
          <c:dPt>
            <c:idx val="2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42-450A-B49C-5DB9DCDEC79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42-450A-B49C-5DB9DCDEC79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42-450A-B49C-5DB9DCDEC7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2-450A-B49C-5DB9DCDEC7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2-450A-B49C-5DB9DCDEC7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2-450A-B49C-5DB9DCDEC7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2-450A-B49C-5DB9DCDEC794}"/>
                </c:ext>
              </c:extLst>
            </c:dLbl>
            <c:dLbl>
              <c:idx val="4"/>
              <c:layout>
                <c:manualLayout>
                  <c:x val="-6.964559419904085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42-450A-B49C-5DB9DCDEC7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'ODDÍL P'!$C$18:$G$18</c:f>
              <c:strCache>
                <c:ptCount val="5"/>
                <c:pt idx="0">
                  <c:v>10 000 EUR   tj. 260 tis. Kč</c:v>
                </c:pt>
                <c:pt idx="1">
                  <c:v>50 000 EUR   tj. 1,3 mil. Kč</c:v>
                </c:pt>
                <c:pt idx="2">
                  <c:v>100 000 EUR tj. 2,6 mil. Kč</c:v>
                </c:pt>
                <c:pt idx="3">
                  <c:v>Žádné omezení není</c:v>
                </c:pt>
                <c:pt idx="4">
                  <c:v>Nevím</c:v>
                </c:pt>
              </c:strCache>
            </c:strRef>
          </c:cat>
          <c:val>
            <c:numRef>
              <c:f>'ODDÍL P'!$C$19:$G$19</c:f>
              <c:numCache>
                <c:formatCode>0%</c:formatCode>
                <c:ptCount val="5"/>
                <c:pt idx="0">
                  <c:v>0.18750887456165721</c:v>
                </c:pt>
                <c:pt idx="1">
                  <c:v>0.1474215417573434</c:v>
                </c:pt>
                <c:pt idx="2">
                  <c:v>0.27498311687594784</c:v>
                </c:pt>
                <c:pt idx="3">
                  <c:v>2.8124706156947447E-2</c:v>
                </c:pt>
                <c:pt idx="4">
                  <c:v>0.36196176064810592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2-450A-B49C-5DB9DCDEC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19947056"/>
        <c:axId val="637027024"/>
      </c:barChart>
      <c:catAx>
        <c:axId val="719947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7027024"/>
        <c:crosses val="autoZero"/>
        <c:auto val="1"/>
        <c:lblAlgn val="ctr"/>
        <c:lblOffset val="100"/>
        <c:noMultiLvlLbl val="0"/>
      </c:catAx>
      <c:valAx>
        <c:axId val="637027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19947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28144499700308"/>
          <c:y val="7.407407407407407E-2"/>
          <c:w val="0.58513573474864355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59-4F07-97F9-C1B70B8CCF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59-4F07-97F9-C1B70B8CCF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59-4F07-97F9-C1B70B8CCF5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9-4F07-97F9-C1B70B8CCF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59-4F07-97F9-C1B70B8CCF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59-4F07-97F9-C1B70B8CCF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6D-403C-AE2C-EE841F2F1C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D-403C-AE2C-EE841F2F1C7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D-403C-AE2C-EE841F2F1C7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D-403C-AE2C-EE841F2F1C7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D-403C-AE2C-EE841F2F1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'ODDÍL P'!$O$34:$V$34</c:f>
              <c:strCache>
                <c:ptCount val="8"/>
                <c:pt idx="0">
                  <c:v>Zůstatek na běžném účtu</c:v>
                </c:pt>
                <c:pt idx="1">
                  <c:v>Zůstatek na termínovaném a vkladovém účtu</c:v>
                </c:pt>
                <c:pt idx="2">
                  <c:v>Zůstatek na vkladní knížce</c:v>
                </c:pt>
                <c:pt idx="3">
                  <c:v>Vkladové certifikáty</c:v>
                </c:pt>
                <c:pt idx="4">
                  <c:v>Dluhopisy a směnky</c:v>
                </c:pt>
                <c:pt idx="5">
                  <c:v>Akcie</c:v>
                </c:pt>
                <c:pt idx="6">
                  <c:v>Automaticky nic, musím o to požádat</c:v>
                </c:pt>
                <c:pt idx="7">
                  <c:v>Nevím</c:v>
                </c:pt>
              </c:strCache>
            </c:strRef>
          </c:cat>
          <c:val>
            <c:numRef>
              <c:f>'ODDÍL P'!$O$35:$V$35</c:f>
              <c:numCache>
                <c:formatCode>0%</c:formatCode>
                <c:ptCount val="8"/>
                <c:pt idx="0">
                  <c:v>0.66204892353198241</c:v>
                </c:pt>
                <c:pt idx="1">
                  <c:v>0.49767777715771788</c:v>
                </c:pt>
                <c:pt idx="2">
                  <c:v>0.3808452563383653</c:v>
                </c:pt>
                <c:pt idx="3">
                  <c:v>0.15909069363247483</c:v>
                </c:pt>
                <c:pt idx="4">
                  <c:v>0.10097322679793963</c:v>
                </c:pt>
                <c:pt idx="5">
                  <c:v>7.6820739161087462E-2</c:v>
                </c:pt>
                <c:pt idx="6">
                  <c:v>4.1613400144524013E-2</c:v>
                </c:pt>
                <c:pt idx="7">
                  <c:v>0.23536245865069585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9-4F07-97F9-C1B70B8CC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460923264"/>
        <c:axId val="718959792"/>
      </c:barChart>
      <c:catAx>
        <c:axId val="460923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8959792"/>
        <c:crosses val="autoZero"/>
        <c:auto val="1"/>
        <c:lblAlgn val="ctr"/>
        <c:lblOffset val="100"/>
        <c:noMultiLvlLbl val="0"/>
      </c:catAx>
      <c:valAx>
        <c:axId val="718959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092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4357452246234"/>
          <c:y val="7.8791323081494682E-2"/>
          <c:w val="0.48173802544063965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41-417E-8EFA-687C738EC3D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941-417E-8EFA-687C738EC3D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941-417E-8EFA-687C738EC3D1}"/>
              </c:ext>
            </c:extLst>
          </c:dPt>
          <c:dPt>
            <c:idx val="6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10-4A0C-9671-13ED7FD88B9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41-417E-8EFA-687C738EC3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1-417E-8EFA-687C738EC3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1-417E-8EFA-687C738EC3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34-4D3F-8A0A-1B3697DA6A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34-4D3F-8A0A-1B3697DA6A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34-4D3F-8A0A-1B3697DA6A3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10-4A0C-9671-13ED7FD88B9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34-4D3F-8A0A-1B3697DA6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'ODDÍL P'!$O$50:$V$50</c:f>
              <c:strCache>
                <c:ptCount val="8"/>
                <c:pt idx="0">
                  <c:v>Penzijní fondy</c:v>
                </c:pt>
                <c:pt idx="1">
                  <c:v>Pojišťovny</c:v>
                </c:pt>
                <c:pt idx="2">
                  <c:v>Podílové fondy</c:v>
                </c:pt>
                <c:pt idx="3">
                  <c:v>Investiční fondy</c:v>
                </c:pt>
                <c:pt idx="4">
                  <c:v>Zprostředkovatelé finančních služeb</c:v>
                </c:pt>
                <c:pt idx="5">
                  <c:v>Finanční poradci</c:v>
                </c:pt>
                <c:pt idx="6">
                  <c:v>Nikde</c:v>
                </c:pt>
                <c:pt idx="7">
                  <c:v>Nevím</c:v>
                </c:pt>
              </c:strCache>
            </c:strRef>
          </c:cat>
          <c:val>
            <c:numRef>
              <c:f>'ODDÍL P'!$O$51:$V$51</c:f>
              <c:numCache>
                <c:formatCode>0%</c:formatCode>
                <c:ptCount val="8"/>
                <c:pt idx="0">
                  <c:v>0.48522447974135507</c:v>
                </c:pt>
                <c:pt idx="1">
                  <c:v>0.34899037624160612</c:v>
                </c:pt>
                <c:pt idx="2">
                  <c:v>8.2499733957351384E-2</c:v>
                </c:pt>
                <c:pt idx="3">
                  <c:v>7.6698558224319188E-2</c:v>
                </c:pt>
                <c:pt idx="4">
                  <c:v>1.6617671000838788E-2</c:v>
                </c:pt>
                <c:pt idx="5">
                  <c:v>9.7816900477659362E-3</c:v>
                </c:pt>
                <c:pt idx="6">
                  <c:v>9.786718610508989E-2</c:v>
                </c:pt>
                <c:pt idx="7">
                  <c:v>0.30052152850746466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1-417E-8EFA-687C738EC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460923264"/>
        <c:axId val="718959792"/>
      </c:barChart>
      <c:catAx>
        <c:axId val="460923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8959792"/>
        <c:crosses val="autoZero"/>
        <c:auto val="1"/>
        <c:lblAlgn val="ctr"/>
        <c:lblOffset val="100"/>
        <c:noMultiLvlLbl val="0"/>
      </c:catAx>
      <c:valAx>
        <c:axId val="718959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09232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85404283423"/>
          <c:y val="4.6296382751207704E-2"/>
          <c:w val="0.71928071928071924"/>
          <c:h val="0.94753021784414548"/>
        </c:manualLayout>
      </c:layout>
      <c:barChart>
        <c:barDir val="bar"/>
        <c:grouping val="clustered"/>
        <c:varyColors val="0"/>
        <c:ser>
          <c:idx val="0"/>
          <c:order val="0"/>
          <c:tx>
            <c:v>2018</c:v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71472332534113E-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6,1 (61 %)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5897625250562"/>
                      <c:h val="5.6721511192329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04-4449-8B2D-C2F0651C3441}"/>
                </c:ext>
              </c:extLst>
            </c:dLbl>
            <c:dLbl>
              <c:idx val="1"/>
              <c:layout>
                <c:manualLayout>
                  <c:x val="-1.01236901475949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6,3 (63 %)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61591038917205"/>
                      <c:h val="5.6721511192329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C04-4449-8B2D-C2F0651C3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'ODDÍL A'!$C$178:$D$178</c:f>
              <c:strCache>
                <c:ptCount val="2"/>
                <c:pt idx="0">
                  <c:v>Do jaké míry si banky v ČR mezi sebou konkurují?</c:v>
                </c:pt>
                <c:pt idx="1">
                  <c:v>Jak byste ohodnotil/a stav českých bank?</c:v>
                </c:pt>
              </c:strCache>
            </c:strRef>
          </c:cat>
          <c:val>
            <c:numRef>
              <c:f>'ODDÍL A'!$C$179:$D$179</c:f>
              <c:numCache>
                <c:formatCode>0.0</c:formatCode>
                <c:ptCount val="2"/>
                <c:pt idx="0" formatCode="#,##0.0">
                  <c:v>6.0532810304270459</c:v>
                </c:pt>
                <c:pt idx="1">
                  <c:v>6.3391880239957903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3-4A3E-9FA5-2ACA4698F7DD}"/>
            </c:ext>
          </c:extLst>
        </c:ser>
        <c:ser>
          <c:idx val="1"/>
          <c:order val="1"/>
          <c:tx>
            <c:v>2019</c:v>
          </c:tx>
          <c:spPr>
            <a:solidFill>
              <a:srgbClr val="18A79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63-4A3E-9FA5-2ACA4698F7DD}"/>
              </c:ext>
            </c:extLst>
          </c:dPt>
          <c:dPt>
            <c:idx val="1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E63-4A3E-9FA5-2ACA4698F7DD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6,2 (62 %)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01960774935523"/>
                      <c:h val="5.6721511192329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63-4A3E-9FA5-2ACA4698F7DD}"/>
                </c:ext>
              </c:extLst>
            </c:dLbl>
            <c:dLbl>
              <c:idx val="1"/>
              <c:layout>
                <c:manualLayout>
                  <c:x val="-1.0123690147594998E-2"/>
                  <c:y val="-1.41168519642432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6,7 (67 %)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08046149085344"/>
                      <c:h val="6.8014992763723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E63-4A3E-9FA5-2ACA4698F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'ODDÍL A'!$C$178:$D$178</c:f>
              <c:strCache>
                <c:ptCount val="2"/>
                <c:pt idx="0">
                  <c:v>Do jaké míry si banky v ČR mezi sebou konkurují?</c:v>
                </c:pt>
                <c:pt idx="1">
                  <c:v>Jak byste ohodnotil/a stav českých bank?</c:v>
                </c:pt>
              </c:strCache>
            </c:strRef>
          </c:cat>
          <c:val>
            <c:numRef>
              <c:f>'ODDÍL A'!$C$180:$D$180</c:f>
              <c:numCache>
                <c:formatCode>0.0</c:formatCode>
                <c:ptCount val="2"/>
                <c:pt idx="0">
                  <c:v>6.1689576956997625</c:v>
                </c:pt>
                <c:pt idx="1">
                  <c:v>6.7068339040212361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3-4A3E-9FA5-2ACA4698F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784384"/>
        <c:axId val="689198592"/>
      </c:barChart>
      <c:catAx>
        <c:axId val="59378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9198592"/>
        <c:crosses val="autoZero"/>
        <c:auto val="1"/>
        <c:lblAlgn val="ctr"/>
        <c:lblOffset val="100"/>
        <c:noMultiLvlLbl val="0"/>
      </c:catAx>
      <c:valAx>
        <c:axId val="689198592"/>
        <c:scaling>
          <c:orientation val="minMax"/>
          <c:max val="10"/>
          <c:min val="0"/>
        </c:scaling>
        <c:delete val="1"/>
        <c:axPos val="b"/>
        <c:numFmt formatCode="#,##0.0" sourceLinked="1"/>
        <c:majorTickMark val="out"/>
        <c:minorTickMark val="none"/>
        <c:tickLblPos val="nextTo"/>
        <c:crossAx val="59378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90453816397772"/>
          <c:y val="4.0406654261622016E-2"/>
          <c:w val="0.34321115695161492"/>
          <c:h val="7.5878412776751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05555555555559E-3"/>
          <c:y val="0.17110973341599503"/>
          <c:w val="0.96180555555555558"/>
          <c:h val="0.7007889636858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List3!$J$21</c:f>
              <c:strCache>
                <c:ptCount val="1"/>
                <c:pt idx="0">
                  <c:v>současnost</c:v>
                </c:pt>
              </c:strCache>
            </c:strRef>
          </c:tx>
          <c:spPr>
            <a:solidFill>
              <a:srgbClr val="18A79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083333333333495E-3"/>
                  <c:y val="-1.165530068195908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C9-441D-A9FE-4C91E040936D}"/>
                </c:ext>
              </c:extLst>
            </c:dLbl>
            <c:dLbl>
              <c:idx val="1"/>
              <c:layout>
                <c:manualLayout>
                  <c:x val="-5.2083333333333972E-3"/>
                  <c:y val="-8.60508369497830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C9-441D-A9FE-4C91E040936D}"/>
                </c:ext>
              </c:extLst>
            </c:dLbl>
            <c:dLbl>
              <c:idx val="2"/>
              <c:layout>
                <c:manualLayout>
                  <c:x val="0"/>
                  <c:y val="-1.16553006819599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C9-441D-A9FE-4C91E0409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List3!$I$22:$I$24</c:f>
              <c:strCache>
                <c:ptCount val="3"/>
                <c:pt idx="0">
                  <c:v>obchod / samoobsluha</c:v>
                </c:pt>
                <c:pt idx="1">
                  <c:v>ani - ani</c:v>
                </c:pt>
                <c:pt idx="2">
                  <c:v>rádce a pomocník</c:v>
                </c:pt>
              </c:strCache>
            </c:strRef>
          </c:cat>
          <c:val>
            <c:numRef>
              <c:f>List3!$J$22:$J$24</c:f>
              <c:numCache>
                <c:formatCode>0%</c:formatCode>
                <c:ptCount val="3"/>
                <c:pt idx="0">
                  <c:v>0.44040162670479055</c:v>
                </c:pt>
                <c:pt idx="1">
                  <c:v>0.28415721911704156</c:v>
                </c:pt>
                <c:pt idx="2">
                  <c:v>0.27544115417816789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F-480D-91A5-6C3F58992CC8}"/>
            </c:ext>
          </c:extLst>
        </c:ser>
        <c:ser>
          <c:idx val="1"/>
          <c:order val="1"/>
          <c:tx>
            <c:strRef>
              <c:f>List3!$K$21</c:f>
              <c:strCache>
                <c:ptCount val="1"/>
                <c:pt idx="0">
                  <c:v>budoucnost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6111111111111E-3"/>
                  <c:y val="-1.165530068195908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C9-441D-A9FE-4C91E040936D}"/>
                </c:ext>
              </c:extLst>
            </c:dLbl>
            <c:dLbl>
              <c:idx val="1"/>
              <c:layout>
                <c:manualLayout>
                  <c:x val="-1.736111111111111E-3"/>
                  <c:y val="-6.1252324860508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C9-441D-A9FE-4C91E040936D}"/>
                </c:ext>
              </c:extLst>
            </c:dLbl>
            <c:dLbl>
              <c:idx val="2"/>
              <c:layout>
                <c:manualLayout>
                  <c:x val="0"/>
                  <c:y val="-6.1252324860508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C9-441D-A9FE-4C91E0409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List3!$I$22:$I$24</c:f>
              <c:strCache>
                <c:ptCount val="3"/>
                <c:pt idx="0">
                  <c:v>obchod / samoobsluha</c:v>
                </c:pt>
                <c:pt idx="1">
                  <c:v>ani - ani</c:v>
                </c:pt>
                <c:pt idx="2">
                  <c:v>rádce a pomocník</c:v>
                </c:pt>
              </c:strCache>
            </c:strRef>
          </c:cat>
          <c:val>
            <c:numRef>
              <c:f>List3!$K$22:$K$24</c:f>
              <c:numCache>
                <c:formatCode>0%</c:formatCode>
                <c:ptCount val="3"/>
                <c:pt idx="0">
                  <c:v>0.28938041388089353</c:v>
                </c:pt>
                <c:pt idx="1">
                  <c:v>0.29241830302471467</c:v>
                </c:pt>
                <c:pt idx="2">
                  <c:v>0.41820128309439175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F-480D-91A5-6C3F58992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984112"/>
        <c:axId val="525982472"/>
      </c:barChart>
      <c:catAx>
        <c:axId val="5259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5982472"/>
        <c:crosses val="autoZero"/>
        <c:auto val="1"/>
        <c:lblAlgn val="ctr"/>
        <c:lblOffset val="100"/>
        <c:noMultiLvlLbl val="0"/>
      </c:catAx>
      <c:valAx>
        <c:axId val="525982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59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23679461942258"/>
          <c:y val="0.1903758341428648"/>
          <c:w val="0.47569165097569327"/>
          <c:h val="7.8828026223938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List5!$B$60</c:f>
              <c:strCache>
                <c:ptCount val="1"/>
                <c:pt idx="0">
                  <c:v>Člověk</c:v>
                </c:pt>
              </c:strCache>
            </c:strRef>
          </c:tx>
          <c:spPr>
            <a:solidFill>
              <a:srgbClr val="18A79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26-4C4F-9D85-1E457F1322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87 %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26-4C4F-9D85-1E457F1322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26-4C4F-9D85-1E457F1322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26-4C4F-9D85-1E457F1322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82 %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26-4C4F-9D85-1E457F1322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81 %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26-4C4F-9D85-1E457F132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List5!$A$61:$A$66</c:f>
              <c:strCache>
                <c:ptCount val="6"/>
                <c:pt idx="0">
                  <c:v>Investice  </c:v>
                </c:pt>
                <c:pt idx="1">
                  <c:v>Úspory  </c:v>
                </c:pt>
                <c:pt idx="2">
                  <c:v>Rodinné hospodaření / rozpočet  </c:v>
                </c:pt>
                <c:pt idx="3">
                  <c:v>Hypotéky  </c:v>
                </c:pt>
                <c:pt idx="4">
                  <c:v>Půjčky  </c:v>
                </c:pt>
                <c:pt idx="5">
                  <c:v>Pojištění  </c:v>
                </c:pt>
              </c:strCache>
            </c:strRef>
          </c:cat>
          <c:val>
            <c:numRef>
              <c:f>List5!$B$61:$B$66</c:f>
              <c:numCache>
                <c:formatCode>0%</c:formatCode>
                <c:ptCount val="6"/>
                <c:pt idx="0">
                  <c:v>0.87948835948138226</c:v>
                </c:pt>
                <c:pt idx="1">
                  <c:v>0.87108890339388989</c:v>
                </c:pt>
                <c:pt idx="2">
                  <c:v>0.8557274274843184</c:v>
                </c:pt>
                <c:pt idx="3">
                  <c:v>0.85023558849440672</c:v>
                </c:pt>
                <c:pt idx="4">
                  <c:v>0.82344783547669964</c:v>
                </c:pt>
                <c:pt idx="5">
                  <c:v>0.81038109895344335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3-4B5A-9AB3-EACEC0C56E43}"/>
            </c:ext>
          </c:extLst>
        </c:ser>
        <c:ser>
          <c:idx val="1"/>
          <c:order val="1"/>
          <c:tx>
            <c:strRef>
              <c:f>List5!$C$60</c:f>
              <c:strCache>
                <c:ptCount val="1"/>
                <c:pt idx="0">
                  <c:v>Stroj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26-4C4F-9D85-1E457F1322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26-4C4F-9D85-1E457F1322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26-4C4F-9D85-1E457F1322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26-4C4F-9D85-1E457F1322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26-4C4F-9D85-1E457F1322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26-4C4F-9D85-1E457F132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List5!$A$61:$A$66</c:f>
              <c:strCache>
                <c:ptCount val="6"/>
                <c:pt idx="0">
                  <c:v>Investice  </c:v>
                </c:pt>
                <c:pt idx="1">
                  <c:v>Úspory  </c:v>
                </c:pt>
                <c:pt idx="2">
                  <c:v>Rodinné hospodaření / rozpočet  </c:v>
                </c:pt>
                <c:pt idx="3">
                  <c:v>Hypotéky  </c:v>
                </c:pt>
                <c:pt idx="4">
                  <c:v>Půjčky  </c:v>
                </c:pt>
                <c:pt idx="5">
                  <c:v>Pojištění  </c:v>
                </c:pt>
              </c:strCache>
            </c:strRef>
          </c:cat>
          <c:val>
            <c:numRef>
              <c:f>List5!$C$61:$C$66</c:f>
              <c:numCache>
                <c:formatCode>0%</c:formatCode>
                <c:ptCount val="6"/>
                <c:pt idx="0">
                  <c:v>0.12051164051861811</c:v>
                </c:pt>
                <c:pt idx="1">
                  <c:v>0.12891109660611014</c:v>
                </c:pt>
                <c:pt idx="2">
                  <c:v>0.14427257251568174</c:v>
                </c:pt>
                <c:pt idx="3">
                  <c:v>0.14976441150559347</c:v>
                </c:pt>
                <c:pt idx="4">
                  <c:v>0.17655216452330064</c:v>
                </c:pt>
                <c:pt idx="5">
                  <c:v>0.18961890104655704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B3-4B5A-9AB3-EACEC0C56E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2169392"/>
        <c:axId val="422169720"/>
      </c:barChart>
      <c:catAx>
        <c:axId val="42216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2169720"/>
        <c:crosses val="autoZero"/>
        <c:auto val="1"/>
        <c:lblAlgn val="ctr"/>
        <c:lblOffset val="100"/>
        <c:noMultiLvlLbl val="0"/>
      </c:catAx>
      <c:valAx>
        <c:axId val="42216972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42216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618947518776731"/>
          <c:h val="0.75613416576518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List5!$B$23</c:f>
              <c:strCache>
                <c:ptCount val="1"/>
                <c:pt idx="0">
                  <c:v>NA POBOČCE</c:v>
                </c:pt>
              </c:strCache>
            </c:strRef>
          </c:tx>
          <c:spPr>
            <a:solidFill>
              <a:srgbClr val="18A79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740858316231209E-3"/>
                  <c:y val="-1.0188383268342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7-4AC7-AAB4-53169979F83C}"/>
                </c:ext>
              </c:extLst>
            </c:dLbl>
            <c:dLbl>
              <c:idx val="1"/>
              <c:layout>
                <c:manualLayout>
                  <c:x val="-1.5370429158115604E-3"/>
                  <c:y val="-6.2436502593172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97-4AC7-AAB4-53169979F83C}"/>
                </c:ext>
              </c:extLst>
            </c:dLbl>
            <c:dLbl>
              <c:idx val="2"/>
              <c:layout>
                <c:manualLayout>
                  <c:x val="-1.5370429158115604E-3"/>
                  <c:y val="1.59356763940734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97-4AC7-AAB4-53169979F83C}"/>
                </c:ext>
              </c:extLst>
            </c:dLbl>
            <c:dLbl>
              <c:idx val="3"/>
              <c:layout>
                <c:manualLayout>
                  <c:x val="5.6357589198744273E-17"/>
                  <c:y val="-3.6312442930757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97-4AC7-AAB4-53169979F83C}"/>
                </c:ext>
              </c:extLst>
            </c:dLbl>
            <c:dLbl>
              <c:idx val="4"/>
              <c:layout>
                <c:manualLayout>
                  <c:x val="-3.0740858316231209E-3"/>
                  <c:y val="-6.2436502593172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97-4AC7-AAB4-53169979F83C}"/>
                </c:ext>
              </c:extLst>
            </c:dLbl>
            <c:dLbl>
              <c:idx val="5"/>
              <c:layout>
                <c:manualLayout>
                  <c:x val="-3.0740858316232337E-3"/>
                  <c:y val="-1.14684621918003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97-4AC7-AAB4-53169979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List5!$A$24:$A$29</c:f>
              <c:strCache>
                <c:ptCount val="6"/>
                <c:pt idx="0">
                  <c:v>Pojištění</c:v>
                </c:pt>
                <c:pt idx="1">
                  <c:v>Místní poplatky (odpad, poplatek za psa atd.)</c:v>
                </c:pt>
                <c:pt idx="2">
                  <c:v>Elektřina, voda, plyn</c:v>
                </c:pt>
                <c:pt idx="3">
                  <c:v>Telekomunikace (internet, volání)</c:v>
                </c:pt>
                <c:pt idx="4">
                  <c:v>Právní poradenství</c:v>
                </c:pt>
                <c:pt idx="5">
                  <c:v>Daňová přiznání, komunikace s FÚ</c:v>
                </c:pt>
              </c:strCache>
            </c:strRef>
          </c:cat>
          <c:val>
            <c:numRef>
              <c:f>List5!$B$24:$B$29</c:f>
              <c:numCache>
                <c:formatCode>0%</c:formatCode>
                <c:ptCount val="6"/>
                <c:pt idx="0">
                  <c:v>0.35168094993175103</c:v>
                </c:pt>
                <c:pt idx="1">
                  <c:v>0.13420804245701334</c:v>
                </c:pt>
                <c:pt idx="2">
                  <c:v>0.2044050128462164</c:v>
                </c:pt>
                <c:pt idx="3">
                  <c:v>0.123291117437465</c:v>
                </c:pt>
                <c:pt idx="4">
                  <c:v>0.35006792805571307</c:v>
                </c:pt>
                <c:pt idx="5">
                  <c:v>0.14659274124407232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F-44DB-A980-20B4EC24ED53}"/>
            </c:ext>
          </c:extLst>
        </c:ser>
        <c:ser>
          <c:idx val="1"/>
          <c:order val="1"/>
          <c:tx>
            <c:strRef>
              <c:f>List5!$C$23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85154065557173E-3"/>
                  <c:y val="-2.84491009723704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33 %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61182416858364E-2"/>
                      <c:h val="7.4740934694170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997-4AC7-AAB4-53169979F83C}"/>
                </c:ext>
              </c:extLst>
            </c:dLbl>
            <c:dLbl>
              <c:idx val="1"/>
              <c:layout>
                <c:manualLayout>
                  <c:x val="0"/>
                  <c:y val="-6.2436502593173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97-4AC7-AAB4-53169979F83C}"/>
                </c:ext>
              </c:extLst>
            </c:dLbl>
            <c:dLbl>
              <c:idx val="2"/>
              <c:layout>
                <c:manualLayout>
                  <c:x val="-5.6357589198744273E-17"/>
                  <c:y val="1.59356763940734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97-4AC7-AAB4-53169979F83C}"/>
                </c:ext>
              </c:extLst>
            </c:dLbl>
            <c:dLbl>
              <c:idx val="3"/>
              <c:layout>
                <c:manualLayout>
                  <c:x val="0"/>
                  <c:y val="-3.63124429307576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97-4AC7-AAB4-53169979F83C}"/>
                </c:ext>
              </c:extLst>
            </c:dLbl>
            <c:dLbl>
              <c:idx val="4"/>
              <c:layout>
                <c:manualLayout>
                  <c:x val="0"/>
                  <c:y val="-1.01883832683420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97-4AC7-AAB4-53169979F83C}"/>
                </c:ext>
              </c:extLst>
            </c:dLbl>
            <c:dLbl>
              <c:idx val="5"/>
              <c:layout>
                <c:manualLayout>
                  <c:x val="1.5370429158115604E-3"/>
                  <c:y val="-6.2436502593172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97-4AC7-AAB4-53169979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List5!$A$24:$A$29</c:f>
              <c:strCache>
                <c:ptCount val="6"/>
                <c:pt idx="0">
                  <c:v>Pojištění</c:v>
                </c:pt>
                <c:pt idx="1">
                  <c:v>Místní poplatky (odpad, poplatek za psa atd.)</c:v>
                </c:pt>
                <c:pt idx="2">
                  <c:v>Elektřina, voda, plyn</c:v>
                </c:pt>
                <c:pt idx="3">
                  <c:v>Telekomunikace (internet, volání)</c:v>
                </c:pt>
                <c:pt idx="4">
                  <c:v>Právní poradenství</c:v>
                </c:pt>
                <c:pt idx="5">
                  <c:v>Daňová přiznání, komunikace s FÚ</c:v>
                </c:pt>
              </c:strCache>
            </c:strRef>
          </c:cat>
          <c:val>
            <c:numRef>
              <c:f>List5!$C$24:$C$29</c:f>
              <c:numCache>
                <c:formatCode>0%</c:formatCode>
                <c:ptCount val="6"/>
                <c:pt idx="0">
                  <c:v>0.33229859004690765</c:v>
                </c:pt>
                <c:pt idx="1">
                  <c:v>0.49358553080735346</c:v>
                </c:pt>
                <c:pt idx="2">
                  <c:v>0.40854252334504315</c:v>
                </c:pt>
                <c:pt idx="3">
                  <c:v>0.43399142989599304</c:v>
                </c:pt>
                <c:pt idx="4">
                  <c:v>0.12525721402153625</c:v>
                </c:pt>
                <c:pt idx="5">
                  <c:v>0.30160730882974229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3F-44DB-A980-20B4EC24ED53}"/>
            </c:ext>
          </c:extLst>
        </c:ser>
        <c:ser>
          <c:idx val="2"/>
          <c:order val="2"/>
          <c:tx>
            <c:strRef>
              <c:f>List5!$D$23</c:f>
              <c:strCache>
                <c:ptCount val="1"/>
                <c:pt idx="0">
                  <c:v>Nemám zájem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85605622555888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97-4AC7-AAB4-53169979F83C}"/>
                </c:ext>
              </c:extLst>
            </c:dLbl>
            <c:dLbl>
              <c:idx val="1"/>
              <c:layout>
                <c:manualLayout>
                  <c:x val="4.6111287474346818E-3"/>
                  <c:y val="-1.01883832683420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97-4AC7-AAB4-53169979F83C}"/>
                </c:ext>
              </c:extLst>
            </c:dLbl>
            <c:dLbl>
              <c:idx val="2"/>
              <c:layout>
                <c:manualLayout>
                  <c:x val="-3.0740858316231773E-3"/>
                  <c:y val="-6.2436502593172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7-4AC7-AAB4-53169979F83C}"/>
                </c:ext>
              </c:extLst>
            </c:dLbl>
            <c:dLbl>
              <c:idx val="3"/>
              <c:layout>
                <c:manualLayout>
                  <c:x val="9.2222574948693636E-3"/>
                  <c:y val="-1.01883832683420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97-4AC7-AAB4-53169979F83C}"/>
                </c:ext>
              </c:extLst>
            </c:dLbl>
            <c:dLbl>
              <c:idx val="4"/>
              <c:layout>
                <c:manualLayout>
                  <c:x val="1.5370429158115604E-3"/>
                  <c:y val="-8.856056225558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97-4AC7-AAB4-53169979F83C}"/>
                </c:ext>
              </c:extLst>
            </c:dLbl>
            <c:dLbl>
              <c:idx val="5"/>
              <c:layout>
                <c:manualLayout>
                  <c:x val="-1.5370429158115604E-3"/>
                  <c:y val="1.593567639407338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97-4AC7-AAB4-53169979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List5!$A$24:$A$29</c:f>
              <c:strCache>
                <c:ptCount val="6"/>
                <c:pt idx="0">
                  <c:v>Pojištění</c:v>
                </c:pt>
                <c:pt idx="1">
                  <c:v>Místní poplatky (odpad, poplatek za psa atd.)</c:v>
                </c:pt>
                <c:pt idx="2">
                  <c:v>Elektřina, voda, plyn</c:v>
                </c:pt>
                <c:pt idx="3">
                  <c:v>Telekomunikace (internet, volání)</c:v>
                </c:pt>
                <c:pt idx="4">
                  <c:v>Právní poradenství</c:v>
                </c:pt>
                <c:pt idx="5">
                  <c:v>Daňová přiznání, komunikace s FÚ</c:v>
                </c:pt>
              </c:strCache>
            </c:strRef>
          </c:cat>
          <c:val>
            <c:numRef>
              <c:f>List5!$D$24:$D$29</c:f>
              <c:numCache>
                <c:formatCode>0%</c:formatCode>
                <c:ptCount val="6"/>
                <c:pt idx="0">
                  <c:v>0.31602046002134232</c:v>
                </c:pt>
                <c:pt idx="1">
                  <c:v>0.37220642673563403</c:v>
                </c:pt>
                <c:pt idx="2">
                  <c:v>0.38705246380874136</c:v>
                </c:pt>
                <c:pt idx="3">
                  <c:v>0.442717452666543</c:v>
                </c:pt>
                <c:pt idx="4">
                  <c:v>0.52467485792275159</c:v>
                </c:pt>
                <c:pt idx="5">
                  <c:v>0.55179994992618608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F-44DB-A980-20B4EC24ED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8888344"/>
        <c:axId val="418889656"/>
      </c:barChart>
      <c:catAx>
        <c:axId val="41888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8889656"/>
        <c:crosses val="autoZero"/>
        <c:auto val="1"/>
        <c:lblAlgn val="ctr"/>
        <c:lblOffset val="100"/>
        <c:noMultiLvlLbl val="0"/>
      </c:catAx>
      <c:valAx>
        <c:axId val="418889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888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90134328266161E-2"/>
          <c:y val="3.9216098924142823E-2"/>
          <c:w val="0.96702279097122379"/>
          <c:h val="0.86925311330147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18A79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77</c:v>
                </c:pt>
                <c:pt idx="1">
                  <c:v>81</c:v>
                </c:pt>
                <c:pt idx="2">
                  <c:v>84</c:v>
                </c:pt>
                <c:pt idx="3">
                  <c:v>85</c:v>
                </c:pt>
                <c:pt idx="4">
                  <c:v>84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F-4314-843B-CF93D969B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213056"/>
        <c:axId val="274963776"/>
      </c:barChart>
      <c:catAx>
        <c:axId val="28721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cs-CZ"/>
          </a:p>
        </c:txPr>
        <c:crossAx val="274963776"/>
        <c:crosses val="autoZero"/>
        <c:auto val="1"/>
        <c:lblAlgn val="ctr"/>
        <c:lblOffset val="100"/>
        <c:noMultiLvlLbl val="0"/>
      </c:catAx>
      <c:valAx>
        <c:axId val="2749637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721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3846919388396E-2"/>
          <c:y val="2.3154951796763138E-2"/>
          <c:w val="0.90526129024220292"/>
          <c:h val="0.91191324145346209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11747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3"/>
                </a:solidFill>
                <a:ln w="11747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9AC-4490-9885-96F541E0D9E8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92D050"/>
                </a:solidFill>
                <a:ln w="11747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9AC-4490-9885-96F541E0D9E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92D050"/>
                </a:solidFill>
                <a:ln w="11747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9AC-4490-9885-96F541E0D9E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92D050"/>
                </a:solidFill>
                <a:ln w="117475">
                  <a:solidFill>
                    <a:srgbClr val="00206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9AC-4490-9885-96F541E0D9E8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92D050"/>
                </a:solidFill>
                <a:ln w="11747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9AC-4490-9885-96F541E0D9E8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92D050"/>
                </a:solidFill>
                <a:ln w="11747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9AC-4490-9885-96F541E0D9E8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92D050"/>
                </a:solidFill>
                <a:ln w="11747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9AC-4490-9885-96F541E0D9E8}"/>
              </c:ext>
            </c:extLst>
          </c:dPt>
          <c:dLbls>
            <c:dLbl>
              <c:idx val="0"/>
              <c:layout>
                <c:manualLayout>
                  <c:x val="0"/>
                  <c:y val="-5.1963041309105694E-2"/>
                </c:manualLayout>
              </c:layout>
              <c:tx>
                <c:rich>
                  <a:bodyPr/>
                  <a:lstStyle/>
                  <a:p>
                    <a:fld id="{605C2E6E-287F-4E9C-A9D0-A908646EBC6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9AC-4490-9885-96F541E0D9E8}"/>
                </c:ext>
              </c:extLst>
            </c:dLbl>
            <c:dLbl>
              <c:idx val="1"/>
              <c:layout>
                <c:manualLayout>
                  <c:x val="-7.9664646099098346E-2"/>
                  <c:y val="8.3592718627691756E-2"/>
                </c:manualLayout>
              </c:layout>
              <c:tx>
                <c:rich>
                  <a:bodyPr/>
                  <a:lstStyle/>
                  <a:p>
                    <a:fld id="{D1EA3487-AEF5-4D50-845A-947290E3EB5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9AC-4490-9885-96F541E0D9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87ED5A-A7EF-4A26-A86E-9639446FB8C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9AC-4490-9885-96F541E0D9E8}"/>
                </c:ext>
              </c:extLst>
            </c:dLbl>
            <c:dLbl>
              <c:idx val="3"/>
              <c:layout>
                <c:manualLayout>
                  <c:x val="-3.9832323049549256E-2"/>
                  <c:y val="-6.5518617302785492E-2"/>
                </c:manualLayout>
              </c:layout>
              <c:tx>
                <c:rich>
                  <a:bodyPr/>
                  <a:lstStyle/>
                  <a:p>
                    <a:fld id="{323026D9-9B67-4438-A760-D1F1CB609E8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9AC-4490-9885-96F541E0D9E8}"/>
                </c:ext>
              </c:extLst>
            </c:dLbl>
            <c:dLbl>
              <c:idx val="4"/>
              <c:layout>
                <c:manualLayout>
                  <c:x val="-0.1915015531228324"/>
                  <c:y val="-7.0037142634012159E-2"/>
                </c:manualLayout>
              </c:layout>
              <c:tx>
                <c:rich>
                  <a:bodyPr/>
                  <a:lstStyle/>
                  <a:p>
                    <a:fld id="{4C16122E-7D50-457A-B42D-E70FD58925C1}" type="CELLRANGE">
                      <a:rPr lang="en-US" dirty="0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9AC-4490-9885-96F541E0D9E8}"/>
                </c:ext>
              </c:extLst>
            </c:dLbl>
            <c:dLbl>
              <c:idx val="5"/>
              <c:layout>
                <c:manualLayout>
                  <c:x val="-0.26197412467203474"/>
                  <c:y val="6.1000091971558909E-2"/>
                </c:manualLayout>
              </c:layout>
              <c:tx>
                <c:rich>
                  <a:bodyPr/>
                  <a:lstStyle/>
                  <a:p>
                    <a:fld id="{854E9A41-D6A2-4293-A570-98610C1CF7C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9AC-4490-9885-96F541E0D9E8}"/>
                </c:ext>
              </c:extLst>
            </c:dLbl>
            <c:dLbl>
              <c:idx val="6"/>
              <c:layout>
                <c:manualLayout>
                  <c:x val="-0.1915015531228324"/>
                  <c:y val="-2.2592626656132929E-3"/>
                </c:manualLayout>
              </c:layout>
              <c:tx>
                <c:rich>
                  <a:bodyPr/>
                  <a:lstStyle/>
                  <a:p>
                    <a:fld id="{43AC632D-0649-4CA7-8569-9BE54A2E18D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9AC-4490-9885-96F541E0D9E8}"/>
                </c:ext>
              </c:extLst>
            </c:dLbl>
            <c:dLbl>
              <c:idx val="7"/>
              <c:layout>
                <c:manualLayout>
                  <c:x val="-0.25837709219216504"/>
                  <c:y val="-0.17490980294070607"/>
                </c:manualLayout>
              </c:layout>
              <c:tx>
                <c:rich>
                  <a:bodyPr/>
                  <a:lstStyle/>
                  <a:p>
                    <a:fld id="{3DB75E84-5EF2-4FBE-BF25-2B602B6520F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09088300215057"/>
                      <c:h val="5.269741944350139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9AC-4490-9885-96F541E0D9E8}"/>
                </c:ext>
              </c:extLst>
            </c:dLbl>
            <c:dLbl>
              <c:idx val="8"/>
              <c:layout>
                <c:manualLayout>
                  <c:x val="-2.7576223649687866E-2"/>
                  <c:y val="9.7148294621371506E-2"/>
                </c:manualLayout>
              </c:layout>
              <c:tx>
                <c:rich>
                  <a:bodyPr/>
                  <a:lstStyle/>
                  <a:p>
                    <a:fld id="{AEECA25F-32C7-4821-A5F0-3C998FACA46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9AC-4490-9885-96F541E0D9E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995F679-7B65-4CB2-B2B3-C89D9BE0D7A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9AC-4490-9885-96F541E0D9E8}"/>
                </c:ext>
              </c:extLst>
            </c:dLbl>
            <c:dLbl>
              <c:idx val="10"/>
              <c:layout>
                <c:manualLayout>
                  <c:x val="-0.26776790614916013"/>
                  <c:y val="-9.7472774550669161E-2"/>
                </c:manualLayout>
              </c:layout>
              <c:tx>
                <c:rich>
                  <a:bodyPr/>
                  <a:lstStyle/>
                  <a:p>
                    <a:fld id="{B705A134-10EA-4D12-BFD9-6821937D95C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C9AC-4490-9885-96F541E0D9E8}"/>
                </c:ext>
              </c:extLst>
            </c:dLbl>
            <c:dLbl>
              <c:idx val="11"/>
              <c:layout>
                <c:manualLayout>
                  <c:x val="-7.047257154920239E-2"/>
                  <c:y val="-6.3259354637172194E-2"/>
                </c:manualLayout>
              </c:layout>
              <c:tx>
                <c:rich>
                  <a:bodyPr/>
                  <a:lstStyle/>
                  <a:p>
                    <a:fld id="{90597A68-17C4-4107-BFF9-FC012171315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9AC-4490-9885-96F541E0D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korelace!$W$3:$W$14</c:f>
              <c:numCache>
                <c:formatCode>General</c:formatCode>
                <c:ptCount val="12"/>
                <c:pt idx="0">
                  <c:v>0.44500000000000001</c:v>
                </c:pt>
                <c:pt idx="1">
                  <c:v>0.14799999999999999</c:v>
                </c:pt>
                <c:pt idx="2">
                  <c:v>0.313</c:v>
                </c:pt>
                <c:pt idx="3">
                  <c:v>0.28699999999999998</c:v>
                </c:pt>
                <c:pt idx="4">
                  <c:v>0.20100000000000001</c:v>
                </c:pt>
                <c:pt idx="5">
                  <c:v>0.19400000000000001</c:v>
                </c:pt>
                <c:pt idx="6">
                  <c:v>0.19500000000000001</c:v>
                </c:pt>
                <c:pt idx="7">
                  <c:v>0.248</c:v>
                </c:pt>
                <c:pt idx="8">
                  <c:v>0.20200000000000001</c:v>
                </c:pt>
                <c:pt idx="9">
                  <c:v>0.36799999999999999</c:v>
                </c:pt>
                <c:pt idx="10">
                  <c:v>0.23499999999999999</c:v>
                </c:pt>
                <c:pt idx="11">
                  <c:v>0.20100000000000001</c:v>
                </c:pt>
              </c:numCache>
            </c:numRef>
          </c:xVal>
          <c:yVal>
            <c:numRef>
              <c:f>korelace!$X$3:$X$14</c:f>
              <c:numCache>
                <c:formatCode>0.0</c:formatCode>
                <c:ptCount val="12"/>
                <c:pt idx="0">
                  <c:v>8.705020606613914</c:v>
                </c:pt>
                <c:pt idx="1">
                  <c:v>8.1986178276109936</c:v>
                </c:pt>
                <c:pt idx="2">
                  <c:v>8.7510953253812147</c:v>
                </c:pt>
                <c:pt idx="3">
                  <c:v>7.1891464884022245</c:v>
                </c:pt>
                <c:pt idx="4">
                  <c:v>8.6665062387391121</c:v>
                </c:pt>
                <c:pt idx="5">
                  <c:v>8.466749076317635</c:v>
                </c:pt>
                <c:pt idx="6">
                  <c:v>8.5767162397441652</c:v>
                </c:pt>
                <c:pt idx="7">
                  <c:v>9.0432267723253936</c:v>
                </c:pt>
                <c:pt idx="8">
                  <c:v>8.3572933003132697</c:v>
                </c:pt>
                <c:pt idx="9">
                  <c:v>9.2520537174450794</c:v>
                </c:pt>
                <c:pt idx="10">
                  <c:v>8.8793751134161525</c:v>
                </c:pt>
                <c:pt idx="11">
                  <c:v>8.7308449257869842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korelace!$V$3:$V$14</c15:f>
                <c15:dlblRangeCache>
                  <c:ptCount val="12"/>
                  <c:pt idx="0">
                    <c:v>Kvalita služeb</c:v>
                  </c:pt>
                  <c:pt idx="1">
                    <c:v>Výše poplatků </c:v>
                  </c:pt>
                  <c:pt idx="2">
                    <c:v>Internetové bankovnictví</c:v>
                  </c:pt>
                  <c:pt idx="3">
                    <c:v>Nabídka produktů</c:v>
                  </c:pt>
                  <c:pt idx="4">
                    <c:v>Vstřícnost personálu</c:v>
                  </c:pt>
                  <c:pt idx="5">
                    <c:v>Individuální přístup</c:v>
                  </c:pt>
                  <c:pt idx="6">
                    <c:v>Profesionalita bankéřů</c:v>
                  </c:pt>
                  <c:pt idx="7">
                    <c:v>Plnění slibů</c:v>
                  </c:pt>
                  <c:pt idx="8">
                    <c:v>Srozumitelnost ceníků </c:v>
                  </c:pt>
                  <c:pt idx="9">
                    <c:v>Důvěryhodnost</c:v>
                  </c:pt>
                  <c:pt idx="10">
                    <c:v>Dostupnost služeb </c:v>
                  </c:pt>
                  <c:pt idx="11">
                    <c:v>Silné zázemí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C9AC-4490-9885-96F541E0D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720736"/>
        <c:axId val="672528016"/>
      </c:scatterChart>
      <c:valAx>
        <c:axId val="428720736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Vliv na spokojenost</a:t>
                </a:r>
              </a:p>
            </c:rich>
          </c:tx>
          <c:layout>
            <c:manualLayout>
              <c:xMode val="edge"/>
              <c:yMode val="edge"/>
              <c:x val="0.83644797179039732"/>
              <c:y val="0.96791083951381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2528016"/>
        <c:crosses val="autoZero"/>
        <c:crossBetween val="midCat"/>
        <c:majorUnit val="0.1"/>
      </c:valAx>
      <c:valAx>
        <c:axId val="672528016"/>
        <c:scaling>
          <c:orientation val="minMax"/>
          <c:max val="10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Důležitost</a:t>
                </a:r>
              </a:p>
            </c:rich>
          </c:tx>
          <c:layout>
            <c:manualLayout>
              <c:xMode val="edge"/>
              <c:yMode val="edge"/>
              <c:x val="6.274385471092288E-3"/>
              <c:y val="0.43509291621944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8720736"/>
        <c:crosses val="autoZero"/>
        <c:crossBetween val="midCat"/>
        <c:majorUnit val="1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8226404620313"/>
          <c:y val="0.13355661181576295"/>
          <c:w val="0.65674794622667942"/>
          <c:h val="0.78787579757691617"/>
        </c:manualLayout>
      </c:layout>
      <c:doughnutChart>
        <c:varyColors val="1"/>
        <c:ser>
          <c:idx val="0"/>
          <c:order val="0"/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C-4E52-BFB6-432C5582DCE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CC-4E52-BFB6-432C5582DCE3}"/>
              </c:ext>
            </c:extLst>
          </c:dPt>
          <c:dLbls>
            <c:dLbl>
              <c:idx val="0"/>
              <c:layout>
                <c:manualLayout>
                  <c:x val="7.6571814075455866E-2"/>
                  <c:y val="-0.22636976569967193"/>
                </c:manualLayout>
              </c:layout>
              <c:tx>
                <c:rich>
                  <a:bodyPr/>
                  <a:lstStyle/>
                  <a:p>
                    <a:fld id="{693F3378-7C28-48AB-B168-C7FDEBF1C146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aseline="0" dirty="0"/>
                      <a:t>32 %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04833405935769"/>
                      <c:h val="0.202059621296272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CC-4E52-BFB6-432C5582DCE3}"/>
                </c:ext>
              </c:extLst>
            </c:dLbl>
            <c:dLbl>
              <c:idx val="1"/>
              <c:layout>
                <c:manualLayout>
                  <c:x val="-2.7347038003554279E-2"/>
                  <c:y val="0.22260393513492766"/>
                </c:manualLayout>
              </c:layout>
              <c:tx>
                <c:rich>
                  <a:bodyPr/>
                  <a:lstStyle/>
                  <a:p>
                    <a:fld id="{C6C853A8-00ED-49DA-9215-BBB8B529C160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68 %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57858515899933"/>
                      <c:h val="0.202059621296272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5CC-4E52-BFB6-432C5582D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'ODDÍL A'!$C$82:$D$82</c:f>
              <c:strCache>
                <c:ptCount val="2"/>
                <c:pt idx="0">
                  <c:v>Ano, uvažoval/a</c:v>
                </c:pt>
                <c:pt idx="1">
                  <c:v>Ne, neuvažoval/a</c:v>
                </c:pt>
              </c:strCache>
            </c:strRef>
          </c:cat>
          <c:val>
            <c:numRef>
              <c:f>'ODDÍL A'!$C$83:$D$83</c:f>
              <c:numCache>
                <c:formatCode>0%</c:formatCode>
                <c:ptCount val="2"/>
                <c:pt idx="0">
                  <c:v>0.31745250092422983</c:v>
                </c:pt>
                <c:pt idx="1">
                  <c:v>0.68254749907576995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CC-4E52-BFB6-432C5582D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770462716388503"/>
          <c:y val="4.603667709439694E-2"/>
          <c:w val="0.41508667969684632"/>
          <c:h val="0.878364352509259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27-4A14-A3B0-A013F27F5FC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28-497A-957E-6008AB4CF6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28-497A-957E-6008AB4CF6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28-497A-957E-6008AB4CF6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28-497A-957E-6008AB4CF6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28-497A-957E-6008AB4CF62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7-4A14-A3B0-A013F27F5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'ODDÍL A'!$C$114:$H$114</c:f>
              <c:strCache>
                <c:ptCount val="6"/>
                <c:pt idx="0">
                  <c:v>Neměl/a jsem čas</c:v>
                </c:pt>
                <c:pt idx="1">
                  <c:v>Rozdíly v bankách nejsou příliš velké</c:v>
                </c:pt>
                <c:pt idx="2">
                  <c:v>Banka mě motivovala  abych zůstal/a </c:v>
                </c:pt>
                <c:pt idx="3">
                  <c:v>Nikde nenabídli lepší služby</c:v>
                </c:pt>
                <c:pt idx="4">
                  <c:v>Je to příliš složité </c:v>
                </c:pt>
                <c:pt idx="5">
                  <c:v>Něco jiného:</c:v>
                </c:pt>
              </c:strCache>
            </c:strRef>
          </c:cat>
          <c:val>
            <c:numRef>
              <c:f>'ODDÍL A'!$C$115:$H$115</c:f>
              <c:numCache>
                <c:formatCode>0%</c:formatCode>
                <c:ptCount val="6"/>
                <c:pt idx="0">
                  <c:v>0.13413917825492766</c:v>
                </c:pt>
                <c:pt idx="1">
                  <c:v>0.33660228581989948</c:v>
                </c:pt>
                <c:pt idx="2">
                  <c:v>0.23645620083910981</c:v>
                </c:pt>
                <c:pt idx="3">
                  <c:v>0.23607525860187414</c:v>
                </c:pt>
                <c:pt idx="4">
                  <c:v>6.6980294189039766E-2</c:v>
                </c:pt>
                <c:pt idx="5">
                  <c:v>0.177110634917231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7-4A14-A3B0-A013F27F5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9890880"/>
        <c:axId val="593633520"/>
      </c:barChart>
      <c:catAx>
        <c:axId val="599890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633520"/>
        <c:crosses val="autoZero"/>
        <c:auto val="1"/>
        <c:lblAlgn val="ctr"/>
        <c:lblOffset val="100"/>
        <c:noMultiLvlLbl val="0"/>
      </c:catAx>
      <c:valAx>
        <c:axId val="5936335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998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9E5C7-BF29-421E-99B7-7B1C24DF75D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581AA398-CE7F-425C-934D-F6DF6431A684}">
      <dgm:prSet phldrT="[Text]" custT="1"/>
      <dgm:spPr/>
      <dgm:t>
        <a:bodyPr/>
        <a:lstStyle/>
        <a:p>
          <a:r>
            <a:rPr lang="cs-CZ" sz="2500" dirty="0"/>
            <a:t>Hodnocení bankovního trhu je nepatrně optimističtější než v roce 2018 – stav českých bank je hodnocen 6,7 body z deseti možných </a:t>
          </a:r>
        </a:p>
      </dgm:t>
    </dgm:pt>
    <dgm:pt modelId="{DA86BCC7-D6DB-44FE-9FB9-B3CFC7C6AFE1}" type="parTrans" cxnId="{B41E2E70-0619-433E-87E8-6594B6808994}">
      <dgm:prSet/>
      <dgm:spPr/>
      <dgm:t>
        <a:bodyPr/>
        <a:lstStyle/>
        <a:p>
          <a:endParaRPr lang="cs-CZ"/>
        </a:p>
      </dgm:t>
    </dgm:pt>
    <dgm:pt modelId="{8BF76900-23E8-441F-8A64-F411BAD6780C}" type="sibTrans" cxnId="{B41E2E70-0619-433E-87E8-6594B6808994}">
      <dgm:prSet/>
      <dgm:spPr/>
      <dgm:t>
        <a:bodyPr/>
        <a:lstStyle/>
        <a:p>
          <a:endParaRPr lang="cs-CZ"/>
        </a:p>
      </dgm:t>
    </dgm:pt>
    <dgm:pt modelId="{0972E793-0E49-4B19-B86A-33D7089AD962}">
      <dgm:prSet phldrT="[Text]"/>
      <dgm:spPr/>
      <dgm:t>
        <a:bodyPr/>
        <a:lstStyle/>
        <a:p>
          <a:r>
            <a:rPr lang="cs-CZ" dirty="0"/>
            <a:t>Většina klientů je velmi spokojena se svou hlavní bankou – CSI index dosahuje na 85 bodů ze 100</a:t>
          </a:r>
        </a:p>
      </dgm:t>
    </dgm:pt>
    <dgm:pt modelId="{1C33CA95-C852-4BF0-828B-961D4AB449BE}" type="parTrans" cxnId="{072E95FC-43F5-495F-AF0C-7F28927B8DC6}">
      <dgm:prSet/>
      <dgm:spPr/>
      <dgm:t>
        <a:bodyPr/>
        <a:lstStyle/>
        <a:p>
          <a:endParaRPr lang="cs-CZ"/>
        </a:p>
      </dgm:t>
    </dgm:pt>
    <dgm:pt modelId="{E797C29B-F598-4893-87F1-332F15774151}" type="sibTrans" cxnId="{072E95FC-43F5-495F-AF0C-7F28927B8DC6}">
      <dgm:prSet/>
      <dgm:spPr/>
      <dgm:t>
        <a:bodyPr/>
        <a:lstStyle/>
        <a:p>
          <a:endParaRPr lang="cs-CZ"/>
        </a:p>
      </dgm:t>
    </dgm:pt>
    <dgm:pt modelId="{91ABC628-0BA5-4713-B8ED-01A05790660D}">
      <dgm:prSet phldrT="[Text]"/>
      <dgm:spPr/>
      <dgm:t>
        <a:bodyPr/>
        <a:lstStyle/>
        <a:p>
          <a:r>
            <a:rPr lang="cs-CZ" dirty="0"/>
            <a:t>Klienty dlouhodobě trápí  poplatky nebo nízké úroky </a:t>
          </a:r>
        </a:p>
      </dgm:t>
    </dgm:pt>
    <dgm:pt modelId="{FD8B633B-D7CF-4803-9D1C-95C53EAF066F}" type="parTrans" cxnId="{4C6B5C4B-8582-4758-9101-25EC772A75B7}">
      <dgm:prSet/>
      <dgm:spPr/>
      <dgm:t>
        <a:bodyPr/>
        <a:lstStyle/>
        <a:p>
          <a:endParaRPr lang="cs-CZ"/>
        </a:p>
      </dgm:t>
    </dgm:pt>
    <dgm:pt modelId="{623AC7FE-F1D6-4568-A1A7-B8583F19786C}" type="sibTrans" cxnId="{4C6B5C4B-8582-4758-9101-25EC772A75B7}">
      <dgm:prSet/>
      <dgm:spPr/>
      <dgm:t>
        <a:bodyPr/>
        <a:lstStyle/>
        <a:p>
          <a:endParaRPr lang="cs-CZ"/>
        </a:p>
      </dgm:t>
    </dgm:pt>
    <dgm:pt modelId="{5837F39B-4176-4A5B-9C9C-6EED18191147}">
      <dgm:prSet phldrT="[Text]"/>
      <dgm:spPr/>
      <dgm:t>
        <a:bodyPr/>
        <a:lstStyle/>
        <a:p>
          <a:r>
            <a:rPr lang="cs-CZ" dirty="0"/>
            <a:t>K odchodu od banky nebo k přidání další se nakonec rozhodla pouze třetina </a:t>
          </a:r>
        </a:p>
      </dgm:t>
    </dgm:pt>
    <dgm:pt modelId="{67784398-3344-40C8-93C3-ECD96E36C12C}" type="parTrans" cxnId="{8AB2DC11-0803-4629-AFBA-C0DE0D303DFE}">
      <dgm:prSet/>
      <dgm:spPr/>
      <dgm:t>
        <a:bodyPr/>
        <a:lstStyle/>
        <a:p>
          <a:endParaRPr lang="cs-CZ"/>
        </a:p>
      </dgm:t>
    </dgm:pt>
    <dgm:pt modelId="{38D965D7-9A87-4D4B-8FB5-4A7E5EFC65E6}" type="sibTrans" cxnId="{8AB2DC11-0803-4629-AFBA-C0DE0D303DFE}">
      <dgm:prSet/>
      <dgm:spPr/>
      <dgm:t>
        <a:bodyPr/>
        <a:lstStyle/>
        <a:p>
          <a:endParaRPr lang="cs-CZ"/>
        </a:p>
      </dgm:t>
    </dgm:pt>
    <dgm:pt modelId="{D54181B6-25BF-4AA4-AC55-D7ABA8A056F1}">
      <dgm:prSet phldrT="[Text]"/>
      <dgm:spPr/>
      <dgm:t>
        <a:bodyPr/>
        <a:lstStyle/>
        <a:p>
          <a:r>
            <a:rPr lang="cs-CZ" dirty="0"/>
            <a:t>Důvěra v bankovní obor dosáhla 7,4 bodů z deseti</a:t>
          </a:r>
        </a:p>
      </dgm:t>
    </dgm:pt>
    <dgm:pt modelId="{ECAAF20C-DAEF-4593-959D-86590C217183}" type="parTrans" cxnId="{AE38BE85-DF6A-4543-B8C1-EE30FA4A78EE}">
      <dgm:prSet/>
      <dgm:spPr/>
      <dgm:t>
        <a:bodyPr/>
        <a:lstStyle/>
        <a:p>
          <a:endParaRPr lang="cs-CZ"/>
        </a:p>
      </dgm:t>
    </dgm:pt>
    <dgm:pt modelId="{25A11D94-C911-4777-B0D4-4DD2A2F9CBA6}" type="sibTrans" cxnId="{AE38BE85-DF6A-4543-B8C1-EE30FA4A78EE}">
      <dgm:prSet/>
      <dgm:spPr/>
      <dgm:t>
        <a:bodyPr/>
        <a:lstStyle/>
        <a:p>
          <a:endParaRPr lang="cs-CZ"/>
        </a:p>
      </dgm:t>
    </dgm:pt>
    <dgm:pt modelId="{146ADD00-744C-46B2-8ACA-80D096BC4681}">
      <dgm:prSet phldrT="[Text]"/>
      <dgm:spPr/>
      <dgm:t>
        <a:bodyPr/>
        <a:lstStyle/>
        <a:p>
          <a:r>
            <a:rPr lang="cs-CZ" dirty="0"/>
            <a:t>Ovladače satisfakce jsou stále úroveň poskytovaných služeb a důvěryhodnost</a:t>
          </a:r>
        </a:p>
      </dgm:t>
    </dgm:pt>
    <dgm:pt modelId="{713981A5-5036-490B-9BEB-ED5106D28981}" type="sibTrans" cxnId="{71F98C11-5C97-4572-AFD2-F6734F1487E2}">
      <dgm:prSet/>
      <dgm:spPr/>
      <dgm:t>
        <a:bodyPr/>
        <a:lstStyle/>
        <a:p>
          <a:endParaRPr lang="cs-CZ"/>
        </a:p>
      </dgm:t>
    </dgm:pt>
    <dgm:pt modelId="{1DDCB1E5-6CA1-4B7C-B6D9-00EAEB9431C6}" type="parTrans" cxnId="{71F98C11-5C97-4572-AFD2-F6734F1487E2}">
      <dgm:prSet/>
      <dgm:spPr/>
      <dgm:t>
        <a:bodyPr/>
        <a:lstStyle/>
        <a:p>
          <a:endParaRPr lang="cs-CZ"/>
        </a:p>
      </dgm:t>
    </dgm:pt>
    <dgm:pt modelId="{B8A0A8FA-E60B-4345-A0D5-0D8B995BCBD5}" type="pres">
      <dgm:prSet presAssocID="{8F59E5C7-BF29-421E-99B7-7B1C24DF75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8F0AAF-81CB-4925-8305-D5FDD44C3B7C}" type="pres">
      <dgm:prSet presAssocID="{581AA398-CE7F-425C-934D-F6DF6431A684}" presName="vertOne" presStyleCnt="0"/>
      <dgm:spPr/>
    </dgm:pt>
    <dgm:pt modelId="{5EFE43AD-C7D2-4397-B885-CDE79ED20322}" type="pres">
      <dgm:prSet presAssocID="{581AA398-CE7F-425C-934D-F6DF6431A684}" presName="txOne" presStyleLbl="node0" presStyleIdx="0" presStyleCnt="1">
        <dgm:presLayoutVars>
          <dgm:chPref val="3"/>
        </dgm:presLayoutVars>
      </dgm:prSet>
      <dgm:spPr/>
    </dgm:pt>
    <dgm:pt modelId="{6DD8CA53-77A1-4E85-A3B5-7C0F6C9775CD}" type="pres">
      <dgm:prSet presAssocID="{581AA398-CE7F-425C-934D-F6DF6431A684}" presName="parTransOne" presStyleCnt="0"/>
      <dgm:spPr/>
    </dgm:pt>
    <dgm:pt modelId="{8C64C694-6B4F-46EA-897E-D1C5DEF8DBB9}" type="pres">
      <dgm:prSet presAssocID="{581AA398-CE7F-425C-934D-F6DF6431A684}" presName="horzOne" presStyleCnt="0"/>
      <dgm:spPr/>
    </dgm:pt>
    <dgm:pt modelId="{65EAFB88-C44E-49A5-B42B-9E49BD86971C}" type="pres">
      <dgm:prSet presAssocID="{0972E793-0E49-4B19-B86A-33D7089AD962}" presName="vertTwo" presStyleCnt="0"/>
      <dgm:spPr/>
    </dgm:pt>
    <dgm:pt modelId="{8661D883-A6DC-4FD0-9FCD-F23A6F50ADEB}" type="pres">
      <dgm:prSet presAssocID="{0972E793-0E49-4B19-B86A-33D7089AD962}" presName="txTwo" presStyleLbl="node2" presStyleIdx="0" presStyleCnt="2">
        <dgm:presLayoutVars>
          <dgm:chPref val="3"/>
        </dgm:presLayoutVars>
      </dgm:prSet>
      <dgm:spPr/>
    </dgm:pt>
    <dgm:pt modelId="{C61473B8-93C6-452C-ADF4-E4B34111C9B9}" type="pres">
      <dgm:prSet presAssocID="{0972E793-0E49-4B19-B86A-33D7089AD962}" presName="parTransTwo" presStyleCnt="0"/>
      <dgm:spPr/>
    </dgm:pt>
    <dgm:pt modelId="{2F4C3CD8-7D7D-40EA-9851-B327101598B8}" type="pres">
      <dgm:prSet presAssocID="{0972E793-0E49-4B19-B86A-33D7089AD962}" presName="horzTwo" presStyleCnt="0"/>
      <dgm:spPr/>
    </dgm:pt>
    <dgm:pt modelId="{91DBADE6-96EA-4389-BC08-8DB58F688021}" type="pres">
      <dgm:prSet presAssocID="{91ABC628-0BA5-4713-B8ED-01A05790660D}" presName="vertThree" presStyleCnt="0"/>
      <dgm:spPr/>
    </dgm:pt>
    <dgm:pt modelId="{63227A4A-4CCB-44F3-9B84-FC7F075C2FB3}" type="pres">
      <dgm:prSet presAssocID="{91ABC628-0BA5-4713-B8ED-01A05790660D}" presName="txThree" presStyleLbl="node3" presStyleIdx="0" presStyleCnt="3">
        <dgm:presLayoutVars>
          <dgm:chPref val="3"/>
        </dgm:presLayoutVars>
      </dgm:prSet>
      <dgm:spPr/>
    </dgm:pt>
    <dgm:pt modelId="{0A301862-300E-4FAA-840A-DFF828012680}" type="pres">
      <dgm:prSet presAssocID="{91ABC628-0BA5-4713-B8ED-01A05790660D}" presName="horzThree" presStyleCnt="0"/>
      <dgm:spPr/>
    </dgm:pt>
    <dgm:pt modelId="{BBB28367-146F-435A-A220-8D3482E9E01C}" type="pres">
      <dgm:prSet presAssocID="{623AC7FE-F1D6-4568-A1A7-B8583F19786C}" presName="sibSpaceThree" presStyleCnt="0"/>
      <dgm:spPr/>
    </dgm:pt>
    <dgm:pt modelId="{BF635236-DD56-4639-8FBA-B868EB11CAAE}" type="pres">
      <dgm:prSet presAssocID="{5837F39B-4176-4A5B-9C9C-6EED18191147}" presName="vertThree" presStyleCnt="0"/>
      <dgm:spPr/>
    </dgm:pt>
    <dgm:pt modelId="{B5ACC8C4-E0EF-4143-99AC-317CCC48F861}" type="pres">
      <dgm:prSet presAssocID="{5837F39B-4176-4A5B-9C9C-6EED18191147}" presName="txThree" presStyleLbl="node3" presStyleIdx="1" presStyleCnt="3">
        <dgm:presLayoutVars>
          <dgm:chPref val="3"/>
        </dgm:presLayoutVars>
      </dgm:prSet>
      <dgm:spPr/>
    </dgm:pt>
    <dgm:pt modelId="{2004ACF9-79A2-4652-8043-88E53B1A33F9}" type="pres">
      <dgm:prSet presAssocID="{5837F39B-4176-4A5B-9C9C-6EED18191147}" presName="horzThree" presStyleCnt="0"/>
      <dgm:spPr/>
    </dgm:pt>
    <dgm:pt modelId="{2FC44307-CC51-4C99-AE08-9A14016765CE}" type="pres">
      <dgm:prSet presAssocID="{E797C29B-F598-4893-87F1-332F15774151}" presName="sibSpaceTwo" presStyleCnt="0"/>
      <dgm:spPr/>
    </dgm:pt>
    <dgm:pt modelId="{6D93100B-E735-4FD5-B018-4E3F5B5E4AB1}" type="pres">
      <dgm:prSet presAssocID="{D54181B6-25BF-4AA4-AC55-D7ABA8A056F1}" presName="vertTwo" presStyleCnt="0"/>
      <dgm:spPr/>
    </dgm:pt>
    <dgm:pt modelId="{A55EA04F-1D67-4AA0-AF9D-FE35A45C54F4}" type="pres">
      <dgm:prSet presAssocID="{D54181B6-25BF-4AA4-AC55-D7ABA8A056F1}" presName="txTwo" presStyleLbl="node2" presStyleIdx="1" presStyleCnt="2">
        <dgm:presLayoutVars>
          <dgm:chPref val="3"/>
        </dgm:presLayoutVars>
      </dgm:prSet>
      <dgm:spPr/>
    </dgm:pt>
    <dgm:pt modelId="{C32CE117-3111-453B-8DB4-C97CBE1FB865}" type="pres">
      <dgm:prSet presAssocID="{D54181B6-25BF-4AA4-AC55-D7ABA8A056F1}" presName="parTransTwo" presStyleCnt="0"/>
      <dgm:spPr/>
    </dgm:pt>
    <dgm:pt modelId="{E67248A2-1B78-49BD-AA0C-2EE1AB2D85FC}" type="pres">
      <dgm:prSet presAssocID="{D54181B6-25BF-4AA4-AC55-D7ABA8A056F1}" presName="horzTwo" presStyleCnt="0"/>
      <dgm:spPr/>
    </dgm:pt>
    <dgm:pt modelId="{B2CF481D-7890-4180-AC56-BE0F1BBB0F0A}" type="pres">
      <dgm:prSet presAssocID="{146ADD00-744C-46B2-8ACA-80D096BC4681}" presName="vertThree" presStyleCnt="0"/>
      <dgm:spPr/>
    </dgm:pt>
    <dgm:pt modelId="{56B8672C-E0D5-4611-AA5E-461A77644D34}" type="pres">
      <dgm:prSet presAssocID="{146ADD00-744C-46B2-8ACA-80D096BC4681}" presName="txThree" presStyleLbl="node3" presStyleIdx="2" presStyleCnt="3" custLinFactNeighborY="-2253">
        <dgm:presLayoutVars>
          <dgm:chPref val="3"/>
        </dgm:presLayoutVars>
      </dgm:prSet>
      <dgm:spPr/>
    </dgm:pt>
    <dgm:pt modelId="{E89DDBB9-D5B1-4EBD-A183-BA85D6DC34CD}" type="pres">
      <dgm:prSet presAssocID="{146ADD00-744C-46B2-8ACA-80D096BC4681}" presName="horzThree" presStyleCnt="0"/>
      <dgm:spPr/>
    </dgm:pt>
  </dgm:ptLst>
  <dgm:cxnLst>
    <dgm:cxn modelId="{71F98C11-5C97-4572-AFD2-F6734F1487E2}" srcId="{D54181B6-25BF-4AA4-AC55-D7ABA8A056F1}" destId="{146ADD00-744C-46B2-8ACA-80D096BC4681}" srcOrd="0" destOrd="0" parTransId="{1DDCB1E5-6CA1-4B7C-B6D9-00EAEB9431C6}" sibTransId="{713981A5-5036-490B-9BEB-ED5106D28981}"/>
    <dgm:cxn modelId="{8AB2DC11-0803-4629-AFBA-C0DE0D303DFE}" srcId="{0972E793-0E49-4B19-B86A-33D7089AD962}" destId="{5837F39B-4176-4A5B-9C9C-6EED18191147}" srcOrd="1" destOrd="0" parTransId="{67784398-3344-40C8-93C3-ECD96E36C12C}" sibTransId="{38D965D7-9A87-4D4B-8FB5-4A7E5EFC65E6}"/>
    <dgm:cxn modelId="{68FAC762-D246-426A-A7CC-A8B992590BE3}" type="presOf" srcId="{146ADD00-744C-46B2-8ACA-80D096BC4681}" destId="{56B8672C-E0D5-4611-AA5E-461A77644D34}" srcOrd="0" destOrd="0" presId="urn:microsoft.com/office/officeart/2005/8/layout/hierarchy4"/>
    <dgm:cxn modelId="{4C6B5C4B-8582-4758-9101-25EC772A75B7}" srcId="{0972E793-0E49-4B19-B86A-33D7089AD962}" destId="{91ABC628-0BA5-4713-B8ED-01A05790660D}" srcOrd="0" destOrd="0" parTransId="{FD8B633B-D7CF-4803-9D1C-95C53EAF066F}" sibTransId="{623AC7FE-F1D6-4568-A1A7-B8583F19786C}"/>
    <dgm:cxn modelId="{B41E2E70-0619-433E-87E8-6594B6808994}" srcId="{8F59E5C7-BF29-421E-99B7-7B1C24DF75DB}" destId="{581AA398-CE7F-425C-934D-F6DF6431A684}" srcOrd="0" destOrd="0" parTransId="{DA86BCC7-D6DB-44FE-9FB9-B3CFC7C6AFE1}" sibTransId="{8BF76900-23E8-441F-8A64-F411BAD6780C}"/>
    <dgm:cxn modelId="{EBE4D257-1C06-4748-8424-9B82CF97AD70}" type="presOf" srcId="{91ABC628-0BA5-4713-B8ED-01A05790660D}" destId="{63227A4A-4CCB-44F3-9B84-FC7F075C2FB3}" srcOrd="0" destOrd="0" presId="urn:microsoft.com/office/officeart/2005/8/layout/hierarchy4"/>
    <dgm:cxn modelId="{AE38BE85-DF6A-4543-B8C1-EE30FA4A78EE}" srcId="{581AA398-CE7F-425C-934D-F6DF6431A684}" destId="{D54181B6-25BF-4AA4-AC55-D7ABA8A056F1}" srcOrd="1" destOrd="0" parTransId="{ECAAF20C-DAEF-4593-959D-86590C217183}" sibTransId="{25A11D94-C911-4777-B0D4-4DD2A2F9CBA6}"/>
    <dgm:cxn modelId="{5E340F90-D68B-40E2-807A-E5FBB9B64D5B}" type="presOf" srcId="{5837F39B-4176-4A5B-9C9C-6EED18191147}" destId="{B5ACC8C4-E0EF-4143-99AC-317CCC48F861}" srcOrd="0" destOrd="0" presId="urn:microsoft.com/office/officeart/2005/8/layout/hierarchy4"/>
    <dgm:cxn modelId="{7A9E32A5-4EB9-4EF0-83DA-F710C2AE00A0}" type="presOf" srcId="{581AA398-CE7F-425C-934D-F6DF6431A684}" destId="{5EFE43AD-C7D2-4397-B885-CDE79ED20322}" srcOrd="0" destOrd="0" presId="urn:microsoft.com/office/officeart/2005/8/layout/hierarchy4"/>
    <dgm:cxn modelId="{4E59F9CB-8199-4CC0-9564-582E221BFB3F}" type="presOf" srcId="{0972E793-0E49-4B19-B86A-33D7089AD962}" destId="{8661D883-A6DC-4FD0-9FCD-F23A6F50ADEB}" srcOrd="0" destOrd="0" presId="urn:microsoft.com/office/officeart/2005/8/layout/hierarchy4"/>
    <dgm:cxn modelId="{DA6CD8EC-5992-4CED-BA35-61FC84E8973F}" type="presOf" srcId="{D54181B6-25BF-4AA4-AC55-D7ABA8A056F1}" destId="{A55EA04F-1D67-4AA0-AF9D-FE35A45C54F4}" srcOrd="0" destOrd="0" presId="urn:microsoft.com/office/officeart/2005/8/layout/hierarchy4"/>
    <dgm:cxn modelId="{072E95FC-43F5-495F-AF0C-7F28927B8DC6}" srcId="{581AA398-CE7F-425C-934D-F6DF6431A684}" destId="{0972E793-0E49-4B19-B86A-33D7089AD962}" srcOrd="0" destOrd="0" parTransId="{1C33CA95-C852-4BF0-828B-961D4AB449BE}" sibTransId="{E797C29B-F598-4893-87F1-332F15774151}"/>
    <dgm:cxn modelId="{7A1280FF-0AD6-49E3-AD18-52885407E460}" type="presOf" srcId="{8F59E5C7-BF29-421E-99B7-7B1C24DF75DB}" destId="{B8A0A8FA-E60B-4345-A0D5-0D8B995BCBD5}" srcOrd="0" destOrd="0" presId="urn:microsoft.com/office/officeart/2005/8/layout/hierarchy4"/>
    <dgm:cxn modelId="{F211F2E1-1E79-4D6B-8BFF-4FA1A3CF5E87}" type="presParOf" srcId="{B8A0A8FA-E60B-4345-A0D5-0D8B995BCBD5}" destId="{5E8F0AAF-81CB-4925-8305-D5FDD44C3B7C}" srcOrd="0" destOrd="0" presId="urn:microsoft.com/office/officeart/2005/8/layout/hierarchy4"/>
    <dgm:cxn modelId="{538C5B94-9D35-4201-A372-86F974D4F77B}" type="presParOf" srcId="{5E8F0AAF-81CB-4925-8305-D5FDD44C3B7C}" destId="{5EFE43AD-C7D2-4397-B885-CDE79ED20322}" srcOrd="0" destOrd="0" presId="urn:microsoft.com/office/officeart/2005/8/layout/hierarchy4"/>
    <dgm:cxn modelId="{5299B503-1347-44FA-9094-8F952F6773CF}" type="presParOf" srcId="{5E8F0AAF-81CB-4925-8305-D5FDD44C3B7C}" destId="{6DD8CA53-77A1-4E85-A3B5-7C0F6C9775CD}" srcOrd="1" destOrd="0" presId="urn:microsoft.com/office/officeart/2005/8/layout/hierarchy4"/>
    <dgm:cxn modelId="{9AFDFA26-2049-4F08-B8E7-A5E2E3847469}" type="presParOf" srcId="{5E8F0AAF-81CB-4925-8305-D5FDD44C3B7C}" destId="{8C64C694-6B4F-46EA-897E-D1C5DEF8DBB9}" srcOrd="2" destOrd="0" presId="urn:microsoft.com/office/officeart/2005/8/layout/hierarchy4"/>
    <dgm:cxn modelId="{2A5A9978-CF31-4F78-A448-45218FEBEF5E}" type="presParOf" srcId="{8C64C694-6B4F-46EA-897E-D1C5DEF8DBB9}" destId="{65EAFB88-C44E-49A5-B42B-9E49BD86971C}" srcOrd="0" destOrd="0" presId="urn:microsoft.com/office/officeart/2005/8/layout/hierarchy4"/>
    <dgm:cxn modelId="{251219D8-960E-4231-9985-8A2FFDD20B68}" type="presParOf" srcId="{65EAFB88-C44E-49A5-B42B-9E49BD86971C}" destId="{8661D883-A6DC-4FD0-9FCD-F23A6F50ADEB}" srcOrd="0" destOrd="0" presId="urn:microsoft.com/office/officeart/2005/8/layout/hierarchy4"/>
    <dgm:cxn modelId="{F22D250B-3927-4454-AF7C-511A7E4FCFE4}" type="presParOf" srcId="{65EAFB88-C44E-49A5-B42B-9E49BD86971C}" destId="{C61473B8-93C6-452C-ADF4-E4B34111C9B9}" srcOrd="1" destOrd="0" presId="urn:microsoft.com/office/officeart/2005/8/layout/hierarchy4"/>
    <dgm:cxn modelId="{1A36D448-5C42-428E-B98E-EBE1C62D39E6}" type="presParOf" srcId="{65EAFB88-C44E-49A5-B42B-9E49BD86971C}" destId="{2F4C3CD8-7D7D-40EA-9851-B327101598B8}" srcOrd="2" destOrd="0" presId="urn:microsoft.com/office/officeart/2005/8/layout/hierarchy4"/>
    <dgm:cxn modelId="{74359D2F-2837-42A9-9F71-2ECEF31DD977}" type="presParOf" srcId="{2F4C3CD8-7D7D-40EA-9851-B327101598B8}" destId="{91DBADE6-96EA-4389-BC08-8DB58F688021}" srcOrd="0" destOrd="0" presId="urn:microsoft.com/office/officeart/2005/8/layout/hierarchy4"/>
    <dgm:cxn modelId="{3A6B25EB-57D4-4CDF-B26A-E6D3DF47D55B}" type="presParOf" srcId="{91DBADE6-96EA-4389-BC08-8DB58F688021}" destId="{63227A4A-4CCB-44F3-9B84-FC7F075C2FB3}" srcOrd="0" destOrd="0" presId="urn:microsoft.com/office/officeart/2005/8/layout/hierarchy4"/>
    <dgm:cxn modelId="{8913EF23-886A-4CED-97C6-4FF7A656D6EB}" type="presParOf" srcId="{91DBADE6-96EA-4389-BC08-8DB58F688021}" destId="{0A301862-300E-4FAA-840A-DFF828012680}" srcOrd="1" destOrd="0" presId="urn:microsoft.com/office/officeart/2005/8/layout/hierarchy4"/>
    <dgm:cxn modelId="{3B476DC3-7A3A-4DA3-A9DE-844A7EDD12D3}" type="presParOf" srcId="{2F4C3CD8-7D7D-40EA-9851-B327101598B8}" destId="{BBB28367-146F-435A-A220-8D3482E9E01C}" srcOrd="1" destOrd="0" presId="urn:microsoft.com/office/officeart/2005/8/layout/hierarchy4"/>
    <dgm:cxn modelId="{846FE952-BF8F-4A53-B000-DA7AA907713E}" type="presParOf" srcId="{2F4C3CD8-7D7D-40EA-9851-B327101598B8}" destId="{BF635236-DD56-4639-8FBA-B868EB11CAAE}" srcOrd="2" destOrd="0" presId="urn:microsoft.com/office/officeart/2005/8/layout/hierarchy4"/>
    <dgm:cxn modelId="{2BBAA524-265C-4430-8A67-F743C0969A02}" type="presParOf" srcId="{BF635236-DD56-4639-8FBA-B868EB11CAAE}" destId="{B5ACC8C4-E0EF-4143-99AC-317CCC48F861}" srcOrd="0" destOrd="0" presId="urn:microsoft.com/office/officeart/2005/8/layout/hierarchy4"/>
    <dgm:cxn modelId="{E84392B7-D63D-429F-8136-238451B9F3DF}" type="presParOf" srcId="{BF635236-DD56-4639-8FBA-B868EB11CAAE}" destId="{2004ACF9-79A2-4652-8043-88E53B1A33F9}" srcOrd="1" destOrd="0" presId="urn:microsoft.com/office/officeart/2005/8/layout/hierarchy4"/>
    <dgm:cxn modelId="{D2D6BB77-DC51-48BC-B583-846D778785A2}" type="presParOf" srcId="{8C64C694-6B4F-46EA-897E-D1C5DEF8DBB9}" destId="{2FC44307-CC51-4C99-AE08-9A14016765CE}" srcOrd="1" destOrd="0" presId="urn:microsoft.com/office/officeart/2005/8/layout/hierarchy4"/>
    <dgm:cxn modelId="{F67D09A9-79C8-4984-B4BB-057E99E80DC8}" type="presParOf" srcId="{8C64C694-6B4F-46EA-897E-D1C5DEF8DBB9}" destId="{6D93100B-E735-4FD5-B018-4E3F5B5E4AB1}" srcOrd="2" destOrd="0" presId="urn:microsoft.com/office/officeart/2005/8/layout/hierarchy4"/>
    <dgm:cxn modelId="{F50311E0-1835-4A47-92FB-AC245298F7E3}" type="presParOf" srcId="{6D93100B-E735-4FD5-B018-4E3F5B5E4AB1}" destId="{A55EA04F-1D67-4AA0-AF9D-FE35A45C54F4}" srcOrd="0" destOrd="0" presId="urn:microsoft.com/office/officeart/2005/8/layout/hierarchy4"/>
    <dgm:cxn modelId="{B5474565-2AD0-4E58-8D03-880418CA2BAE}" type="presParOf" srcId="{6D93100B-E735-4FD5-B018-4E3F5B5E4AB1}" destId="{C32CE117-3111-453B-8DB4-C97CBE1FB865}" srcOrd="1" destOrd="0" presId="urn:microsoft.com/office/officeart/2005/8/layout/hierarchy4"/>
    <dgm:cxn modelId="{DBCFD2B2-5F3F-4D89-A1F8-E71E18951B54}" type="presParOf" srcId="{6D93100B-E735-4FD5-B018-4E3F5B5E4AB1}" destId="{E67248A2-1B78-49BD-AA0C-2EE1AB2D85FC}" srcOrd="2" destOrd="0" presId="urn:microsoft.com/office/officeart/2005/8/layout/hierarchy4"/>
    <dgm:cxn modelId="{6AA2FAC9-A8BF-4C56-9721-E9C1FD72F47E}" type="presParOf" srcId="{E67248A2-1B78-49BD-AA0C-2EE1AB2D85FC}" destId="{B2CF481D-7890-4180-AC56-BE0F1BBB0F0A}" srcOrd="0" destOrd="0" presId="urn:microsoft.com/office/officeart/2005/8/layout/hierarchy4"/>
    <dgm:cxn modelId="{F3627634-CECE-4A88-AEA4-61A3457DF0D2}" type="presParOf" srcId="{B2CF481D-7890-4180-AC56-BE0F1BBB0F0A}" destId="{56B8672C-E0D5-4611-AA5E-461A77644D34}" srcOrd="0" destOrd="0" presId="urn:microsoft.com/office/officeart/2005/8/layout/hierarchy4"/>
    <dgm:cxn modelId="{6BE9F2E6-D6BE-4D51-80CA-8D3B2E7CF095}" type="presParOf" srcId="{B2CF481D-7890-4180-AC56-BE0F1BBB0F0A}" destId="{E89DDBB9-D5B1-4EBD-A183-BA85D6DC34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9E5C7-BF29-421E-99B7-7B1C24DF75D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581AA398-CE7F-425C-934D-F6DF6431A684}">
      <dgm:prSet phldrT="[Text]" custT="1"/>
      <dgm:spPr/>
      <dgm:t>
        <a:bodyPr/>
        <a:lstStyle/>
        <a:p>
          <a:r>
            <a:rPr lang="cs-CZ" sz="2800" dirty="0"/>
            <a:t>Povědomí o pojištění vkladů není moc velké – pouze 2/3 lidí ví, že jsou vklady ze zákona pojištěny</a:t>
          </a:r>
        </a:p>
      </dgm:t>
    </dgm:pt>
    <dgm:pt modelId="{DA86BCC7-D6DB-44FE-9FB9-B3CFC7C6AFE1}" type="parTrans" cxnId="{B41E2E70-0619-433E-87E8-6594B6808994}">
      <dgm:prSet/>
      <dgm:spPr/>
      <dgm:t>
        <a:bodyPr/>
        <a:lstStyle/>
        <a:p>
          <a:endParaRPr lang="cs-CZ" sz="2800"/>
        </a:p>
      </dgm:t>
    </dgm:pt>
    <dgm:pt modelId="{8BF76900-23E8-441F-8A64-F411BAD6780C}" type="sibTrans" cxnId="{B41E2E70-0619-433E-87E8-6594B6808994}">
      <dgm:prSet/>
      <dgm:spPr/>
      <dgm:t>
        <a:bodyPr/>
        <a:lstStyle/>
        <a:p>
          <a:endParaRPr lang="cs-CZ" sz="2800"/>
        </a:p>
      </dgm:t>
    </dgm:pt>
    <dgm:pt modelId="{0972E793-0E49-4B19-B86A-33D7089AD962}">
      <dgm:prSet phldrT="[Text]" custT="1"/>
      <dgm:spPr/>
      <dgm:t>
        <a:bodyPr/>
        <a:lstStyle/>
        <a:p>
          <a:r>
            <a:rPr lang="cs-CZ" sz="2800" dirty="0"/>
            <a:t>Jen 27 % dotázaných zná maximální výši, do které jsou vklady pojištěné</a:t>
          </a:r>
        </a:p>
      </dgm:t>
    </dgm:pt>
    <dgm:pt modelId="{1C33CA95-C852-4BF0-828B-961D4AB449BE}" type="parTrans" cxnId="{072E95FC-43F5-495F-AF0C-7F28927B8DC6}">
      <dgm:prSet/>
      <dgm:spPr/>
      <dgm:t>
        <a:bodyPr/>
        <a:lstStyle/>
        <a:p>
          <a:endParaRPr lang="cs-CZ" sz="2800"/>
        </a:p>
      </dgm:t>
    </dgm:pt>
    <dgm:pt modelId="{E797C29B-F598-4893-87F1-332F15774151}" type="sibTrans" cxnId="{072E95FC-43F5-495F-AF0C-7F28927B8DC6}">
      <dgm:prSet/>
      <dgm:spPr/>
      <dgm:t>
        <a:bodyPr/>
        <a:lstStyle/>
        <a:p>
          <a:endParaRPr lang="cs-CZ" sz="2800"/>
        </a:p>
      </dgm:t>
    </dgm:pt>
    <dgm:pt modelId="{91ABC628-0BA5-4713-B8ED-01A05790660D}">
      <dgm:prSet phldrT="[Text]" custT="1"/>
      <dgm:spPr/>
      <dgm:t>
        <a:bodyPr/>
        <a:lstStyle/>
        <a:p>
          <a:r>
            <a:rPr lang="cs-CZ" sz="2800" b="1" dirty="0"/>
            <a:t>Polovina lidí si myslí, </a:t>
          </a:r>
          <a:br>
            <a:rPr lang="cs-CZ" sz="2800" b="1" dirty="0"/>
          </a:br>
          <a:r>
            <a:rPr lang="cs-CZ" sz="2800" b="1" dirty="0"/>
            <a:t>že mají pojištěné důchodové připojištění</a:t>
          </a:r>
        </a:p>
      </dgm:t>
    </dgm:pt>
    <dgm:pt modelId="{FD8B633B-D7CF-4803-9D1C-95C53EAF066F}" type="parTrans" cxnId="{4C6B5C4B-8582-4758-9101-25EC772A75B7}">
      <dgm:prSet/>
      <dgm:spPr/>
      <dgm:t>
        <a:bodyPr/>
        <a:lstStyle/>
        <a:p>
          <a:endParaRPr lang="cs-CZ" sz="2800"/>
        </a:p>
      </dgm:t>
    </dgm:pt>
    <dgm:pt modelId="{623AC7FE-F1D6-4568-A1A7-B8583F19786C}" type="sibTrans" cxnId="{4C6B5C4B-8582-4758-9101-25EC772A75B7}">
      <dgm:prSet/>
      <dgm:spPr/>
      <dgm:t>
        <a:bodyPr/>
        <a:lstStyle/>
        <a:p>
          <a:endParaRPr lang="cs-CZ" sz="2800"/>
        </a:p>
      </dgm:t>
    </dgm:pt>
    <dgm:pt modelId="{B8A0A8FA-E60B-4345-A0D5-0D8B995BCBD5}" type="pres">
      <dgm:prSet presAssocID="{8F59E5C7-BF29-421E-99B7-7B1C24DF75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8F0AAF-81CB-4925-8305-D5FDD44C3B7C}" type="pres">
      <dgm:prSet presAssocID="{581AA398-CE7F-425C-934D-F6DF6431A684}" presName="vertOne" presStyleCnt="0"/>
      <dgm:spPr/>
    </dgm:pt>
    <dgm:pt modelId="{5EFE43AD-C7D2-4397-B885-CDE79ED20322}" type="pres">
      <dgm:prSet presAssocID="{581AA398-CE7F-425C-934D-F6DF6431A684}" presName="txOne" presStyleLbl="node0" presStyleIdx="0" presStyleCnt="1">
        <dgm:presLayoutVars>
          <dgm:chPref val="3"/>
        </dgm:presLayoutVars>
      </dgm:prSet>
      <dgm:spPr/>
    </dgm:pt>
    <dgm:pt modelId="{6DD8CA53-77A1-4E85-A3B5-7C0F6C9775CD}" type="pres">
      <dgm:prSet presAssocID="{581AA398-CE7F-425C-934D-F6DF6431A684}" presName="parTransOne" presStyleCnt="0"/>
      <dgm:spPr/>
    </dgm:pt>
    <dgm:pt modelId="{8C64C694-6B4F-46EA-897E-D1C5DEF8DBB9}" type="pres">
      <dgm:prSet presAssocID="{581AA398-CE7F-425C-934D-F6DF6431A684}" presName="horzOne" presStyleCnt="0"/>
      <dgm:spPr/>
    </dgm:pt>
    <dgm:pt modelId="{65EAFB88-C44E-49A5-B42B-9E49BD86971C}" type="pres">
      <dgm:prSet presAssocID="{0972E793-0E49-4B19-B86A-33D7089AD962}" presName="vertTwo" presStyleCnt="0"/>
      <dgm:spPr/>
    </dgm:pt>
    <dgm:pt modelId="{8661D883-A6DC-4FD0-9FCD-F23A6F50ADEB}" type="pres">
      <dgm:prSet presAssocID="{0972E793-0E49-4B19-B86A-33D7089AD962}" presName="txTwo" presStyleLbl="node2" presStyleIdx="0" presStyleCnt="1" custScaleX="99605" custLinFactNeighborX="-18902" custLinFactNeighborY="-3350">
        <dgm:presLayoutVars>
          <dgm:chPref val="3"/>
        </dgm:presLayoutVars>
      </dgm:prSet>
      <dgm:spPr/>
    </dgm:pt>
    <dgm:pt modelId="{C61473B8-93C6-452C-ADF4-E4B34111C9B9}" type="pres">
      <dgm:prSet presAssocID="{0972E793-0E49-4B19-B86A-33D7089AD962}" presName="parTransTwo" presStyleCnt="0"/>
      <dgm:spPr/>
    </dgm:pt>
    <dgm:pt modelId="{2F4C3CD8-7D7D-40EA-9851-B327101598B8}" type="pres">
      <dgm:prSet presAssocID="{0972E793-0E49-4B19-B86A-33D7089AD962}" presName="horzTwo" presStyleCnt="0"/>
      <dgm:spPr/>
    </dgm:pt>
    <dgm:pt modelId="{91DBADE6-96EA-4389-BC08-8DB58F688021}" type="pres">
      <dgm:prSet presAssocID="{91ABC628-0BA5-4713-B8ED-01A05790660D}" presName="vertThree" presStyleCnt="0"/>
      <dgm:spPr/>
    </dgm:pt>
    <dgm:pt modelId="{63227A4A-4CCB-44F3-9B84-FC7F075C2FB3}" type="pres">
      <dgm:prSet presAssocID="{91ABC628-0BA5-4713-B8ED-01A05790660D}" presName="txThree" presStyleLbl="node3" presStyleIdx="0" presStyleCnt="1" custLinFactNeighborX="51684" custLinFactNeighborY="2087">
        <dgm:presLayoutVars>
          <dgm:chPref val="3"/>
        </dgm:presLayoutVars>
      </dgm:prSet>
      <dgm:spPr/>
    </dgm:pt>
    <dgm:pt modelId="{0A301862-300E-4FAA-840A-DFF828012680}" type="pres">
      <dgm:prSet presAssocID="{91ABC628-0BA5-4713-B8ED-01A05790660D}" presName="horzThree" presStyleCnt="0"/>
      <dgm:spPr/>
    </dgm:pt>
  </dgm:ptLst>
  <dgm:cxnLst>
    <dgm:cxn modelId="{4C6B5C4B-8582-4758-9101-25EC772A75B7}" srcId="{0972E793-0E49-4B19-B86A-33D7089AD962}" destId="{91ABC628-0BA5-4713-B8ED-01A05790660D}" srcOrd="0" destOrd="0" parTransId="{FD8B633B-D7CF-4803-9D1C-95C53EAF066F}" sibTransId="{623AC7FE-F1D6-4568-A1A7-B8583F19786C}"/>
    <dgm:cxn modelId="{B41E2E70-0619-433E-87E8-6594B6808994}" srcId="{8F59E5C7-BF29-421E-99B7-7B1C24DF75DB}" destId="{581AA398-CE7F-425C-934D-F6DF6431A684}" srcOrd="0" destOrd="0" parTransId="{DA86BCC7-D6DB-44FE-9FB9-B3CFC7C6AFE1}" sibTransId="{8BF76900-23E8-441F-8A64-F411BAD6780C}"/>
    <dgm:cxn modelId="{EBE4D257-1C06-4748-8424-9B82CF97AD70}" type="presOf" srcId="{91ABC628-0BA5-4713-B8ED-01A05790660D}" destId="{63227A4A-4CCB-44F3-9B84-FC7F075C2FB3}" srcOrd="0" destOrd="0" presId="urn:microsoft.com/office/officeart/2005/8/layout/hierarchy4"/>
    <dgm:cxn modelId="{7A9E32A5-4EB9-4EF0-83DA-F710C2AE00A0}" type="presOf" srcId="{581AA398-CE7F-425C-934D-F6DF6431A684}" destId="{5EFE43AD-C7D2-4397-B885-CDE79ED20322}" srcOrd="0" destOrd="0" presId="urn:microsoft.com/office/officeart/2005/8/layout/hierarchy4"/>
    <dgm:cxn modelId="{4E59F9CB-8199-4CC0-9564-582E221BFB3F}" type="presOf" srcId="{0972E793-0E49-4B19-B86A-33D7089AD962}" destId="{8661D883-A6DC-4FD0-9FCD-F23A6F50ADEB}" srcOrd="0" destOrd="0" presId="urn:microsoft.com/office/officeart/2005/8/layout/hierarchy4"/>
    <dgm:cxn modelId="{072E95FC-43F5-495F-AF0C-7F28927B8DC6}" srcId="{581AA398-CE7F-425C-934D-F6DF6431A684}" destId="{0972E793-0E49-4B19-B86A-33D7089AD962}" srcOrd="0" destOrd="0" parTransId="{1C33CA95-C852-4BF0-828B-961D4AB449BE}" sibTransId="{E797C29B-F598-4893-87F1-332F15774151}"/>
    <dgm:cxn modelId="{7A1280FF-0AD6-49E3-AD18-52885407E460}" type="presOf" srcId="{8F59E5C7-BF29-421E-99B7-7B1C24DF75DB}" destId="{B8A0A8FA-E60B-4345-A0D5-0D8B995BCBD5}" srcOrd="0" destOrd="0" presId="urn:microsoft.com/office/officeart/2005/8/layout/hierarchy4"/>
    <dgm:cxn modelId="{F211F2E1-1E79-4D6B-8BFF-4FA1A3CF5E87}" type="presParOf" srcId="{B8A0A8FA-E60B-4345-A0D5-0D8B995BCBD5}" destId="{5E8F0AAF-81CB-4925-8305-D5FDD44C3B7C}" srcOrd="0" destOrd="0" presId="urn:microsoft.com/office/officeart/2005/8/layout/hierarchy4"/>
    <dgm:cxn modelId="{538C5B94-9D35-4201-A372-86F974D4F77B}" type="presParOf" srcId="{5E8F0AAF-81CB-4925-8305-D5FDD44C3B7C}" destId="{5EFE43AD-C7D2-4397-B885-CDE79ED20322}" srcOrd="0" destOrd="0" presId="urn:microsoft.com/office/officeart/2005/8/layout/hierarchy4"/>
    <dgm:cxn modelId="{5299B503-1347-44FA-9094-8F952F6773CF}" type="presParOf" srcId="{5E8F0AAF-81CB-4925-8305-D5FDD44C3B7C}" destId="{6DD8CA53-77A1-4E85-A3B5-7C0F6C9775CD}" srcOrd="1" destOrd="0" presId="urn:microsoft.com/office/officeart/2005/8/layout/hierarchy4"/>
    <dgm:cxn modelId="{9AFDFA26-2049-4F08-B8E7-A5E2E3847469}" type="presParOf" srcId="{5E8F0AAF-81CB-4925-8305-D5FDD44C3B7C}" destId="{8C64C694-6B4F-46EA-897E-D1C5DEF8DBB9}" srcOrd="2" destOrd="0" presId="urn:microsoft.com/office/officeart/2005/8/layout/hierarchy4"/>
    <dgm:cxn modelId="{2A5A9978-CF31-4F78-A448-45218FEBEF5E}" type="presParOf" srcId="{8C64C694-6B4F-46EA-897E-D1C5DEF8DBB9}" destId="{65EAFB88-C44E-49A5-B42B-9E49BD86971C}" srcOrd="0" destOrd="0" presId="urn:microsoft.com/office/officeart/2005/8/layout/hierarchy4"/>
    <dgm:cxn modelId="{251219D8-960E-4231-9985-8A2FFDD20B68}" type="presParOf" srcId="{65EAFB88-C44E-49A5-B42B-9E49BD86971C}" destId="{8661D883-A6DC-4FD0-9FCD-F23A6F50ADEB}" srcOrd="0" destOrd="0" presId="urn:microsoft.com/office/officeart/2005/8/layout/hierarchy4"/>
    <dgm:cxn modelId="{F22D250B-3927-4454-AF7C-511A7E4FCFE4}" type="presParOf" srcId="{65EAFB88-C44E-49A5-B42B-9E49BD86971C}" destId="{C61473B8-93C6-452C-ADF4-E4B34111C9B9}" srcOrd="1" destOrd="0" presId="urn:microsoft.com/office/officeart/2005/8/layout/hierarchy4"/>
    <dgm:cxn modelId="{1A36D448-5C42-428E-B98E-EBE1C62D39E6}" type="presParOf" srcId="{65EAFB88-C44E-49A5-B42B-9E49BD86971C}" destId="{2F4C3CD8-7D7D-40EA-9851-B327101598B8}" srcOrd="2" destOrd="0" presId="urn:microsoft.com/office/officeart/2005/8/layout/hierarchy4"/>
    <dgm:cxn modelId="{74359D2F-2837-42A9-9F71-2ECEF31DD977}" type="presParOf" srcId="{2F4C3CD8-7D7D-40EA-9851-B327101598B8}" destId="{91DBADE6-96EA-4389-BC08-8DB58F688021}" srcOrd="0" destOrd="0" presId="urn:microsoft.com/office/officeart/2005/8/layout/hierarchy4"/>
    <dgm:cxn modelId="{3A6B25EB-57D4-4CDF-B26A-E6D3DF47D55B}" type="presParOf" srcId="{91DBADE6-96EA-4389-BC08-8DB58F688021}" destId="{63227A4A-4CCB-44F3-9B84-FC7F075C2FB3}" srcOrd="0" destOrd="0" presId="urn:microsoft.com/office/officeart/2005/8/layout/hierarchy4"/>
    <dgm:cxn modelId="{8913EF23-886A-4CED-97C6-4FF7A656D6EB}" type="presParOf" srcId="{91DBADE6-96EA-4389-BC08-8DB58F688021}" destId="{0A301862-300E-4FAA-840A-DFF8280126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E43AD-C7D2-4397-B885-CDE79ED20322}">
      <dsp:nvSpPr>
        <dsp:cNvPr id="0" name=""/>
        <dsp:cNvSpPr/>
      </dsp:nvSpPr>
      <dsp:spPr>
        <a:xfrm>
          <a:off x="923" y="3383"/>
          <a:ext cx="8044874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Hodnocení bankovního trhu je nepatrně optimističtější než v roce 2018 – stav českých bank je hodnocen 6,7 body z deseti možných </a:t>
          </a:r>
        </a:p>
      </dsp:txBody>
      <dsp:txXfrm>
        <a:off x="50984" y="53444"/>
        <a:ext cx="7944752" cy="1609086"/>
      </dsp:txXfrm>
    </dsp:sp>
    <dsp:sp modelId="{8661D883-A6DC-4FD0-9FCD-F23A6F50ADEB}">
      <dsp:nvSpPr>
        <dsp:cNvPr id="0" name=""/>
        <dsp:cNvSpPr/>
      </dsp:nvSpPr>
      <dsp:spPr>
        <a:xfrm>
          <a:off x="923" y="1854729"/>
          <a:ext cx="5255161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Většina klientů je velmi spokojena se svou hlavní bankou – CSI index dosahuje na 85 bodů ze 100</a:t>
          </a:r>
        </a:p>
      </dsp:txBody>
      <dsp:txXfrm>
        <a:off x="50984" y="1904790"/>
        <a:ext cx="5155039" cy="1609086"/>
      </dsp:txXfrm>
    </dsp:sp>
    <dsp:sp modelId="{63227A4A-4CCB-44F3-9B84-FC7F075C2FB3}">
      <dsp:nvSpPr>
        <dsp:cNvPr id="0" name=""/>
        <dsp:cNvSpPr/>
      </dsp:nvSpPr>
      <dsp:spPr>
        <a:xfrm>
          <a:off x="923" y="3706075"/>
          <a:ext cx="2573536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Klienty dlouhodobě trápí  poplatky nebo nízké úroky </a:t>
          </a:r>
        </a:p>
      </dsp:txBody>
      <dsp:txXfrm>
        <a:off x="50984" y="3756136"/>
        <a:ext cx="2473414" cy="1609086"/>
      </dsp:txXfrm>
    </dsp:sp>
    <dsp:sp modelId="{B5ACC8C4-E0EF-4143-99AC-317CCC48F861}">
      <dsp:nvSpPr>
        <dsp:cNvPr id="0" name=""/>
        <dsp:cNvSpPr/>
      </dsp:nvSpPr>
      <dsp:spPr>
        <a:xfrm>
          <a:off x="2682548" y="3706075"/>
          <a:ext cx="2573536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 odchodu od banky nebo k přidání další se nakonec rozhodla pouze třetina </a:t>
          </a:r>
        </a:p>
      </dsp:txBody>
      <dsp:txXfrm>
        <a:off x="2732609" y="3756136"/>
        <a:ext cx="2473414" cy="1609086"/>
      </dsp:txXfrm>
    </dsp:sp>
    <dsp:sp modelId="{A55EA04F-1D67-4AA0-AF9D-FE35A45C54F4}">
      <dsp:nvSpPr>
        <dsp:cNvPr id="0" name=""/>
        <dsp:cNvSpPr/>
      </dsp:nvSpPr>
      <dsp:spPr>
        <a:xfrm>
          <a:off x="5472261" y="1854729"/>
          <a:ext cx="2573536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Důvěra v bankovní obor dosáhla 7,4 bodů z deseti</a:t>
          </a:r>
        </a:p>
      </dsp:txBody>
      <dsp:txXfrm>
        <a:off x="5522322" y="1904790"/>
        <a:ext cx="2473414" cy="1609086"/>
      </dsp:txXfrm>
    </dsp:sp>
    <dsp:sp modelId="{56B8672C-E0D5-4611-AA5E-461A77644D34}">
      <dsp:nvSpPr>
        <dsp:cNvPr id="0" name=""/>
        <dsp:cNvSpPr/>
      </dsp:nvSpPr>
      <dsp:spPr>
        <a:xfrm>
          <a:off x="5472261" y="3667567"/>
          <a:ext cx="2573536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Ovladače satisfakce jsou stále úroveň poskytovaných služeb a důvěryhodnost</a:t>
          </a:r>
        </a:p>
      </dsp:txBody>
      <dsp:txXfrm>
        <a:off x="5522322" y="3717628"/>
        <a:ext cx="2473414" cy="160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E43AD-C7D2-4397-B885-CDE79ED20322}">
      <dsp:nvSpPr>
        <dsp:cNvPr id="0" name=""/>
        <dsp:cNvSpPr/>
      </dsp:nvSpPr>
      <dsp:spPr>
        <a:xfrm>
          <a:off x="3929" y="3383"/>
          <a:ext cx="8038862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Povědomí o pojištění vkladů není moc velké – pouze 2/3 lidí ví, že jsou vklady ze zákona pojištěny</a:t>
          </a:r>
        </a:p>
      </dsp:txBody>
      <dsp:txXfrm>
        <a:off x="53990" y="53444"/>
        <a:ext cx="7938740" cy="1609086"/>
      </dsp:txXfrm>
    </dsp:sp>
    <dsp:sp modelId="{8661D883-A6DC-4FD0-9FCD-F23A6F50ADEB}">
      <dsp:nvSpPr>
        <dsp:cNvPr id="0" name=""/>
        <dsp:cNvSpPr/>
      </dsp:nvSpPr>
      <dsp:spPr>
        <a:xfrm>
          <a:off x="0" y="1849967"/>
          <a:ext cx="7991478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Jen 27 % dotázaných zná maximální výši, do které jsou vklady pojištěné</a:t>
          </a:r>
        </a:p>
      </dsp:txBody>
      <dsp:txXfrm>
        <a:off x="50061" y="1900028"/>
        <a:ext cx="7891356" cy="1609086"/>
      </dsp:txXfrm>
    </dsp:sp>
    <dsp:sp modelId="{63227A4A-4CCB-44F3-9B84-FC7F075C2FB3}">
      <dsp:nvSpPr>
        <dsp:cNvPr id="0" name=""/>
        <dsp:cNvSpPr/>
      </dsp:nvSpPr>
      <dsp:spPr>
        <a:xfrm>
          <a:off x="23551" y="3709458"/>
          <a:ext cx="8023169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Polovina lidí si myslí, </a:t>
          </a:r>
          <a:br>
            <a:rPr lang="cs-CZ" sz="2800" b="1" kern="1200" dirty="0"/>
          </a:br>
          <a:r>
            <a:rPr lang="cs-CZ" sz="2800" b="1" kern="1200" dirty="0"/>
            <a:t>že mají pojištěné důchodové připojištění</a:t>
          </a:r>
        </a:p>
      </dsp:txBody>
      <dsp:txXfrm>
        <a:off x="73612" y="3759519"/>
        <a:ext cx="7923047" cy="160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0.56558</cdr:x>
      <cdr:y>0.16463</cdr:y>
    </cdr:from>
    <cdr:to>
      <cdr:x>0.9003</cdr:x>
      <cdr:y>0.94922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B7993762-F6EB-4644-8E13-AE961655FD7D}"/>
            </a:ext>
          </a:extLst>
        </cdr:cNvPr>
        <cdr:cNvSpPr txBox="1"/>
      </cdr:nvSpPr>
      <cdr:spPr>
        <a:xfrm xmlns:a="http://schemas.openxmlformats.org/drawingml/2006/main">
          <a:off x="4137342" y="843090"/>
          <a:ext cx="2448560" cy="401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0.52245</cdr:x>
      <cdr:y>0.02531</cdr:y>
    </cdr:from>
    <cdr:to>
      <cdr:x>0.52245</cdr:x>
      <cdr:y>0.93317</cdr:y>
    </cdr:to>
    <cdr:cxnSp macro="">
      <cdr:nvCxnSpPr>
        <cdr:cNvPr id="6" name="Přímá spojnice 5">
          <a:extLst xmlns:a="http://schemas.openxmlformats.org/drawingml/2006/main">
            <a:ext uri="{FF2B5EF4-FFF2-40B4-BE49-F238E27FC236}">
              <a16:creationId xmlns:a16="http://schemas.microsoft.com/office/drawing/2014/main" id="{01F31FA3-6675-42FC-985D-7356774F04F7}"/>
            </a:ext>
          </a:extLst>
        </cdr:cNvPr>
        <cdr:cNvCxnSpPr/>
      </cdr:nvCxnSpPr>
      <cdr:spPr>
        <a:xfrm xmlns:a="http://schemas.openxmlformats.org/drawingml/2006/main">
          <a:off x="4331013" y="142302"/>
          <a:ext cx="0" cy="510330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0.06553</cdr:x>
      <cdr:y>0.45382</cdr:y>
    </cdr:from>
    <cdr:to>
      <cdr:x>0.96827</cdr:x>
      <cdr:y>0.45382</cdr:y>
    </cdr:to>
    <cdr:cxnSp macro="">
      <cdr:nvCxnSpPr>
        <cdr:cNvPr id="7" name="Přímá spojnice 6">
          <a:extLst xmlns:a="http://schemas.openxmlformats.org/drawingml/2006/main">
            <a:ext uri="{FF2B5EF4-FFF2-40B4-BE49-F238E27FC236}">
              <a16:creationId xmlns:a16="http://schemas.microsoft.com/office/drawing/2014/main" id="{58DA147F-F99B-425A-974B-B62B285FCDB1}"/>
            </a:ext>
          </a:extLst>
        </cdr:cNvPr>
        <cdr:cNvCxnSpPr/>
      </cdr:nvCxnSpPr>
      <cdr:spPr>
        <a:xfrm xmlns:a="http://schemas.openxmlformats.org/drawingml/2006/main" flipH="1">
          <a:off x="543240" y="2356890"/>
          <a:ext cx="748347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0.06858</cdr:x>
      <cdr:y>0.02804</cdr:y>
    </cdr:from>
    <cdr:to>
      <cdr:x>0.34932</cdr:x>
      <cdr:y>0.09061</cdr:y>
    </cdr:to>
    <cdr:sp macro="" textlink="">
      <cdr:nvSpPr>
        <cdr:cNvPr id="11" name="TextovéPole 258">
          <a:extLst xmlns:a="http://schemas.openxmlformats.org/drawingml/2006/main">
            <a:ext uri="{FF2B5EF4-FFF2-40B4-BE49-F238E27FC236}">
              <a16:creationId xmlns:a16="http://schemas.microsoft.com/office/drawing/2014/main" id="{2A6C7555-EC11-4BE1-B198-D1F7EB612542}"/>
            </a:ext>
          </a:extLst>
        </cdr:cNvPr>
        <cdr:cNvSpPr txBox="1"/>
      </cdr:nvSpPr>
      <cdr:spPr>
        <a:xfrm xmlns:a="http://schemas.openxmlformats.org/drawingml/2006/main">
          <a:off x="568501" y="157602"/>
          <a:ext cx="2327272" cy="351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00416E"/>
          </a:solidFill>
          <a:prstDash val="lgDash"/>
        </a:ln>
      </cdr:spPr>
      <cdr:txBody>
        <a:bodyPr xmlns:a="http://schemas.openxmlformats.org/drawingml/2006/main" wrap="square" lIns="74048" tIns="37024" rIns="74048" bIns="37024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dirty="0" err="1">
              <a:solidFill>
                <a:srgbClr val="00B0F0"/>
              </a:solidFill>
            </a:rPr>
            <a:t>Pseudo</a:t>
          </a:r>
          <a:r>
            <a:rPr lang="cs-CZ" dirty="0">
              <a:solidFill>
                <a:srgbClr val="00B0F0"/>
              </a:solidFill>
            </a:rPr>
            <a:t>-ovladače</a:t>
          </a:r>
        </a:p>
      </cdr:txBody>
    </cdr:sp>
  </cdr:relSizeAnchor>
  <cdr:relSizeAnchor xmlns:cdr="http://schemas.openxmlformats.org/drawingml/2006/chartDrawing">
    <cdr:from>
      <cdr:x>0.62587</cdr:x>
      <cdr:y>0.02804</cdr:y>
    </cdr:from>
    <cdr:to>
      <cdr:x>0.96821</cdr:x>
      <cdr:y>0.09061</cdr:y>
    </cdr:to>
    <cdr:sp macro="" textlink="">
      <cdr:nvSpPr>
        <cdr:cNvPr id="12" name="TextovéPole 257">
          <a:extLst xmlns:a="http://schemas.openxmlformats.org/drawingml/2006/main">
            <a:ext uri="{FF2B5EF4-FFF2-40B4-BE49-F238E27FC236}">
              <a16:creationId xmlns:a16="http://schemas.microsoft.com/office/drawing/2014/main" id="{69934C27-5084-4511-8BF8-49DA316216FE}"/>
            </a:ext>
          </a:extLst>
        </cdr:cNvPr>
        <cdr:cNvSpPr txBox="1"/>
      </cdr:nvSpPr>
      <cdr:spPr>
        <a:xfrm xmlns:a="http://schemas.openxmlformats.org/drawingml/2006/main">
          <a:off x="5188340" y="157602"/>
          <a:ext cx="2837840" cy="351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00416E"/>
          </a:solidFill>
          <a:prstDash val="lgDash"/>
        </a:ln>
      </cdr:spPr>
      <cdr:txBody>
        <a:bodyPr xmlns:a="http://schemas.openxmlformats.org/drawingml/2006/main" wrap="square" lIns="74048" tIns="37024" rIns="74048" bIns="37024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dirty="0">
              <a:solidFill>
                <a:schemeClr val="accent3"/>
              </a:solidFill>
            </a:rPr>
            <a:t>Ovladače satisfakce</a:t>
          </a:r>
        </a:p>
      </cdr:txBody>
    </cdr:sp>
  </cdr:relSizeAnchor>
  <cdr:relSizeAnchor xmlns:cdr="http://schemas.openxmlformats.org/drawingml/2006/chartDrawing">
    <cdr:from>
      <cdr:x>0.6262</cdr:x>
      <cdr:y>0.86322</cdr:y>
    </cdr:from>
    <cdr:to>
      <cdr:x>0.96853</cdr:x>
      <cdr:y>0.9258</cdr:y>
    </cdr:to>
    <cdr:sp macro="" textlink="">
      <cdr:nvSpPr>
        <cdr:cNvPr id="13" name="TextovéPole 256">
          <a:extLst xmlns:a="http://schemas.openxmlformats.org/drawingml/2006/main">
            <a:ext uri="{FF2B5EF4-FFF2-40B4-BE49-F238E27FC236}">
              <a16:creationId xmlns:a16="http://schemas.microsoft.com/office/drawing/2014/main" id="{D83C9116-8007-4288-9A53-5B45EE74AA7B}"/>
            </a:ext>
          </a:extLst>
        </cdr:cNvPr>
        <cdr:cNvSpPr txBox="1"/>
      </cdr:nvSpPr>
      <cdr:spPr>
        <a:xfrm xmlns:a="http://schemas.openxmlformats.org/drawingml/2006/main">
          <a:off x="5191032" y="4852408"/>
          <a:ext cx="2837840" cy="351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00416E"/>
          </a:solidFill>
          <a:prstDash val="lgDash"/>
        </a:ln>
      </cdr:spPr>
      <cdr:txBody>
        <a:bodyPr xmlns:a="http://schemas.openxmlformats.org/drawingml/2006/main" wrap="square" lIns="74048" tIns="37024" rIns="74048" bIns="37024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dirty="0">
              <a:solidFill>
                <a:srgbClr val="0070C0"/>
              </a:solidFill>
            </a:rPr>
            <a:t>Skrytý potenciál</a:t>
          </a:r>
        </a:p>
      </cdr:txBody>
    </cdr:sp>
  </cdr:relSizeAnchor>
  <cdr:relSizeAnchor xmlns:cdr="http://schemas.openxmlformats.org/drawingml/2006/chartDrawing">
    <cdr:from>
      <cdr:x>0.06858</cdr:x>
      <cdr:y>0.87785</cdr:y>
    </cdr:from>
    <cdr:to>
      <cdr:x>0.29319</cdr:x>
      <cdr:y>0.94043</cdr:y>
    </cdr:to>
    <cdr:sp macro="" textlink="">
      <cdr:nvSpPr>
        <cdr:cNvPr id="14" name="TextovéPole 259">
          <a:extLst xmlns:a="http://schemas.openxmlformats.org/drawingml/2006/main">
            <a:ext uri="{FF2B5EF4-FFF2-40B4-BE49-F238E27FC236}">
              <a16:creationId xmlns:a16="http://schemas.microsoft.com/office/drawing/2014/main" id="{CF4D2619-AAAD-4D8B-9269-A30B718CBA3E}"/>
            </a:ext>
          </a:extLst>
        </cdr:cNvPr>
        <cdr:cNvSpPr txBox="1"/>
      </cdr:nvSpPr>
      <cdr:spPr>
        <a:xfrm xmlns:a="http://schemas.openxmlformats.org/drawingml/2006/main">
          <a:off x="568501" y="4934670"/>
          <a:ext cx="1861959" cy="351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00416E"/>
          </a:solidFill>
          <a:prstDash val="lgDash"/>
        </a:ln>
      </cdr:spPr>
      <cdr:txBody>
        <a:bodyPr xmlns:a="http://schemas.openxmlformats.org/drawingml/2006/main" wrap="square" lIns="74048" tIns="37024" rIns="74048" bIns="37024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dirty="0">
              <a:solidFill>
                <a:srgbClr val="C00000"/>
              </a:solidFill>
            </a:rPr>
            <a:t>Nepodstatné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0.24087</cdr:x>
      <cdr:y>0.69064</cdr:y>
    </cdr:from>
    <cdr:to>
      <cdr:x>0.75913</cdr:x>
      <cdr:y>0.82207</cdr:y>
    </cdr:to>
    <cdr:sp macro="" textlink="">
      <cdr:nvSpPr>
        <cdr:cNvPr id="2" name="Ovál 1">
          <a:extLst xmlns:a="http://schemas.openxmlformats.org/drawingml/2006/main">
            <a:ext uri="{FF2B5EF4-FFF2-40B4-BE49-F238E27FC236}">
              <a16:creationId xmlns:a16="http://schemas.microsoft.com/office/drawing/2014/main" id="{4C14B40E-FCCD-4EF9-86EA-DE3321A001AC}"/>
            </a:ext>
          </a:extLst>
        </cdr:cNvPr>
        <cdr:cNvSpPr/>
      </cdr:nvSpPr>
      <cdr:spPr>
        <a:xfrm xmlns:a="http://schemas.openxmlformats.org/drawingml/2006/main">
          <a:off x="1101256" y="3718697"/>
          <a:ext cx="2369488" cy="7076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>
            <a:noFill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27729BCE-ED7A-4658-B25C-5BEB97915A91}" type="datetimeFigureOut">
              <a:rPr lang="cs-CZ" smtClean="0"/>
              <a:pPr/>
              <a:t>25.03.2019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5727E4BA-EC8B-437B-80E2-1191BD4AA70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71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45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39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036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40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177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22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523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9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39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37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32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20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96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96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05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71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3FA-5349-47AB-AA7E-BB025B1B7BA9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07C86B5-DBAC-47E4-AD1E-41972FF88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4166" y="968148"/>
            <a:ext cx="2670896" cy="947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1A61-D6E1-401B-A473-02F0E4BB8794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37FB1D-431F-42B5-BFD4-6C0068244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6564-D590-4386-9BF6-4E292847805D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F8EE37-D7C5-40ED-B63B-6A2D09721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F82-CDBE-4AB4-8418-D55DE161981D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F9D49F-B368-414A-B5DF-7009624A8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E54FBF-4B47-4CF0-B3B5-F1DBBEC94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4DFDE20-BA14-4BA6-B0EE-9802BE79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F2BD-53FF-44AB-A7B2-DE949AA59CB1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0D562634-346F-44ED-9190-6709B082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Znění otázky                            / N = </a:t>
            </a:r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853F3D3-73F0-4E05-BF88-CB1F8582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740-B2F9-42E9-8A5B-108946499D9F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92C57C4-A679-484B-93A9-68E20ACC8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F46A-C26F-4F30-9129-2EAD2CCF28CF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4B7C204-E7C0-408E-A169-899ADC961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F87A-918E-4575-832F-3D3B07615A1B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190C48-9E88-4406-8EF8-1B6CE370C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94E-9CBF-48E2-B61D-D8267797AACC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1E8EC6-4EA0-4215-8115-5B600CF6D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A7B-762B-4682-A02D-C5392307C88C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9E4A7ED-B91B-4914-BC7F-1094E0752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1E5E-7428-4F1A-9351-5D29BD4EE04C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3AA7A-0E81-4D1E-ABCC-C70E49262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1FD865-C857-4181-9D39-8EE93B2C43CD}" type="datetime1">
              <a:rPr lang="cs-CZ" smtClean="0"/>
              <a:t>25.03.2019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/>
              <a:t>Znění otázky                            / N =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chart" Target="../charts/chart8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chart" Target="../charts/chart1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chart" Target="../charts/char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chart" Target="../charts/chart1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chart" Target="../charts/chart1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34031B3-5272-4891-8959-AE678B313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0"/>
            <a:ext cx="4342980" cy="219190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B85B07-5C2D-44AA-9D33-EC166DFC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86" y="0"/>
            <a:ext cx="6437214" cy="778745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36FAA6-5912-46AE-A105-4B9F2EF6BDF4}"/>
              </a:ext>
            </a:extLst>
          </p:cNvPr>
          <p:cNvSpPr txBox="1"/>
          <p:nvPr/>
        </p:nvSpPr>
        <p:spPr>
          <a:xfrm>
            <a:off x="0" y="256192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rgbClr val="13576B"/>
                </a:solidFill>
                <a:latin typeface="Sansation Light" panose="02000000000000000000" pitchFamily="2" charset="0"/>
              </a:rPr>
              <a:t>Image bankovního sektoru </a:t>
            </a:r>
          </a:p>
          <a:p>
            <a:pPr algn="ctr"/>
            <a:r>
              <a:rPr lang="cs-CZ" sz="4800" b="1" cap="all" dirty="0">
                <a:solidFill>
                  <a:srgbClr val="13576B"/>
                </a:solidFill>
                <a:latin typeface="Sansation Light" panose="02000000000000000000" pitchFamily="2" charset="0"/>
              </a:rPr>
              <a:t>z pohledu klientů 2019</a:t>
            </a:r>
            <a:endParaRPr lang="cs-CZ" sz="4800" dirty="0">
              <a:solidFill>
                <a:srgbClr val="13576B"/>
              </a:solidFill>
              <a:latin typeface="Sansation Light" panose="02000000000000000000" pitchFamily="2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1E434C-5F11-4DD8-BDB1-BD6E2B66D630}"/>
              </a:ext>
            </a:extLst>
          </p:cNvPr>
          <p:cNvSpPr txBox="1"/>
          <p:nvPr/>
        </p:nvSpPr>
        <p:spPr>
          <a:xfrm>
            <a:off x="-142240" y="4501605"/>
            <a:ext cx="12192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solidFill>
                  <a:srgbClr val="30905F"/>
                </a:solidFill>
                <a:latin typeface="Sansation Light" panose="02000000000000000000" pitchFamily="2" charset="0"/>
              </a:rPr>
              <a:t>Tisková konference 26. 3. 2019</a:t>
            </a:r>
            <a:endParaRPr lang="cs-CZ" sz="4800" b="1" dirty="0">
              <a:solidFill>
                <a:srgbClr val="30905F"/>
              </a:solidFill>
              <a:latin typeface="Sansation" panose="02000503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3262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34031B3-5272-4891-8959-AE678B313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" y="-203244"/>
            <a:ext cx="4098431" cy="206848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B85B07-5C2D-44AA-9D33-EC166DFCC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86" y="-418562"/>
            <a:ext cx="6437214" cy="778745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36FAA6-5912-46AE-A105-4B9F2EF6BDF4}"/>
              </a:ext>
            </a:extLst>
          </p:cNvPr>
          <p:cNvSpPr txBox="1"/>
          <p:nvPr/>
        </p:nvSpPr>
        <p:spPr>
          <a:xfrm>
            <a:off x="175497" y="2644170"/>
            <a:ext cx="1211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 err="1">
                <a:solidFill>
                  <a:srgbClr val="13576B"/>
                </a:solidFill>
                <a:sym typeface="Calibri"/>
              </a:rPr>
              <a:t>Spokoje</a:t>
            </a:r>
            <a:r>
              <a:rPr lang="cs-CZ" sz="4800" b="1" cap="all" dirty="0" err="1">
                <a:solidFill>
                  <a:srgbClr val="13576B"/>
                </a:solidFill>
              </a:rPr>
              <a:t>N</a:t>
            </a:r>
            <a:r>
              <a:rPr lang="cs-CZ" sz="4800" b="1" cap="all" dirty="0" err="1">
                <a:solidFill>
                  <a:srgbClr val="13576B"/>
                </a:solidFill>
                <a:sym typeface="Calibri"/>
              </a:rPr>
              <a:t>ost</a:t>
            </a:r>
            <a:r>
              <a:rPr lang="cs-CZ" sz="4800" b="1" cap="all" dirty="0">
                <a:solidFill>
                  <a:srgbClr val="13576B"/>
                </a:solidFill>
                <a:sym typeface="Calibri"/>
              </a:rPr>
              <a:t> a důležitost </a:t>
            </a:r>
          </a:p>
          <a:p>
            <a:pPr algn="ctr"/>
            <a:r>
              <a:rPr lang="cs-CZ" sz="4800" b="1" cap="all" dirty="0">
                <a:solidFill>
                  <a:srgbClr val="13576B"/>
                </a:solidFill>
                <a:sym typeface="Calibri"/>
              </a:rPr>
              <a:t>atributů</a:t>
            </a:r>
            <a:endParaRPr lang="cs-CZ" sz="4800" b="1" cap="all" dirty="0">
              <a:solidFill>
                <a:srgbClr val="13576B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39CD90A-941D-494E-AC60-D9CB1CD8C1EF}"/>
              </a:ext>
            </a:extLst>
          </p:cNvPr>
          <p:cNvSpPr/>
          <p:nvPr/>
        </p:nvSpPr>
        <p:spPr>
          <a:xfrm>
            <a:off x="1" y="0"/>
            <a:ext cx="175496" cy="6858000"/>
          </a:xfrm>
          <a:prstGeom prst="rect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" y="1244418"/>
            <a:ext cx="3125035" cy="4601183"/>
          </a:xfrm>
        </p:spPr>
        <p:txBody>
          <a:bodyPr>
            <a:normAutofit/>
          </a:bodyPr>
          <a:lstStyle/>
          <a:p>
            <a:r>
              <a:rPr lang="cs-CZ" sz="4400" dirty="0"/>
              <a:t>Index spokojenosti se již </a:t>
            </a:r>
            <a:br>
              <a:rPr lang="cs-CZ" sz="4400" dirty="0"/>
            </a:br>
            <a:r>
              <a:rPr lang="cs-CZ" sz="4400" dirty="0"/>
              <a:t>5 let drží na velmi vysoké úrovni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A68A719-4F91-45E4-BCE3-7DD40885A338}"/>
              </a:ext>
            </a:extLst>
          </p:cNvPr>
          <p:cNvSpPr/>
          <p:nvPr/>
        </p:nvSpPr>
        <p:spPr>
          <a:xfrm>
            <a:off x="4702628" y="657273"/>
            <a:ext cx="5821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CSI </a:t>
            </a:r>
            <a:r>
              <a:rPr lang="cs-CZ" dirty="0"/>
              <a:t>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Satisfaction</a:t>
            </a:r>
            <a:r>
              <a:rPr lang="cs-CZ" dirty="0"/>
              <a:t> index) </a:t>
            </a:r>
            <a:r>
              <a:rPr lang="cs-CZ" sz="2400" b="1" dirty="0"/>
              <a:t>= </a:t>
            </a:r>
            <a:r>
              <a:rPr lang="cs-CZ" sz="3600" b="1" dirty="0">
                <a:solidFill>
                  <a:srgbClr val="92D050"/>
                </a:solidFill>
              </a:rPr>
              <a:t>85 bodů</a:t>
            </a:r>
            <a:endParaRPr lang="cs-CZ" sz="2400" b="1" dirty="0">
              <a:solidFill>
                <a:srgbClr val="92D050"/>
              </a:solidFill>
            </a:endParaRPr>
          </a:p>
          <a:p>
            <a:pPr lvl="1"/>
            <a:r>
              <a:rPr lang="cs-CZ" dirty="0">
                <a:sym typeface="Calibri"/>
              </a:rPr>
              <a:t>Od roku 2016 se drží na stejné úrovni </a:t>
            </a:r>
            <a:endParaRPr lang="cs-CZ" sz="2800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AB419A9-2863-4F16-97D6-93735E588D2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692740"/>
              </p:ext>
            </p:extLst>
          </p:nvPr>
        </p:nvGraphicFramePr>
        <p:xfrm>
          <a:off x="3549705" y="1632932"/>
          <a:ext cx="5241957" cy="396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E9153E0-C930-47B2-B73F-34B4DE4C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914" y="1791175"/>
            <a:ext cx="2729778" cy="3665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Spokojenost 70 a méně bodů vyjádřilo 10 % lidí</a:t>
            </a:r>
          </a:p>
          <a:p>
            <a:r>
              <a:rPr lang="cs-CZ" sz="1600" dirty="0">
                <a:solidFill>
                  <a:schemeClr val="tx1"/>
                </a:solidFill>
              </a:rPr>
              <a:t>Jde především o ty, kteří nejsou spokojeni s vysokými poplatky a nízkými úroky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1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" y="1244418"/>
            <a:ext cx="3125035" cy="4601183"/>
          </a:xfrm>
          <a:noFill/>
        </p:spPr>
        <p:txBody>
          <a:bodyPr>
            <a:normAutofit/>
          </a:bodyPr>
          <a:lstStyle/>
          <a:p>
            <a:r>
              <a:rPr lang="cs-CZ" dirty="0"/>
              <a:t>Zásadními ovladači satisfakce jsou stále záležitosti úrovně poskytovaných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046" y="1777439"/>
            <a:ext cx="3002816" cy="6060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99E2A68-42F7-44CD-8EF8-9A26BD624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78746"/>
              </p:ext>
            </p:extLst>
          </p:nvPr>
        </p:nvGraphicFramePr>
        <p:xfrm>
          <a:off x="3527112" y="735046"/>
          <a:ext cx="8289750" cy="562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ál 3">
            <a:extLst>
              <a:ext uri="{FF2B5EF4-FFF2-40B4-BE49-F238E27FC236}">
                <a16:creationId xmlns:a16="http://schemas.microsoft.com/office/drawing/2014/main" id="{2B8FCD86-7874-43F4-ADE8-A6FE5CCFD3FF}"/>
              </a:ext>
            </a:extLst>
          </p:cNvPr>
          <p:cNvSpPr/>
          <p:nvPr/>
        </p:nvSpPr>
        <p:spPr>
          <a:xfrm>
            <a:off x="8292612" y="1777438"/>
            <a:ext cx="3524250" cy="17907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1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35" y="1244418"/>
            <a:ext cx="3002816" cy="4601183"/>
          </a:xfrm>
        </p:spPr>
        <p:txBody>
          <a:bodyPr>
            <a:normAutofit/>
          </a:bodyPr>
          <a:lstStyle/>
          <a:p>
            <a:r>
              <a:rPr lang="cs-CZ" dirty="0"/>
              <a:t>Pokud změna banky, pak stejně jako v roce 2018 pro vysoké poplatky a lepší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046" y="1777439"/>
            <a:ext cx="3002816" cy="6060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BC6B1EA-565B-4BD6-88E7-3B64898A4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709582"/>
              </p:ext>
            </p:extLst>
          </p:nvPr>
        </p:nvGraphicFramePr>
        <p:xfrm>
          <a:off x="2716367" y="1015111"/>
          <a:ext cx="4644013" cy="416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Přímá spojovací šipka 11">
            <a:extLst>
              <a:ext uri="{FF2B5EF4-FFF2-40B4-BE49-F238E27FC236}">
                <a16:creationId xmlns:a16="http://schemas.microsoft.com/office/drawing/2014/main" id="{C5ACF6AC-A46F-49EF-A4ED-BAAEA133FEB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flipV="1">
            <a:off x="5925335" y="1908165"/>
            <a:ext cx="1213803" cy="638870"/>
          </a:xfrm>
          <a:prstGeom prst="straightConnector1">
            <a:avLst/>
          </a:prstGeom>
          <a:ln w="666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37024" rIns="0" bIns="37024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03FE20EC-1F84-4098-BE42-C8D55291FD2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283208" y="1784686"/>
            <a:ext cx="2552701" cy="44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74040" bIns="37020" numCol="1" anchor="ctr" anchorCtr="0" compatLnSpc="1">
            <a:prstTxWarp prst="textNoShape">
              <a:avLst/>
            </a:prstTxWarp>
          </a:bodyPr>
          <a:lstStyle/>
          <a:p>
            <a:pPr algn="ctr" defTabSz="74048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b="1" kern="0" dirty="0">
              <a:solidFill>
                <a:schemeClr val="accent5"/>
              </a:solidFill>
              <a:latin typeface="Calibri" pitchFamily="34" charset="0"/>
              <a:cs typeface="ＭＳ Ｐゴシック" charset="0"/>
            </a:endParaRPr>
          </a:p>
          <a:p>
            <a:pPr algn="ctr" defTabSz="74048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b="1" kern="0" dirty="0">
                <a:solidFill>
                  <a:schemeClr val="accent5"/>
                </a:solidFill>
                <a:latin typeface="Calibri" pitchFamily="34" charset="0"/>
                <a:cs typeface="ＭＳ Ｐゴシック" charset="0"/>
              </a:rPr>
              <a:t>32 % -</a:t>
            </a:r>
            <a:r>
              <a:rPr lang="cs-CZ" kern="0" dirty="0">
                <a:solidFill>
                  <a:schemeClr val="accent5"/>
                </a:solidFill>
                <a:latin typeface="Calibri" pitchFamily="34" charset="0"/>
                <a:cs typeface="ＭＳ Ｐゴシック" charset="0"/>
              </a:rPr>
              <a:t> </a:t>
            </a:r>
            <a:r>
              <a:rPr lang="cs-CZ" b="1" kern="0" dirty="0">
                <a:solidFill>
                  <a:schemeClr val="accent5"/>
                </a:solidFill>
                <a:latin typeface="Calibri" pitchFamily="34" charset="0"/>
                <a:cs typeface="ＭＳ Ｐゴシック" charset="0"/>
              </a:rPr>
              <a:t>Začal využívat ještě další banku</a:t>
            </a:r>
          </a:p>
        </p:txBody>
      </p:sp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674D45D2-6B15-41F1-847B-49C787B8F1E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80735" y="1153064"/>
            <a:ext cx="2695128" cy="442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sz="1800" b="1" dirty="0">
                <a:solidFill>
                  <a:schemeClr val="accent5"/>
                </a:solidFill>
                <a:latin typeface="Calibri"/>
                <a:sym typeface="Calibri"/>
              </a:rPr>
              <a:t>1 % - Změnil hlavní banku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5714D14E-0157-4325-8997-F028306559F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7309803" y="2555713"/>
            <a:ext cx="2121848" cy="6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74040" bIns="37020" numCol="1" anchor="ctr" anchorCtr="0" compatLnSpc="1">
            <a:prstTxWarp prst="textNoShape">
              <a:avLst/>
            </a:prstTxWarp>
          </a:bodyPr>
          <a:lstStyle/>
          <a:p>
            <a:pPr defTabSz="74048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b="1" kern="0" dirty="0">
                <a:solidFill>
                  <a:schemeClr val="accent5"/>
                </a:solidFill>
                <a:latin typeface="Calibri" pitchFamily="34" charset="0"/>
                <a:cs typeface="ＭＳ Ｐゴシック" charset="0"/>
              </a:rPr>
              <a:t>67 % -</a:t>
            </a:r>
            <a:r>
              <a:rPr lang="cs-CZ" kern="0" dirty="0">
                <a:solidFill>
                  <a:schemeClr val="accent5"/>
                </a:solidFill>
                <a:latin typeface="Calibri" pitchFamily="34" charset="0"/>
                <a:cs typeface="ＭＳ Ｐゴシック" charset="0"/>
              </a:rPr>
              <a:t> </a:t>
            </a:r>
            <a:r>
              <a:rPr lang="cs-CZ" b="1" kern="0" dirty="0">
                <a:solidFill>
                  <a:schemeClr val="accent5"/>
                </a:solidFill>
                <a:latin typeface="Calibri" pitchFamily="34" charset="0"/>
                <a:cs typeface="ＭＳ Ｐゴシック" charset="0"/>
              </a:rPr>
              <a:t>Neudělal nic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297F62C2-B665-40D0-A5C2-0AA434A7117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0124049" y="960016"/>
            <a:ext cx="2088839" cy="19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74040" bIns="37020" numCol="1" anchor="ctr" anchorCtr="0" compatLnSpc="1">
            <a:prstTxWarp prst="textNoShape">
              <a:avLst/>
            </a:prstTxWarp>
          </a:bodyPr>
          <a:lstStyle/>
          <a:p>
            <a:pPr algn="ctr" defTabSz="74048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ＭＳ Ｐゴシック" charset="0"/>
              </a:rPr>
              <a:t>39 % kvůli vysokým poplatkům </a:t>
            </a:r>
          </a:p>
          <a:p>
            <a:pPr algn="ctr" defTabSz="74048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ＭＳ Ｐゴシック" charset="0"/>
            </a:endParaRPr>
          </a:p>
          <a:p>
            <a:pPr algn="ctr" defTabSz="74048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ＭＳ Ｐゴシック" charset="0"/>
              </a:rPr>
              <a:t> 39 % v jiné bance nabídli lepší podmínky</a:t>
            </a:r>
          </a:p>
        </p:txBody>
      </p:sp>
      <p:sp>
        <p:nvSpPr>
          <p:cNvPr id="14" name="Přímá spojovací šipka 11">
            <a:extLst>
              <a:ext uri="{FF2B5EF4-FFF2-40B4-BE49-F238E27FC236}">
                <a16:creationId xmlns:a16="http://schemas.microsoft.com/office/drawing/2014/main" id="{54DD9D45-95EB-4E76-BB05-12141E60A16F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flipV="1">
            <a:off x="10124049" y="1577053"/>
            <a:ext cx="377794" cy="65294"/>
          </a:xfrm>
          <a:prstGeom prst="straightConnector1">
            <a:avLst/>
          </a:prstGeom>
          <a:ln w="666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37024" rIns="0" bIns="37024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55308CC-ADF0-4867-9E30-D4B048656213}"/>
              </a:ext>
            </a:extLst>
          </p:cNvPr>
          <p:cNvSpPr/>
          <p:nvPr/>
        </p:nvSpPr>
        <p:spPr>
          <a:xfrm>
            <a:off x="7121233" y="960016"/>
            <a:ext cx="3002816" cy="159569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římá spojovací šipka 11">
            <a:extLst>
              <a:ext uri="{FF2B5EF4-FFF2-40B4-BE49-F238E27FC236}">
                <a16:creationId xmlns:a16="http://schemas.microsoft.com/office/drawing/2014/main" id="{9B85C915-30B5-4C69-8A27-E27E0841B785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077735" y="2699435"/>
            <a:ext cx="1232068" cy="172804"/>
          </a:xfrm>
          <a:prstGeom prst="straightConnector1">
            <a:avLst/>
          </a:prstGeom>
          <a:ln w="666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37024" rIns="0" bIns="37024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Přímá spojovací šipka 11">
            <a:extLst>
              <a:ext uri="{FF2B5EF4-FFF2-40B4-BE49-F238E27FC236}">
                <a16:creationId xmlns:a16="http://schemas.microsoft.com/office/drawing/2014/main" id="{FA69A40C-C41D-4BFC-A4A3-0759EF1D16E1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0109811" y="1908165"/>
            <a:ext cx="392032" cy="181892"/>
          </a:xfrm>
          <a:prstGeom prst="straightConnector1">
            <a:avLst/>
          </a:prstGeom>
          <a:ln w="666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37024" rIns="0" bIns="37024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7" name="Přímá spojovací šipka 11">
            <a:extLst>
              <a:ext uri="{FF2B5EF4-FFF2-40B4-BE49-F238E27FC236}">
                <a16:creationId xmlns:a16="http://schemas.microsoft.com/office/drawing/2014/main" id="{348867F5-5659-4317-96C4-30341F75409C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363186" y="2993699"/>
            <a:ext cx="674935" cy="1135539"/>
          </a:xfrm>
          <a:prstGeom prst="straightConnector1">
            <a:avLst/>
          </a:prstGeom>
          <a:ln w="666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37024" rIns="0" bIns="37024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360448B8-7C18-4619-8884-C19665C41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119578"/>
              </p:ext>
            </p:extLst>
          </p:nvPr>
        </p:nvGraphicFramePr>
        <p:xfrm>
          <a:off x="4803006" y="4129238"/>
          <a:ext cx="7013856" cy="254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A94F62A-283E-46DC-8D87-2021065A26E5}"/>
              </a:ext>
            </a:extLst>
          </p:cNvPr>
          <p:cNvSpPr txBox="1"/>
          <p:nvPr/>
        </p:nvSpPr>
        <p:spPr>
          <a:xfrm>
            <a:off x="3857583" y="435180"/>
            <a:ext cx="664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Stejně jako v roce 2018 necelá třetina lidí uvažovala o změně banky</a:t>
            </a:r>
          </a:p>
        </p:txBody>
      </p:sp>
    </p:spTree>
    <p:extLst>
      <p:ext uri="{BB962C8B-B14F-4D97-AF65-F5344CB8AC3E}">
        <p14:creationId xmlns:p14="http://schemas.microsoft.com/office/powerpoint/2010/main" val="144561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351C5A5-5C95-4B6B-9D7E-302B12863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690917"/>
              </p:ext>
            </p:extLst>
          </p:nvPr>
        </p:nvGraphicFramePr>
        <p:xfrm>
          <a:off x="3491627" y="735046"/>
          <a:ext cx="8252210" cy="56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92F4738A-5025-4DB7-9872-F0E6B2BDCA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23" b="3471"/>
          <a:stretch/>
        </p:blipFill>
        <p:spPr>
          <a:xfrm>
            <a:off x="8233167" y="2834767"/>
            <a:ext cx="4164573" cy="31696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" y="1244418"/>
            <a:ext cx="3125035" cy="4601183"/>
          </a:xfrm>
          <a:noFill/>
        </p:spPr>
        <p:txBody>
          <a:bodyPr>
            <a:normAutofit/>
          </a:bodyPr>
          <a:lstStyle/>
          <a:p>
            <a:r>
              <a:rPr lang="cs-CZ" sz="4400" dirty="0"/>
              <a:t>Snížit poplatky </a:t>
            </a:r>
            <a:br>
              <a:rPr lang="cs-CZ" sz="4400" dirty="0"/>
            </a:br>
            <a:r>
              <a:rPr lang="cs-CZ" sz="4400" dirty="0"/>
              <a:t>a zvýšit úroky, to si klienti přejí </a:t>
            </a:r>
            <a:r>
              <a:rPr lang="cs-CZ" sz="3200" dirty="0"/>
              <a:t>(už několik let)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046" y="1777439"/>
            <a:ext cx="3002816" cy="6060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ECC2FE4A-192B-46DD-8B60-AF65F63BDCA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4652" y="6525655"/>
            <a:ext cx="8252210" cy="30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 byste změnil/a na své bance? 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Calibri"/>
              </a:rPr>
              <a:t>N = 1028</a:t>
            </a:r>
          </a:p>
        </p:txBody>
      </p:sp>
    </p:spTree>
    <p:extLst>
      <p:ext uri="{BB962C8B-B14F-4D97-AF65-F5344CB8AC3E}">
        <p14:creationId xmlns:p14="http://schemas.microsoft.com/office/powerpoint/2010/main" val="124376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9E94B-60D1-4CC9-B1FD-FED34B28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A82C8-F365-4CD7-9568-025411AC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CA9971-BF9A-4D1A-9340-07F68C0AA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6BEDC6C2-B2AB-4E62-9198-D556840D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121275"/>
          </a:xfrm>
        </p:spPr>
        <p:txBody>
          <a:bodyPr>
            <a:normAutofit/>
          </a:bodyPr>
          <a:lstStyle/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E8B6F1-60BC-45D2-A96E-977EAA8E4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637322"/>
              </p:ext>
            </p:extLst>
          </p:nvPr>
        </p:nvGraphicFramePr>
        <p:xfrm>
          <a:off x="3599847" y="719666"/>
          <a:ext cx="80467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847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34031B3-5272-4891-8959-AE678B313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" y="-203244"/>
            <a:ext cx="4098431" cy="206848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B85B07-5C2D-44AA-9D33-EC166DFCC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86" y="-418562"/>
            <a:ext cx="6437214" cy="778745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36FAA6-5912-46AE-A105-4B9F2EF6BDF4}"/>
              </a:ext>
            </a:extLst>
          </p:cNvPr>
          <p:cNvSpPr txBox="1"/>
          <p:nvPr/>
        </p:nvSpPr>
        <p:spPr>
          <a:xfrm>
            <a:off x="0" y="26441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rgbClr val="13576B"/>
                </a:solidFill>
                <a:latin typeface="Sansation Light" panose="02000000000000000000" pitchFamily="2" charset="0"/>
              </a:rPr>
              <a:t>Pojištění vkladů</a:t>
            </a:r>
            <a:endParaRPr lang="cs-CZ" sz="4800" dirty="0">
              <a:solidFill>
                <a:srgbClr val="13576B"/>
              </a:solidFill>
              <a:latin typeface="Sansation Light" panose="02000000000000000000" pitchFamily="2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D1BD8B-71C3-46AF-8FDA-A8CC71A2ED59}"/>
              </a:ext>
            </a:extLst>
          </p:cNvPr>
          <p:cNvSpPr/>
          <p:nvPr/>
        </p:nvSpPr>
        <p:spPr>
          <a:xfrm>
            <a:off x="1" y="0"/>
            <a:ext cx="175496" cy="6858000"/>
          </a:xfrm>
          <a:prstGeom prst="rect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56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1244418"/>
            <a:ext cx="3072072" cy="4601183"/>
          </a:xfrm>
        </p:spPr>
        <p:txBody>
          <a:bodyPr>
            <a:normAutofit/>
          </a:bodyPr>
          <a:lstStyle/>
          <a:p>
            <a:r>
              <a:rPr lang="cs-CZ" sz="4400" dirty="0"/>
              <a:t>1/3 lidí neví, nebo tvrdí, že jejich vklady nejsou pojištěny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7A844A5-8357-42E9-B421-286A98D43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6431"/>
              </p:ext>
            </p:extLst>
          </p:nvPr>
        </p:nvGraphicFramePr>
        <p:xfrm>
          <a:off x="3377955" y="1155560"/>
          <a:ext cx="5705755" cy="485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6E41FB0D-A8B6-49D2-A0DD-BD617C7097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4652" y="6525655"/>
            <a:ext cx="8252210" cy="30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Myslíte si, že jsou AUTOMATICKY (ze zákona) pojištěny vklady běžných klientů (fyzických osob) v českých bankách pro případ, že by došlo k jejich krachu?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sym typeface="Calibri"/>
              </a:rPr>
              <a:t>N = 1028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4853B72-7EA3-400A-9792-A69479F1D052}"/>
              </a:ext>
            </a:extLst>
          </p:cNvPr>
          <p:cNvSpPr txBox="1">
            <a:spLocks/>
          </p:cNvSpPr>
          <p:nvPr/>
        </p:nvSpPr>
        <p:spPr>
          <a:xfrm>
            <a:off x="8946238" y="1712053"/>
            <a:ext cx="2729778" cy="366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tx1"/>
                </a:solidFill>
              </a:rPr>
              <a:t>Více jsou o pojištění přesvědčeni vysokoškoláci a lidé nad 65 let.</a:t>
            </a:r>
          </a:p>
          <a:p>
            <a:r>
              <a:rPr lang="cs-CZ" sz="1600" dirty="0">
                <a:solidFill>
                  <a:schemeClr val="tx1"/>
                </a:solidFill>
              </a:rPr>
              <a:t>V naprosté nevědomosti žijí nejčastěji lidé s nejnižším vzděláním (souvisí také s úrovní finanční gramotnosti).</a:t>
            </a:r>
          </a:p>
          <a:p>
            <a:pPr marL="0" indent="0">
              <a:buFont typeface="Wingdings 2" pitchFamily="18" charset="2"/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4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17" y="1180225"/>
            <a:ext cx="3058184" cy="4601183"/>
          </a:xfrm>
        </p:spPr>
        <p:txBody>
          <a:bodyPr>
            <a:normAutofit/>
          </a:bodyPr>
          <a:lstStyle/>
          <a:p>
            <a:r>
              <a:rPr lang="cs-CZ" sz="4100" dirty="0"/>
              <a:t>Pouze malá část klientů tvrdí, že je banky </a:t>
            </a:r>
            <a:br>
              <a:rPr lang="cs-CZ" sz="4100" dirty="0"/>
            </a:br>
            <a:r>
              <a:rPr lang="cs-CZ" sz="4100" dirty="0"/>
              <a:t>o pojištění vkladů informovaly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771" y="3033547"/>
            <a:ext cx="3002816" cy="1481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282AAA9-060F-45D6-997A-7ADE88CA95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57536"/>
              </p:ext>
            </p:extLst>
          </p:nvPr>
        </p:nvGraphicFramePr>
        <p:xfrm>
          <a:off x="4754173" y="955406"/>
          <a:ext cx="5436091" cy="476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F29DF28B-4703-4F3C-9AC3-0E83A9F8D4E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4652" y="6337485"/>
            <a:ext cx="8252210" cy="30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Obdržel/a jste od banky informační přehled o tom, jak jsou Vaše vklady 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pojištěny?</a:t>
            </a:r>
            <a:r>
              <a:rPr lang="cs-CZ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Calibri"/>
              </a:rPr>
              <a:t>N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Calibri"/>
              </a:rPr>
              <a:t> = 641</a:t>
            </a:r>
          </a:p>
        </p:txBody>
      </p:sp>
    </p:spTree>
    <p:extLst>
      <p:ext uri="{BB962C8B-B14F-4D97-AF65-F5344CB8AC3E}">
        <p14:creationId xmlns:p14="http://schemas.microsoft.com/office/powerpoint/2010/main" val="72012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" y="1244418"/>
            <a:ext cx="3125035" cy="4601183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27 % lidí dokázalo určit správnou částku, do které jsou vklady pojištěny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9A7B7C7-4328-4B4A-A345-EEE67BBBA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725940"/>
              </p:ext>
            </p:extLst>
          </p:nvPr>
        </p:nvGraphicFramePr>
        <p:xfrm>
          <a:off x="3587262" y="735045"/>
          <a:ext cx="7891724" cy="541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76C4E402-B904-4E80-875F-B295AD291E6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7262" y="6384924"/>
            <a:ext cx="8252210" cy="30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Víte, do jaké maximální částky jsou pojištěny vklady fyzických osob v českých bankách?  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Calibri"/>
              </a:rPr>
              <a:t>N = 641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876F8AC-4CBF-4566-9216-6F531A0783D9}"/>
              </a:ext>
            </a:extLst>
          </p:cNvPr>
          <p:cNvSpPr txBox="1">
            <a:spLocks/>
          </p:cNvSpPr>
          <p:nvPr/>
        </p:nvSpPr>
        <p:spPr>
          <a:xfrm>
            <a:off x="8971280" y="1595119"/>
            <a:ext cx="2878517" cy="4250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tx1"/>
                </a:solidFill>
              </a:rPr>
              <a:t>Správnou odpověď vědí především vysokoškolsky vzdělaní muži.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V nevědomosti žijí opět nejvíce lidé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s nejnižším vzděláním.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2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647700" y="2743011"/>
            <a:ext cx="11544300" cy="148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Vladimír Staňura </a:t>
            </a:r>
            <a:r>
              <a:rPr lang="cs-CZ" sz="2400" dirty="0">
                <a:solidFill>
                  <a:schemeClr val="bg1"/>
                </a:solidFill>
              </a:rPr>
              <a:t>/ hlavní poradce České bankovní asociace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Helena Zavázalová </a:t>
            </a:r>
            <a:r>
              <a:rPr lang="cs-CZ" sz="2400" dirty="0">
                <a:solidFill>
                  <a:schemeClr val="bg1"/>
                </a:solidFill>
              </a:rPr>
              <a:t>/ poradkyně České bankovní asociace pro fintech a digitalizaci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Sansation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" y="1244418"/>
            <a:ext cx="3125035" cy="4601183"/>
          </a:xfrm>
        </p:spPr>
        <p:txBody>
          <a:bodyPr>
            <a:normAutofit/>
          </a:bodyPr>
          <a:lstStyle/>
          <a:p>
            <a:r>
              <a:rPr lang="cs-CZ" sz="4400" dirty="0"/>
              <a:t>Většina lidí ví, co je </a:t>
            </a:r>
            <a:r>
              <a:rPr lang="cs-CZ" sz="4400" dirty="0" err="1"/>
              <a:t>automatickypojištěné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046" y="1777439"/>
            <a:ext cx="3002816" cy="6060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18D8FAB-9212-4F3E-BD10-41E1FC397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787365"/>
              </p:ext>
            </p:extLst>
          </p:nvPr>
        </p:nvGraphicFramePr>
        <p:xfrm>
          <a:off x="3667648" y="735046"/>
          <a:ext cx="7811338" cy="541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BFDE2A20-3A15-4B74-87AA-23369BC34B5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4652" y="6438945"/>
            <a:ext cx="8252210" cy="30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 je podle Vašeho názoru vždy </a:t>
            </a:r>
            <a:r>
              <a:rPr lang="cs-CZ" sz="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automaticky pojištěno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v českých bankách?  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Calibri"/>
              </a:rPr>
              <a:t>N = 641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1D17FB-1B3F-47A8-88A1-E8F8A7F4A044}"/>
              </a:ext>
            </a:extLst>
          </p:cNvPr>
          <p:cNvSpPr txBox="1"/>
          <p:nvPr/>
        </p:nvSpPr>
        <p:spPr>
          <a:xfrm>
            <a:off x="8748542" y="5913008"/>
            <a:ext cx="306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Možnost více odpovědí, součet kategorií je &gt; 100%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99AE9CCC-B5A4-4C7C-8A7E-CF5FF4FB3DA7}"/>
              </a:ext>
            </a:extLst>
          </p:cNvPr>
          <p:cNvSpPr txBox="1">
            <a:spLocks/>
          </p:cNvSpPr>
          <p:nvPr/>
        </p:nvSpPr>
        <p:spPr>
          <a:xfrm>
            <a:off x="8765584" y="3442318"/>
            <a:ext cx="2729778" cy="1067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Lépe opět odpovídali muži a vysokoškoláci.</a:t>
            </a:r>
          </a:p>
          <a:p>
            <a:pPr marL="0" indent="0">
              <a:buFont typeface="Wingdings 2" pitchFamily="18" charset="2"/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5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" y="1244418"/>
            <a:ext cx="3125035" cy="4601183"/>
          </a:xfrm>
        </p:spPr>
        <p:txBody>
          <a:bodyPr>
            <a:normAutofit/>
          </a:bodyPr>
          <a:lstStyle/>
          <a:p>
            <a:r>
              <a:rPr lang="cs-CZ" dirty="0"/>
              <a:t>Pouze 10 % lidí ví, že další možnosti vkladů nejsou pojištěné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046" y="1777439"/>
            <a:ext cx="3002816" cy="6060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  <a:p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5B37A7CA-EBE9-438E-B2D9-58BE6118A3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634455"/>
              </p:ext>
            </p:extLst>
          </p:nvPr>
        </p:nvGraphicFramePr>
        <p:xfrm>
          <a:off x="3434081" y="786212"/>
          <a:ext cx="6950657" cy="53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9E58F7D-A178-41FA-AF31-E07E4BB43110}"/>
              </a:ext>
            </a:extLst>
          </p:cNvPr>
          <p:cNvSpPr txBox="1"/>
          <p:nvPr/>
        </p:nvSpPr>
        <p:spPr>
          <a:xfrm>
            <a:off x="8757920" y="5878225"/>
            <a:ext cx="306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Možnost více odpovědí, součet kategorií je &gt; 100%</a:t>
            </a: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57AD4741-01B7-490C-9C65-024636F0590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4652" y="6384924"/>
            <a:ext cx="8252210" cy="30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Kde ještě, dle Vašeho názoru, jsou Vaše prostředky pojištěny?   </a:t>
            </a: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Calibri"/>
              </a:rPr>
              <a:t>N = 641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A903E60-AC5A-45E2-9D00-2C3D84D9D594}"/>
              </a:ext>
            </a:extLst>
          </p:cNvPr>
          <p:cNvSpPr/>
          <p:nvPr/>
        </p:nvSpPr>
        <p:spPr>
          <a:xfrm>
            <a:off x="8171496" y="2383306"/>
            <a:ext cx="588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rgbClr val="C00000"/>
                </a:solidFill>
                <a:sym typeface="Symbol" panose="05050102010706020507" pitchFamily="18" charset="2"/>
              </a:rPr>
              <a:t></a:t>
            </a:r>
            <a:endParaRPr lang="cs-CZ" sz="4800" dirty="0">
              <a:solidFill>
                <a:srgbClr val="C00000"/>
              </a:solidFill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7F07935B-C307-421D-B862-7C39D3454B8B}"/>
              </a:ext>
            </a:extLst>
          </p:cNvPr>
          <p:cNvSpPr txBox="1">
            <a:spLocks/>
          </p:cNvSpPr>
          <p:nvPr/>
        </p:nvSpPr>
        <p:spPr>
          <a:xfrm>
            <a:off x="8669820" y="2341049"/>
            <a:ext cx="2729778" cy="2407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Polovina lidí si myslí, že jsou automaticky pojištěné vklady na penzijním spoření.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Správnou odpověď „Nikde“ uváděli spíše muži a vysokoškolsky vzdělaní lidé.</a:t>
            </a:r>
          </a:p>
          <a:p>
            <a:pPr marL="0" indent="0">
              <a:buFont typeface="Wingdings 2" pitchFamily="18" charset="2"/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0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9E94B-60D1-4CC9-B1FD-FED34B28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A82C8-F365-4CD7-9568-025411AC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CA9971-BF9A-4D1A-9340-07F68C0AA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6BEDC6C2-B2AB-4E62-9198-D556840D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121275"/>
          </a:xfrm>
        </p:spPr>
        <p:txBody>
          <a:bodyPr>
            <a:normAutofit/>
          </a:bodyPr>
          <a:lstStyle/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E8B6F1-60BC-45D2-A96E-977EAA8E4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627147"/>
              </p:ext>
            </p:extLst>
          </p:nvPr>
        </p:nvGraphicFramePr>
        <p:xfrm>
          <a:off x="3599847" y="719666"/>
          <a:ext cx="80467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312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3BE45-CBC8-4A68-A0E5-6E390D20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5E967E-9736-4245-957D-9A12EC59D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185920"/>
            <a:ext cx="5131170" cy="258970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16C3F9-F7FD-4BF2-BBF4-5038B8FD18A1}"/>
              </a:ext>
            </a:extLst>
          </p:cNvPr>
          <p:cNvSpPr/>
          <p:nvPr/>
        </p:nvSpPr>
        <p:spPr>
          <a:xfrm>
            <a:off x="1" y="0"/>
            <a:ext cx="175496" cy="6858000"/>
          </a:xfrm>
          <a:prstGeom prst="rect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4B6F2A-F0B8-4BD5-A033-102E6E0EC32F}"/>
              </a:ext>
            </a:extLst>
          </p:cNvPr>
          <p:cNvSpPr txBox="1"/>
          <p:nvPr/>
        </p:nvSpPr>
        <p:spPr>
          <a:xfrm>
            <a:off x="175497" y="2312355"/>
            <a:ext cx="1201650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>
                <a:solidFill>
                  <a:srgbClr val="007E79"/>
                </a:solidFill>
                <a:latin typeface="Sansation Light" panose="02000000000000000000" pitchFamily="2" charset="0"/>
              </a:rPr>
              <a:t>Děkujeme za pozornost!</a:t>
            </a:r>
            <a:endParaRPr lang="cs-CZ" sz="7200" b="1" dirty="0">
              <a:solidFill>
                <a:srgbClr val="007E79"/>
              </a:solidFill>
              <a:latin typeface="Sansation" panose="02000503000000020004" pitchFamily="2" charset="-18"/>
            </a:endParaRPr>
          </a:p>
        </p:txBody>
      </p:sp>
      <p:pic>
        <p:nvPicPr>
          <p:cNvPr id="8194" name="Picture 2" descr="VÃ½sledek obrÃ¡zku pro sc&amp;c">
            <a:extLst>
              <a:ext uri="{FF2B5EF4-FFF2-40B4-BE49-F238E27FC236}">
                <a16:creationId xmlns:a16="http://schemas.microsoft.com/office/drawing/2014/main" id="{1F69AD0D-A013-46D6-8AFE-E4D2564D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06097"/>
            <a:ext cx="2609850" cy="9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4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404037" y="978007"/>
            <a:ext cx="117879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Metodologie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Sansation"/>
              </a:rPr>
              <a:t>CAPRI výzkum: telefonická </a:t>
            </a:r>
            <a:r>
              <a:rPr lang="cs-CZ" sz="2400" dirty="0" err="1">
                <a:solidFill>
                  <a:schemeClr val="bg1"/>
                </a:solidFill>
                <a:latin typeface="Sansation"/>
              </a:rPr>
              <a:t>rekrutace</a:t>
            </a:r>
            <a:r>
              <a:rPr lang="cs-CZ" sz="2400" dirty="0">
                <a:solidFill>
                  <a:schemeClr val="bg1"/>
                </a:solidFill>
                <a:latin typeface="Sansation"/>
              </a:rPr>
              <a:t> a následný online dotazník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Sansation"/>
              </a:rPr>
              <a:t>Termín sběru dat: 10. ledna – 11. února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Sansation"/>
              </a:rPr>
              <a:t>Počet respondentů: 1 028</a:t>
            </a:r>
          </a:p>
          <a:p>
            <a:endParaRPr lang="cs-CZ" sz="2400" dirty="0">
              <a:solidFill>
                <a:schemeClr val="bg1"/>
              </a:solidFill>
              <a:latin typeface="Sansation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Sansation"/>
              </a:rPr>
              <a:t>Obsah konference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Sansation"/>
              </a:rPr>
              <a:t>Obecný pohled Čechů na banky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Sansation"/>
              </a:rPr>
              <a:t>Spokojenost Čechů s hlavní bankou – Index spokojenosti 2019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Sansation"/>
              </a:rPr>
              <a:t>Úvahy o změnách banky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Sansation"/>
              </a:rPr>
              <a:t>Pojištění vkladů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Sansation"/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389777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34031B3-5272-4891-8959-AE678B313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" y="-203244"/>
            <a:ext cx="3424091" cy="172814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B85B07-5C2D-44AA-9D33-EC166DFCC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86" y="-418562"/>
            <a:ext cx="6437214" cy="778745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36FAA6-5912-46AE-A105-4B9F2EF6BDF4}"/>
              </a:ext>
            </a:extLst>
          </p:cNvPr>
          <p:cNvSpPr txBox="1"/>
          <p:nvPr/>
        </p:nvSpPr>
        <p:spPr>
          <a:xfrm>
            <a:off x="0" y="301350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rgbClr val="13576B"/>
                </a:solidFill>
                <a:latin typeface="Sansation Light" panose="02000000000000000000" pitchFamily="2" charset="0"/>
              </a:rPr>
              <a:t>OBECNÝ POHLED NA BANKY</a:t>
            </a:r>
            <a:endParaRPr lang="cs-CZ" sz="4800" dirty="0">
              <a:solidFill>
                <a:srgbClr val="13576B"/>
              </a:solidFill>
              <a:latin typeface="Sansation Light" panose="02000000000000000000" pitchFamily="2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1BBEA44-AB37-42B1-99CB-B755192C1D37}"/>
              </a:ext>
            </a:extLst>
          </p:cNvPr>
          <p:cNvSpPr/>
          <p:nvPr/>
        </p:nvSpPr>
        <p:spPr>
          <a:xfrm>
            <a:off x="1" y="0"/>
            <a:ext cx="175496" cy="6858000"/>
          </a:xfrm>
          <a:prstGeom prst="rect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88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5034" cy="4601183"/>
          </a:xfrm>
          <a:noFill/>
        </p:spPr>
        <p:txBody>
          <a:bodyPr>
            <a:normAutofit/>
          </a:bodyPr>
          <a:lstStyle/>
          <a:p>
            <a:r>
              <a:rPr lang="cs-CZ" sz="4000" dirty="0"/>
              <a:t>Banky v oblasti důvěry opět na prvním místě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046" y="1472544"/>
            <a:ext cx="3002816" cy="4252475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Calibri"/>
                <a:sym typeface="Calibri"/>
              </a:rPr>
              <a:t>K nejvyššímu nárůstu došlo </a:t>
            </a:r>
            <a:br>
              <a:rPr lang="cs-CZ" sz="1600" dirty="0">
                <a:latin typeface="Calibri"/>
                <a:sym typeface="Calibri"/>
              </a:rPr>
            </a:br>
            <a:r>
              <a:rPr lang="cs-CZ" sz="1600" dirty="0">
                <a:latin typeface="Calibri"/>
                <a:sym typeface="Calibri"/>
              </a:rPr>
              <a:t>v případě obchodních řetězců, kde meziročně míra důvěry poskočila o 0,6 bodu</a:t>
            </a:r>
          </a:p>
          <a:p>
            <a:endParaRPr lang="cs-CZ" sz="1600" dirty="0">
              <a:latin typeface="Calibri"/>
              <a:sym typeface="Calibri"/>
            </a:endParaRPr>
          </a:p>
          <a:p>
            <a:r>
              <a:rPr lang="cs-CZ" sz="1600" dirty="0">
                <a:latin typeface="Calibri"/>
                <a:sym typeface="Calibri"/>
              </a:rPr>
              <a:t>Dlouhodobě nejméně důvěryhodné jsou nebankovní poskytovatelé finančních služeb</a:t>
            </a:r>
          </a:p>
          <a:p>
            <a:endParaRPr lang="cs-CZ" sz="1600" dirty="0">
              <a:latin typeface="Calibri"/>
              <a:sym typeface="Calibri"/>
            </a:endParaRPr>
          </a:p>
          <a:p>
            <a:r>
              <a:rPr lang="cs-CZ" sz="1600" dirty="0">
                <a:latin typeface="Calibri"/>
                <a:sym typeface="Calibri"/>
              </a:rPr>
              <a:t>V míře důvěry lze nalézt rozdíly mezi mladými lidmi a lidmi </a:t>
            </a:r>
            <a:br>
              <a:rPr lang="cs-CZ" sz="1600" dirty="0">
                <a:latin typeface="Calibri"/>
                <a:sym typeface="Calibri"/>
              </a:rPr>
            </a:br>
            <a:r>
              <a:rPr lang="cs-CZ" sz="1600" dirty="0">
                <a:latin typeface="Calibri"/>
                <a:sym typeface="Calibri"/>
              </a:rPr>
              <a:t>v nejvyšším věku, kdy důvěra </a:t>
            </a:r>
            <a:br>
              <a:rPr lang="cs-CZ" sz="1600" dirty="0">
                <a:latin typeface="Calibri"/>
                <a:sym typeface="Calibri"/>
              </a:rPr>
            </a:br>
            <a:r>
              <a:rPr lang="cs-CZ" sz="1600" dirty="0">
                <a:latin typeface="Calibri"/>
                <a:sym typeface="Calibri"/>
              </a:rPr>
              <a:t>v obory často klesá s věkem (pravděpodobně na základě kumulace zkušeností)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4" name="Zástupný symbol pro text 4">
            <a:extLst>
              <a:ext uri="{FF2B5EF4-FFF2-40B4-BE49-F238E27FC236}">
                <a16:creationId xmlns:a16="http://schemas.microsoft.com/office/drawing/2014/main" id="{3C28FBEC-754B-440B-9B28-702FCB87FF9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4652" y="6397187"/>
            <a:ext cx="8252210" cy="30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sym typeface="Calibri"/>
              </a:rPr>
              <a:t>Do jaké míry důvěřujete následujícím oborům? 0 = vůbec nedůvěřuji, 10 = naprosto důvěřuji , N = 1028</a:t>
            </a:r>
          </a:p>
        </p:txBody>
      </p:sp>
      <p:graphicFrame>
        <p:nvGraphicFramePr>
          <p:cNvPr id="10" name="Zástupný obsah 10">
            <a:extLst>
              <a:ext uri="{FF2B5EF4-FFF2-40B4-BE49-F238E27FC236}">
                <a16:creationId xmlns:a16="http://schemas.microsoft.com/office/drawing/2014/main" id="{804DD43E-A410-4A03-BD34-82D332D0F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640900"/>
              </p:ext>
            </p:extLst>
          </p:nvPr>
        </p:nvGraphicFramePr>
        <p:xfrm>
          <a:off x="3564651" y="838409"/>
          <a:ext cx="5147269" cy="523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73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sz="3800" dirty="0"/>
              <a:t>Vnímání konkurence i stavu českých bank se zlepšuje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612" y="2017057"/>
            <a:ext cx="2795081" cy="3530304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Lépe hodnotí stav českých bank muži s vysokoškolským vzděláním v Praze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I konkurenci mezi bankami přijímají respondenti stále více pozitivně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E0660AA4-F4BC-45BE-8B80-83795FEE5E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698779"/>
              </p:ext>
            </p:extLst>
          </p:nvPr>
        </p:nvGraphicFramePr>
        <p:xfrm>
          <a:off x="3564652" y="1123837"/>
          <a:ext cx="6272367" cy="44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ástupný symbol pro text 4">
            <a:extLst>
              <a:ext uri="{FF2B5EF4-FFF2-40B4-BE49-F238E27FC236}">
                <a16:creationId xmlns:a16="http://schemas.microsoft.com/office/drawing/2014/main" id="{3C28FBEC-754B-440B-9B28-702FCB87FF9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4652" y="6384924"/>
            <a:ext cx="8252210" cy="30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sym typeface="Calibri"/>
              </a:rPr>
              <a:t>V následujících otázkách Vás požádáme o obecné hodnocení českého bankovního trhu.  Budete mít k dispozici stupnici 0-10, kdy 0 představuje Váš zcela ZÁPORNÝ názor a 10 Váš zcela KLADNÝ názor., N = 1028</a:t>
            </a:r>
          </a:p>
        </p:txBody>
      </p:sp>
    </p:spTree>
    <p:extLst>
      <p:ext uri="{BB962C8B-B14F-4D97-AF65-F5344CB8AC3E}">
        <p14:creationId xmlns:p14="http://schemas.microsoft.com/office/powerpoint/2010/main" val="242271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565E2-54F5-4FE1-B4B3-56B5F605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současnosti je banka spíš jako obchod a do budoucna by měla být spíš rádce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C68723-19C2-4EA9-907D-882975AB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 err="1"/>
              <a:t>Vnímáte</a:t>
            </a:r>
            <a:r>
              <a:rPr lang="en-US" sz="900" dirty="0"/>
              <a:t> </a:t>
            </a:r>
            <a:r>
              <a:rPr lang="en-US" sz="900" dirty="0" err="1"/>
              <a:t>svou</a:t>
            </a:r>
            <a:r>
              <a:rPr lang="en-US" sz="900" dirty="0"/>
              <a:t> </a:t>
            </a:r>
            <a:r>
              <a:rPr lang="en-US" sz="900" dirty="0" err="1"/>
              <a:t>banku</a:t>
            </a:r>
            <a:r>
              <a:rPr lang="en-US" sz="900" dirty="0"/>
              <a:t> </a:t>
            </a:r>
            <a:r>
              <a:rPr lang="en-US" sz="900" dirty="0" err="1"/>
              <a:t>spíše</a:t>
            </a:r>
            <a:r>
              <a:rPr lang="en-US" sz="900" dirty="0"/>
              <a:t> </a:t>
            </a:r>
            <a:r>
              <a:rPr lang="en-US" sz="900" dirty="0" err="1"/>
              <a:t>jako</a:t>
            </a:r>
            <a:r>
              <a:rPr lang="en-US" sz="900" dirty="0"/>
              <a:t> </a:t>
            </a:r>
            <a:r>
              <a:rPr lang="en-US" sz="900" dirty="0" err="1"/>
              <a:t>obchod</a:t>
            </a:r>
            <a:r>
              <a:rPr lang="en-US" sz="900" dirty="0"/>
              <a:t>, </a:t>
            </a:r>
            <a:r>
              <a:rPr lang="en-US" sz="900" dirty="0" err="1"/>
              <a:t>kde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vybíráte</a:t>
            </a:r>
            <a:r>
              <a:rPr lang="en-US" sz="900" dirty="0"/>
              <a:t> z </a:t>
            </a:r>
            <a:r>
              <a:rPr lang="en-US" sz="900" dirty="0" err="1"/>
              <a:t>dané</a:t>
            </a:r>
            <a:r>
              <a:rPr lang="en-US" sz="900" dirty="0"/>
              <a:t> </a:t>
            </a:r>
            <a:r>
              <a:rPr lang="en-US" sz="900" dirty="0" err="1"/>
              <a:t>nabídky</a:t>
            </a:r>
            <a:r>
              <a:rPr lang="en-US" sz="900" dirty="0"/>
              <a:t> </a:t>
            </a:r>
            <a:r>
              <a:rPr lang="en-US" sz="900" dirty="0" err="1"/>
              <a:t>nebo</a:t>
            </a:r>
            <a:r>
              <a:rPr lang="en-US" sz="900" dirty="0"/>
              <a:t> </a:t>
            </a:r>
            <a:r>
              <a:rPr lang="en-US" sz="900" dirty="0" err="1"/>
              <a:t>jako</a:t>
            </a:r>
            <a:r>
              <a:rPr lang="en-US" sz="900" dirty="0"/>
              <a:t> </a:t>
            </a:r>
            <a:r>
              <a:rPr lang="en-US" sz="900" dirty="0" err="1"/>
              <a:t>rodinného</a:t>
            </a:r>
            <a:r>
              <a:rPr lang="en-US" sz="900" dirty="0"/>
              <a:t> </a:t>
            </a:r>
            <a:r>
              <a:rPr lang="en-US" sz="900" dirty="0" err="1"/>
              <a:t>rádce</a:t>
            </a:r>
            <a:r>
              <a:rPr lang="en-US" sz="900" dirty="0"/>
              <a:t> a </a:t>
            </a:r>
            <a:r>
              <a:rPr lang="en-US" sz="900" dirty="0" err="1"/>
              <a:t>pomocníka</a:t>
            </a:r>
            <a:r>
              <a:rPr lang="en-US" sz="900" dirty="0"/>
              <a:t>? / N = </a:t>
            </a:r>
            <a:r>
              <a:rPr lang="cs-CZ" sz="900" dirty="0"/>
              <a:t>829</a:t>
            </a:r>
          </a:p>
          <a:p>
            <a:r>
              <a:rPr lang="cs-CZ" sz="900" dirty="0"/>
              <a:t>Zdroj: průzkum </a:t>
            </a:r>
            <a:r>
              <a:rPr lang="cs-CZ" sz="900" dirty="0" err="1"/>
              <a:t>Customer</a:t>
            </a:r>
            <a:r>
              <a:rPr lang="cs-CZ" sz="900" dirty="0"/>
              <a:t> </a:t>
            </a:r>
            <a:r>
              <a:rPr lang="cs-CZ" sz="900" dirty="0" err="1"/>
              <a:t>Centricity</a:t>
            </a:r>
            <a:r>
              <a:rPr lang="cs-CZ" sz="900" dirty="0"/>
              <a:t>, říjen 2018</a:t>
            </a:r>
            <a:endParaRPr lang="en-US" sz="9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D02C9-87BA-4683-91ED-ABE7C6B2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89122DCF-EFEB-4718-8779-D615A913F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76868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81D6B13-E632-40DD-A3FF-6A6854DD997B}"/>
              </a:ext>
            </a:extLst>
          </p:cNvPr>
          <p:cNvSpPr/>
          <p:nvPr/>
        </p:nvSpPr>
        <p:spPr>
          <a:xfrm rot="18413153">
            <a:off x="9194688" y="2476385"/>
            <a:ext cx="710293" cy="30207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EF6E0B5F-55D6-4178-BBEA-E372AF62B713}"/>
              </a:ext>
            </a:extLst>
          </p:cNvPr>
          <p:cNvSpPr/>
          <p:nvPr/>
        </p:nvSpPr>
        <p:spPr>
          <a:xfrm rot="3660348">
            <a:off x="5007580" y="2385744"/>
            <a:ext cx="710293" cy="30207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36A623E-FFC4-4624-81E6-F538BCFC974D}"/>
              </a:ext>
            </a:extLst>
          </p:cNvPr>
          <p:cNvSpPr txBox="1"/>
          <p:nvPr/>
        </p:nvSpPr>
        <p:spPr>
          <a:xfrm>
            <a:off x="5836816" y="688459"/>
            <a:ext cx="337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Banka jako…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058E39D-2614-4351-97E4-42A12D16C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4E217-9B3E-49B1-B402-9C940615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Klienti upřednostňují lidský / osobní kontakt </a:t>
            </a:r>
            <a:br>
              <a:rPr lang="cs-CZ" dirty="0"/>
            </a:br>
            <a:br>
              <a:rPr lang="cs-CZ" dirty="0"/>
            </a:br>
            <a:r>
              <a:rPr lang="cs-CZ" sz="1800" dirty="0"/>
              <a:t>Nicméně inovátoři častěji připouštějí, že v oblasti pojištění a půjček může bez problémů radit robot. 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4D7BC2-65AF-4E49-913A-32EC8830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0341" y="6269723"/>
            <a:ext cx="8262945" cy="365125"/>
          </a:xfrm>
        </p:spPr>
        <p:txBody>
          <a:bodyPr/>
          <a:lstStyle/>
          <a:p>
            <a:r>
              <a:rPr lang="en-US" sz="800" dirty="0"/>
              <a:t>V </a:t>
            </a:r>
            <a:r>
              <a:rPr lang="en-US" sz="800" dirty="0" err="1"/>
              <a:t>současné</a:t>
            </a:r>
            <a:r>
              <a:rPr lang="en-US" sz="800" dirty="0"/>
              <a:t> </a:t>
            </a:r>
            <a:r>
              <a:rPr lang="en-US" sz="800" dirty="0" err="1"/>
              <a:t>době</a:t>
            </a:r>
            <a:r>
              <a:rPr lang="en-US" sz="800" dirty="0"/>
              <a:t> se </a:t>
            </a:r>
            <a:r>
              <a:rPr lang="en-US" sz="800" dirty="0" err="1"/>
              <a:t>mluví</a:t>
            </a:r>
            <a:r>
              <a:rPr lang="en-US" sz="800" dirty="0"/>
              <a:t> o </a:t>
            </a:r>
            <a:r>
              <a:rPr lang="en-US" sz="800" dirty="0" err="1"/>
              <a:t>digitalizaci</a:t>
            </a:r>
            <a:r>
              <a:rPr lang="en-US" sz="800" dirty="0"/>
              <a:t> a </a:t>
            </a:r>
            <a:r>
              <a:rPr lang="en-US" sz="800" dirty="0" err="1"/>
              <a:t>robotech</a:t>
            </a:r>
            <a:r>
              <a:rPr lang="en-US" sz="800" dirty="0"/>
              <a:t> a </a:t>
            </a:r>
            <a:r>
              <a:rPr lang="en-US" sz="800" dirty="0" err="1"/>
              <a:t>strojích</a:t>
            </a:r>
            <a:r>
              <a:rPr lang="en-US" sz="800" dirty="0"/>
              <a:t>. </a:t>
            </a:r>
            <a:r>
              <a:rPr lang="en-US" sz="800" dirty="0" err="1"/>
              <a:t>Zkuste</a:t>
            </a:r>
            <a:r>
              <a:rPr lang="en-US" sz="800" dirty="0"/>
              <a:t> mi u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položky</a:t>
            </a:r>
            <a:r>
              <a:rPr lang="en-US" sz="800" dirty="0"/>
              <a:t> </a:t>
            </a:r>
            <a:r>
              <a:rPr lang="en-US" sz="800" dirty="0" err="1"/>
              <a:t>říci</a:t>
            </a:r>
            <a:r>
              <a:rPr lang="en-US" sz="800" dirty="0"/>
              <a:t>, </a:t>
            </a:r>
            <a:r>
              <a:rPr lang="en-US" sz="800" dirty="0" err="1"/>
              <a:t>jestli</a:t>
            </a:r>
            <a:r>
              <a:rPr lang="en-US" sz="800" dirty="0"/>
              <a:t> </a:t>
            </a:r>
            <a:r>
              <a:rPr lang="en-US" sz="800" dirty="0" err="1"/>
              <a:t>chcete</a:t>
            </a:r>
            <a:r>
              <a:rPr lang="en-US" sz="800" dirty="0"/>
              <a:t>, aby </a:t>
            </a:r>
            <a:r>
              <a:rPr lang="en-US" sz="800" dirty="0" err="1"/>
              <a:t>Vás</a:t>
            </a:r>
            <a:r>
              <a:rPr lang="en-US" sz="800" dirty="0"/>
              <a:t> v </a:t>
            </a:r>
            <a:r>
              <a:rPr lang="en-US" sz="800" dirty="0" err="1"/>
              <a:t>této</a:t>
            </a:r>
            <a:r>
              <a:rPr lang="en-US" sz="800" dirty="0"/>
              <a:t> </a:t>
            </a:r>
            <a:r>
              <a:rPr lang="en-US" sz="800" dirty="0" err="1"/>
              <a:t>oblasti</a:t>
            </a:r>
            <a:r>
              <a:rPr lang="en-US" sz="800" dirty="0"/>
              <a:t> </a:t>
            </a:r>
            <a:r>
              <a:rPr lang="en-US" sz="800" dirty="0" err="1"/>
              <a:t>spíš</a:t>
            </a:r>
            <a:r>
              <a:rPr lang="en-US" sz="800" dirty="0"/>
              <a:t> </a:t>
            </a:r>
            <a:r>
              <a:rPr lang="en-US" sz="800" dirty="0" err="1"/>
              <a:t>vedl</a:t>
            </a:r>
            <a:r>
              <a:rPr lang="en-US" sz="800" dirty="0"/>
              <a:t> / </a:t>
            </a:r>
            <a:r>
              <a:rPr lang="en-US" sz="800" dirty="0" err="1"/>
              <a:t>radil</a:t>
            </a:r>
            <a:r>
              <a:rPr lang="en-US" sz="800" dirty="0"/>
              <a:t> </a:t>
            </a:r>
            <a:r>
              <a:rPr lang="en-US" sz="800" dirty="0" err="1"/>
              <a:t>člověk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nějaký</a:t>
            </a:r>
            <a:r>
              <a:rPr lang="en-US" sz="800" dirty="0"/>
              <a:t> </a:t>
            </a:r>
            <a:r>
              <a:rPr lang="en-US" sz="800" dirty="0" err="1"/>
              <a:t>chytrý</a:t>
            </a:r>
            <a:r>
              <a:rPr lang="en-US" sz="800" dirty="0"/>
              <a:t> </a:t>
            </a:r>
            <a:r>
              <a:rPr lang="en-US" sz="800" dirty="0" err="1"/>
              <a:t>stroj</a:t>
            </a:r>
            <a:r>
              <a:rPr lang="en-US" sz="800" dirty="0"/>
              <a:t> / robot?</a:t>
            </a:r>
            <a:r>
              <a:rPr lang="cs-CZ" sz="800" dirty="0"/>
              <a:t> </a:t>
            </a:r>
            <a:r>
              <a:rPr lang="en-US" sz="800" dirty="0"/>
              <a:t>/ N = </a:t>
            </a:r>
            <a:r>
              <a:rPr lang="cs-CZ" sz="800" dirty="0"/>
              <a:t>829</a:t>
            </a:r>
          </a:p>
          <a:p>
            <a:r>
              <a:rPr lang="cs-CZ" sz="800" dirty="0"/>
              <a:t>Zdroj: průzkum </a:t>
            </a:r>
            <a:r>
              <a:rPr lang="cs-CZ" sz="800" dirty="0" err="1"/>
              <a:t>Customer</a:t>
            </a:r>
            <a:r>
              <a:rPr lang="cs-CZ" sz="800" dirty="0"/>
              <a:t> </a:t>
            </a:r>
            <a:r>
              <a:rPr lang="cs-CZ" sz="800" dirty="0" err="1"/>
              <a:t>Centricity</a:t>
            </a:r>
            <a:r>
              <a:rPr lang="cs-CZ" sz="800" dirty="0"/>
              <a:t>, říjen 2018</a:t>
            </a:r>
            <a:endParaRPr lang="en-US" sz="8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DB4E28-9515-45C8-8973-EE89D294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F347485-9F69-4B95-B00B-4287214BE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720677"/>
              </p:ext>
            </p:extLst>
          </p:nvPr>
        </p:nvGraphicFramePr>
        <p:xfrm>
          <a:off x="3792354" y="863790"/>
          <a:ext cx="7147744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CAC64BEA-CC7E-4480-862A-4F04E92E8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B4709-9F58-4455-A141-7DB86BD8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Klientům se jeví jako užitečné mít možnost spravovat pojištění, místní poplatky a energie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6FBF75-7B09-4676-ADA4-DD202360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3300" y="6206339"/>
            <a:ext cx="5911517" cy="365125"/>
          </a:xfrm>
        </p:spPr>
        <p:txBody>
          <a:bodyPr/>
          <a:lstStyle/>
          <a:p>
            <a:r>
              <a:rPr lang="cs-CZ" sz="800" dirty="0"/>
              <a:t>K</a:t>
            </a:r>
            <a:r>
              <a:rPr lang="en-US" sz="800" dirty="0" err="1"/>
              <a:t>teré</a:t>
            </a:r>
            <a:r>
              <a:rPr lang="en-US" sz="800" dirty="0"/>
              <a:t> </a:t>
            </a:r>
            <a:r>
              <a:rPr lang="en-US" sz="800" dirty="0" err="1"/>
              <a:t>služby</a:t>
            </a:r>
            <a:r>
              <a:rPr lang="en-US" sz="800" dirty="0"/>
              <a:t> </a:t>
            </a:r>
            <a:r>
              <a:rPr lang="en-US" sz="800" dirty="0" err="1"/>
              <a:t>byste</a:t>
            </a:r>
            <a:r>
              <a:rPr lang="en-US" sz="800" dirty="0"/>
              <a:t> </a:t>
            </a:r>
            <a:r>
              <a:rPr lang="en-US" sz="800" dirty="0" err="1"/>
              <a:t>případně</a:t>
            </a:r>
            <a:r>
              <a:rPr lang="en-US" sz="800" dirty="0"/>
              <a:t> </a:t>
            </a:r>
            <a:r>
              <a:rPr lang="en-US" sz="800" dirty="0" err="1"/>
              <a:t>využil</a:t>
            </a:r>
            <a:r>
              <a:rPr lang="en-US" sz="800" dirty="0"/>
              <a:t>/a? / N = </a:t>
            </a:r>
            <a:r>
              <a:rPr lang="cs-CZ" sz="800" dirty="0"/>
              <a:t>829</a:t>
            </a:r>
          </a:p>
          <a:p>
            <a:r>
              <a:rPr lang="cs-CZ" sz="800" dirty="0"/>
              <a:t>Zdroj: průzkum </a:t>
            </a:r>
            <a:r>
              <a:rPr lang="cs-CZ" sz="800" dirty="0" err="1"/>
              <a:t>Customer</a:t>
            </a:r>
            <a:r>
              <a:rPr lang="cs-CZ" sz="800" dirty="0"/>
              <a:t> </a:t>
            </a:r>
            <a:r>
              <a:rPr lang="cs-CZ" sz="800" dirty="0" err="1"/>
              <a:t>Centricity</a:t>
            </a:r>
            <a:r>
              <a:rPr lang="cs-CZ" sz="800" dirty="0"/>
              <a:t>, říjen 2018</a:t>
            </a:r>
            <a:endParaRPr lang="en-US" sz="8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62889-314E-4E4A-834E-4696A75C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EF88319-0C16-4859-85A5-405D78962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461232"/>
              </p:ext>
            </p:extLst>
          </p:nvPr>
        </p:nvGraphicFramePr>
        <p:xfrm>
          <a:off x="3543300" y="863600"/>
          <a:ext cx="8262619" cy="486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5244D603-B78D-45F3-AFEA-DAEADC61C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5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ZRdMtkOZNn1QDlr9Y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0YyIiBEE.lc98VdBy5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0YyIiBEE.lc98VdBy5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0YyIiBEE.lc98VdBy5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ZRdMtkOZNn1QDlr9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ZRdMtkOZNn1QDlr9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ZRdMtkOZNn1QDlr9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ZRdMtkOZNn1QDlr9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ZRdMtkOZNn1QDlr9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ZRdMtkOZNn1QDlr9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ZRdMtkOZNn1QDlr9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VyWXuXaU6t8_XLa0.e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0YyIiBEE.lc98VdBy5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ez2tUbJEqkReM9OF0j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YHjbRbkeCKQGjfSX2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ez2tUbJEqkReM9OF0j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6tx3EDYU2n_R1Tyub4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0YyIiBEE.lc98VdBy5KQ"/>
</p:tagLst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2018_nex" id="{43CAA889-BA65-4DA6-8F05-727512501E4B}" vid="{C8E0DB58-84EC-4026-ADD3-6260534EB18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</TotalTime>
  <Words>1072</Words>
  <Application>Microsoft Office PowerPoint</Application>
  <PresentationFormat>Širokoúhlá obrazovka</PresentationFormat>
  <Paragraphs>267</Paragraphs>
  <Slides>23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Sansation</vt:lpstr>
      <vt:lpstr>Sansation Light</vt:lpstr>
      <vt:lpstr>Wingdings 2</vt:lpstr>
      <vt:lpstr>Rámeček</vt:lpstr>
      <vt:lpstr>Prezentace aplikace PowerPoint</vt:lpstr>
      <vt:lpstr>Prezentace aplikace PowerPoint</vt:lpstr>
      <vt:lpstr>Prezentace aplikace PowerPoint</vt:lpstr>
      <vt:lpstr>Prezentace aplikace PowerPoint</vt:lpstr>
      <vt:lpstr>Banky v oblasti důvěry opět na prvním místě</vt:lpstr>
      <vt:lpstr>Vnímání konkurence i stavu českých bank se zlepšuje</vt:lpstr>
      <vt:lpstr>V současnosti je banka spíš jako obchod a do budoucna by měla být spíš rádce</vt:lpstr>
      <vt:lpstr>Klienti upřednostňují lidský / osobní kontakt   Nicméně inovátoři častěji připouštějí, že v oblasti pojištění a půjček může bez problémů radit robot. </vt:lpstr>
      <vt:lpstr>Klientům se jeví jako užitečné mít možnost spravovat pojištění, místní poplatky a energie</vt:lpstr>
      <vt:lpstr>Prezentace aplikace PowerPoint</vt:lpstr>
      <vt:lpstr>Index spokojenosti se již  5 let drží na velmi vysoké úrovni</vt:lpstr>
      <vt:lpstr>Zásadními ovladači satisfakce jsou stále záležitosti úrovně poskytovaných služeb</vt:lpstr>
      <vt:lpstr>Pokud změna banky, pak stejně jako v roce 2018 pro vysoké poplatky a lepší podmínky</vt:lpstr>
      <vt:lpstr>Snížit poplatky  a zvýšit úroky, to si klienti přejí (už několik let)</vt:lpstr>
      <vt:lpstr>SHRNUTÍ</vt:lpstr>
      <vt:lpstr>Prezentace aplikace PowerPoint</vt:lpstr>
      <vt:lpstr>1/3 lidí neví, nebo tvrdí, že jejich vklady nejsou pojištěny</vt:lpstr>
      <vt:lpstr>Pouze malá část klientů tvrdí, že je banky  o pojištění vkladů informovaly</vt:lpstr>
      <vt:lpstr>27 % lidí dokázalo určit správnou částku, do které jsou vklady pojištěny</vt:lpstr>
      <vt:lpstr>Většina lidí ví, co je automatickypojištěné</vt:lpstr>
      <vt:lpstr>Pouze 10 % lidí ví, že další možnosti vkladů nejsou pojištěné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Zadlužování českých domácností</dc:title>
  <dc:creator>jhamanova</dc:creator>
  <cp:lastModifiedBy>Andrea Trudičová</cp:lastModifiedBy>
  <cp:revision>321</cp:revision>
  <cp:lastPrinted>2019-03-25T15:34:19Z</cp:lastPrinted>
  <dcterms:created xsi:type="dcterms:W3CDTF">2019-02-19T12:35:12Z</dcterms:created>
  <dcterms:modified xsi:type="dcterms:W3CDTF">2019-03-25T15:45:58Z</dcterms:modified>
</cp:coreProperties>
</file>