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8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0"/>
  </p:notesMasterIdLst>
  <p:sldIdLst>
    <p:sldId id="336" r:id="rId2"/>
    <p:sldId id="402" r:id="rId3"/>
    <p:sldId id="395" r:id="rId4"/>
    <p:sldId id="375" r:id="rId5"/>
    <p:sldId id="390" r:id="rId6"/>
    <p:sldId id="391" r:id="rId7"/>
    <p:sldId id="401" r:id="rId8"/>
    <p:sldId id="265" r:id="rId9"/>
    <p:sldId id="268" r:id="rId10"/>
    <p:sldId id="257" r:id="rId11"/>
    <p:sldId id="275" r:id="rId12"/>
    <p:sldId id="397" r:id="rId13"/>
    <p:sldId id="259" r:id="rId14"/>
    <p:sldId id="262" r:id="rId15"/>
    <p:sldId id="398" r:id="rId16"/>
    <p:sldId id="261" r:id="rId17"/>
    <p:sldId id="258" r:id="rId18"/>
    <p:sldId id="271" r:id="rId19"/>
    <p:sldId id="396" r:id="rId20"/>
    <p:sldId id="379" r:id="rId21"/>
    <p:sldId id="280" r:id="rId22"/>
    <p:sldId id="380" r:id="rId23"/>
    <p:sldId id="381" r:id="rId24"/>
    <p:sldId id="400" r:id="rId25"/>
    <p:sldId id="399" r:id="rId26"/>
    <p:sldId id="392" r:id="rId27"/>
    <p:sldId id="393" r:id="rId28"/>
    <p:sldId id="328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e Kovacova" initials="VK" lastIdx="1" clrIdx="0">
    <p:extLst>
      <p:ext uri="{19B8F6BF-5375-455C-9EA6-DF929625EA0E}">
        <p15:presenceInfo xmlns:p15="http://schemas.microsoft.com/office/powerpoint/2012/main" userId="Viktorie Kovac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79"/>
    <a:srgbClr val="AFD7CF"/>
    <a:srgbClr val="18A794"/>
    <a:srgbClr val="40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50" autoAdjust="0"/>
  </p:normalViewPr>
  <p:slideViewPr>
    <p:cSldViewPr snapToGrid="0">
      <p:cViewPr varScale="1">
        <p:scale>
          <a:sx n="99" d="100"/>
          <a:sy n="9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2019\V1819_&#269;ba\vystupy\tabulky_grafy201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a\Documents\jh\V18_&#268;BA%20Dan&#283;,kyberbezpe&#269;nost\DigitalizaceI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45463221953746"/>
          <c:y val="6.2499653207842877E-2"/>
          <c:w val="0.47404522597117649"/>
          <c:h val="0.874861976721460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15-4BC5-B43A-FD7BED42A95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15-4BC5-B43A-FD7BED42A95F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15-4BC5-B43A-FD7BED42A95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B15-4BC5-B43A-FD7BED42A9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[tabulky_grafy2018.xlsx]List10!$B$4:$B$6</c:f>
              <c:strCache>
                <c:ptCount val="3"/>
                <c:pt idx="0">
                  <c:v>bez maturity</c:v>
                </c:pt>
                <c:pt idx="1">
                  <c:v>s maturitou</c:v>
                </c:pt>
                <c:pt idx="2">
                  <c:v>VŠ</c:v>
                </c:pt>
              </c:strCache>
            </c:strRef>
          </c:cat>
          <c:val>
            <c:numRef>
              <c:f>[tabulky_grafy2018.xlsx]List10!$C$4:$C$6</c:f>
              <c:numCache>
                <c:formatCode>0%</c:formatCode>
                <c:ptCount val="3"/>
                <c:pt idx="0">
                  <c:v>0.3</c:v>
                </c:pt>
                <c:pt idx="1">
                  <c:v>0.42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15-4BC5-B43A-FD7BED42A95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3191819747161"/>
          <c:y val="8.2804791724215274E-2"/>
          <c:w val="0.50615763119607071"/>
          <c:h val="0.7294004607076051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4-49D2-9A90-94FF79DF271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4-49D2-9A90-94FF79DF271F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D4-49D2-9A90-94FF79DF271F}"/>
              </c:ext>
            </c:extLst>
          </c:dPt>
          <c:dLbls>
            <c:dLbl>
              <c:idx val="0"/>
              <c:layout>
                <c:manualLayout>
                  <c:x val="7.7545266586361516E-2"/>
                  <c:y val="-0.16048633579668534"/>
                </c:manualLayout>
              </c:layout>
              <c:tx>
                <c:rich>
                  <a:bodyPr/>
                  <a:lstStyle/>
                  <a:p>
                    <a:fld id="{0869824D-D500-45D5-9D2C-C13446DF71AA}" type="CATEGORYNAME">
                      <a:rPr lang="en-US" smtClean="0"/>
                      <a:pPr/>
                      <a:t>[NÁZEV KATEGORIE]</a:t>
                    </a:fld>
                    <a:r>
                      <a:rPr lang="en-US" dirty="0"/>
                      <a:t>;</a:t>
                    </a:r>
                    <a:r>
                      <a:rPr lang="en-US" baseline="0" dirty="0"/>
                      <a:t> </a:t>
                    </a:r>
                    <a:r>
                      <a:rPr lang="en-US" b="1" baseline="0" dirty="0"/>
                      <a:t>37 %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D4-49D2-9A90-94FF79DF271F}"/>
                </c:ext>
              </c:extLst>
            </c:dLbl>
            <c:dLbl>
              <c:idx val="1"/>
              <c:layout>
                <c:manualLayout>
                  <c:x val="-0.1800340031970184"/>
                  <c:y val="9.3265145072473757E-2"/>
                </c:manualLayout>
              </c:layout>
              <c:tx>
                <c:rich>
                  <a:bodyPr/>
                  <a:lstStyle/>
                  <a:p>
                    <a:fld id="{67E24CB0-23D8-4721-95D6-4E13B3D5E764}" type="CATEGORYNAME">
                      <a:rPr lang="en-US" smtClean="0"/>
                      <a:pPr/>
                      <a:t>[NÁZEV KATEGORIE]</a:t>
                    </a:fld>
                    <a:r>
                      <a:rPr lang="en-US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r>
                      <a:rPr lang="en-US" b="1" baseline="0" dirty="0"/>
                      <a:t>36 %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05809168780198"/>
                      <c:h val="0.31507884743159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D4-49D2-9A90-94FF79DF271F}"/>
                </c:ext>
              </c:extLst>
            </c:dLbl>
            <c:dLbl>
              <c:idx val="2"/>
              <c:layout>
                <c:manualLayout>
                  <c:x val="-6.6397629277678644E-2"/>
                  <c:y val="-0.11107360867846378"/>
                </c:manualLayout>
              </c:layout>
              <c:tx>
                <c:rich>
                  <a:bodyPr/>
                  <a:lstStyle/>
                  <a:p>
                    <a:fld id="{F860A967-A536-4CF9-A9D7-8E534397A0C5}" type="CATEGORYNAME">
                      <a:rPr lang="en-US" smtClean="0"/>
                      <a:pPr/>
                      <a:t>[NÁZEV KATEGORIE]</a:t>
                    </a:fld>
                    <a:r>
                      <a:rPr lang="en-US" dirty="0"/>
                      <a:t>;</a:t>
                    </a:r>
                  </a:p>
                  <a:p>
                    <a:r>
                      <a:rPr lang="en-US" b="1" dirty="0"/>
                      <a:t>28 %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D4-49D2-9A90-94FF79DF2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Sheet1!$C$463:$E$463</c:f>
              <c:strCache>
                <c:ptCount val="3"/>
                <c:pt idx="0">
                  <c:v>Uživatelské jméno a heslo</c:v>
                </c:pt>
                <c:pt idx="1">
                  <c:v>Biometrie (otisk prstu, ověření hlasu, snímání tváře, oka)</c:v>
                </c:pt>
                <c:pt idx="2">
                  <c:v>PIN kód</c:v>
                </c:pt>
              </c:strCache>
            </c:strRef>
          </c:cat>
          <c:val>
            <c:numRef>
              <c:f>Sheet1!$C$464:$E$464</c:f>
              <c:numCache>
                <c:formatCode>###0%</c:formatCode>
                <c:ptCount val="3"/>
                <c:pt idx="0">
                  <c:v>0.36582350386832774</c:v>
                </c:pt>
                <c:pt idx="1">
                  <c:v>0.35647192686023532</c:v>
                </c:pt>
                <c:pt idx="2">
                  <c:v>0.27770456927143328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D4-49D2-9A90-94FF79DF2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91566546514698"/>
          <c:y val="2.537360509806326E-4"/>
          <c:w val="0.57108433453485308"/>
          <c:h val="0.93217620583718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grafy'!$R$17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D1-4FB6-895B-D7397FDFA8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D1-4FB6-895B-D7397FDFA8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D1-4FB6-895B-D7397FDFA8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D1-4FB6-895B-D7397FDFA8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D1-4FB6-895B-D7397FDFA8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D1-4FB6-895B-D7397FDFA8C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D1-4FB6-895B-D7397FDFA8C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D1-4FB6-895B-D7397FDFA8C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1-4FB6-895B-D7397FDFA8C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1-4FB6-895B-D7397FDFA8C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1-4FB6-895B-D7397FDFA8C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D1-4FB6-895B-D7397FDFA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grafy'!$Q$18:$Q$29</c:f>
              <c:strCache>
                <c:ptCount val="12"/>
                <c:pt idx="0">
                  <c:v>Jiné</c:v>
                </c:pt>
                <c:pt idx="1">
                  <c:v>Žádost o úvěr</c:v>
                </c:pt>
                <c:pt idx="2">
                  <c:v>Zřízení a správa kontokorentu</c:v>
                </c:pt>
                <c:pt idx="3">
                  <c:v>Nakupuji zboží se slevou (sleva díky využití elektronického bankovnictví)</c:v>
                </c:pt>
                <c:pt idx="4">
                  <c:v>Kontrola úspor</c:v>
                </c:pt>
                <c:pt idx="5">
                  <c:v>Převedení peněz z běžného účtu na spořicí a naopak</c:v>
                </c:pt>
                <c:pt idx="6">
                  <c:v>Nakupuji zboží v e-shopech (jednoduchá platba bez nutnosti použít kartu)</c:v>
                </c:pt>
                <c:pt idx="7">
                  <c:v>Nastavení účtu a karet – limity, avíza, apod</c:v>
                </c:pt>
                <c:pt idx="8">
                  <c:v>Trvalé příkazy a inkasa – zadávání, správa</c:v>
                </c:pt>
                <c:pt idx="9">
                  <c:v>Kontrola příjmů a výdajů</c:v>
                </c:pt>
                <c:pt idx="10">
                  <c:v>Ověření zůstatku na účtu</c:v>
                </c:pt>
                <c:pt idx="11">
                  <c:v>Provedení platby</c:v>
                </c:pt>
              </c:strCache>
            </c:strRef>
          </c:cat>
          <c:val>
            <c:numRef>
              <c:f>'tabulky grafy'!$R$18:$R$29</c:f>
              <c:numCache>
                <c:formatCode>###0%</c:formatCode>
                <c:ptCount val="12"/>
                <c:pt idx="0">
                  <c:v>3.3041800780620849E-2</c:v>
                </c:pt>
                <c:pt idx="1">
                  <c:v>4.3901635524089967E-2</c:v>
                </c:pt>
                <c:pt idx="2">
                  <c:v>6.2836907532677816E-2</c:v>
                </c:pt>
                <c:pt idx="3">
                  <c:v>0.16949848000865553</c:v>
                </c:pt>
                <c:pt idx="4">
                  <c:v>0.55367151142606152</c:v>
                </c:pt>
                <c:pt idx="5">
                  <c:v>0.44721025934415271</c:v>
                </c:pt>
                <c:pt idx="6">
                  <c:v>0.36785551500279079</c:v>
                </c:pt>
                <c:pt idx="7">
                  <c:v>0.36428608077236069</c:v>
                </c:pt>
                <c:pt idx="8">
                  <c:v>0.47487088498019148</c:v>
                </c:pt>
                <c:pt idx="9">
                  <c:v>0.74785037400025711</c:v>
                </c:pt>
                <c:pt idx="10">
                  <c:v>0.81200550815337447</c:v>
                </c:pt>
                <c:pt idx="11">
                  <c:v>0.80634328825641599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A-4309-9F32-2CC36FD2EEA1}"/>
            </c:ext>
          </c:extLst>
        </c:ser>
        <c:ser>
          <c:idx val="1"/>
          <c:order val="1"/>
          <c:tx>
            <c:strRef>
              <c:f>'tabulky grafy'!$S$17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D1-4FB6-895B-D7397FDFA8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D1-4FB6-895B-D7397FDFA8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D1-4FB6-895B-D7397FDFA8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D1-4FB6-895B-D7397FDFA8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D1-4FB6-895B-D7397FDFA8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D1-4FB6-895B-D7397FDFA8C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D1-4FB6-895B-D7397FDFA8C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D1-4FB6-895B-D7397FDFA8C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D1-4FB6-895B-D7397FDFA8C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81 %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1-4FB6-895B-D7397FDFA8C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1-4FB6-895B-D7397FDFA8C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1-4FB6-895B-D7397FDFA8C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grafy'!$Q$18:$Q$29</c:f>
              <c:strCache>
                <c:ptCount val="12"/>
                <c:pt idx="0">
                  <c:v>Jiné</c:v>
                </c:pt>
                <c:pt idx="1">
                  <c:v>Žádost o úvěr</c:v>
                </c:pt>
                <c:pt idx="2">
                  <c:v>Zřízení a správa kontokorentu</c:v>
                </c:pt>
                <c:pt idx="3">
                  <c:v>Nakupuji zboží se slevou (sleva díky využití elektronického bankovnictví)</c:v>
                </c:pt>
                <c:pt idx="4">
                  <c:v>Kontrola úspor</c:v>
                </c:pt>
                <c:pt idx="5">
                  <c:v>Převedení peněz z běžného účtu na spořicí a naopak</c:v>
                </c:pt>
                <c:pt idx="6">
                  <c:v>Nakupuji zboží v e-shopech (jednoduchá platba bez nutnosti použít kartu)</c:v>
                </c:pt>
                <c:pt idx="7">
                  <c:v>Nastavení účtu a karet – limity, avíza, apod</c:v>
                </c:pt>
                <c:pt idx="8">
                  <c:v>Trvalé příkazy a inkasa – zadávání, správa</c:v>
                </c:pt>
                <c:pt idx="9">
                  <c:v>Kontrola příjmů a výdajů</c:v>
                </c:pt>
                <c:pt idx="10">
                  <c:v>Ověření zůstatku na účtu</c:v>
                </c:pt>
                <c:pt idx="11">
                  <c:v>Provedení platby</c:v>
                </c:pt>
              </c:strCache>
            </c:strRef>
          </c:cat>
          <c:val>
            <c:numRef>
              <c:f>'tabulky grafy'!$S$18:$S$29</c:f>
              <c:numCache>
                <c:formatCode>General</c:formatCode>
                <c:ptCount val="12"/>
                <c:pt idx="0">
                  <c:v>1.5644591091266539E-2</c:v>
                </c:pt>
                <c:pt idx="1">
                  <c:v>9.3754264798019363E-2</c:v>
                </c:pt>
                <c:pt idx="2">
                  <c:v>0.13735468040644658</c:v>
                </c:pt>
                <c:pt idx="3">
                  <c:v>0.19479860137305011</c:v>
                </c:pt>
                <c:pt idx="4">
                  <c:v>0.56495586907161432</c:v>
                </c:pt>
                <c:pt idx="5">
                  <c:v>0.56506700365918228</c:v>
                </c:pt>
                <c:pt idx="6">
                  <c:v>0.60672130668962598</c:v>
                </c:pt>
                <c:pt idx="7">
                  <c:v>0.65121528013657193</c:v>
                </c:pt>
                <c:pt idx="8">
                  <c:v>0.79253950914402305</c:v>
                </c:pt>
                <c:pt idx="9">
                  <c:v>0.80804173903521359</c:v>
                </c:pt>
                <c:pt idx="10">
                  <c:v>0.83238345198184338</c:v>
                </c:pt>
                <c:pt idx="11">
                  <c:v>0.85597032596064992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2A-4309-9F32-2CC36FD2E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466731024"/>
        <c:axId val="542945024"/>
      </c:barChart>
      <c:catAx>
        <c:axId val="46673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2945024"/>
        <c:crosses val="autoZero"/>
        <c:auto val="1"/>
        <c:lblAlgn val="ctr"/>
        <c:lblOffset val="100"/>
        <c:noMultiLvlLbl val="0"/>
      </c:catAx>
      <c:valAx>
        <c:axId val="542945024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46673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063718439992"/>
          <c:y val="0.8834119779666989"/>
          <c:w val="0.19836262118697892"/>
          <c:h val="8.6099068600329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24127030450562"/>
          <c:y val="3.0855610951218478E-2"/>
          <c:w val="0.50771579307251968"/>
          <c:h val="0.85716974018392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grafy'!$R$63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grafy'!$Q$64:$Q$69</c:f>
              <c:strCache>
                <c:ptCount val="6"/>
                <c:pt idx="0">
                  <c:v>Je bezpečné </c:v>
                </c:pt>
                <c:pt idx="1">
                  <c:v>Mám při jeho používání soukromí </c:v>
                </c:pt>
                <c:pt idx="2">
                  <c:v>Je rychlé </c:v>
                </c:pt>
                <c:pt idx="3">
                  <c:v>Mohu ho využít kdykoli a kdekoli (nemusím na pobočku) </c:v>
                </c:pt>
                <c:pt idx="4">
                  <c:v>Je pohodlné </c:v>
                </c:pt>
                <c:pt idx="5">
                  <c:v>Mám okamžitý přehled, co se na mém účtu děje </c:v>
                </c:pt>
              </c:strCache>
            </c:strRef>
          </c:cat>
          <c:val>
            <c:numRef>
              <c:f>'tabulky grafy'!$R$64:$R$69</c:f>
              <c:numCache>
                <c:formatCode>###0.0</c:formatCode>
                <c:ptCount val="6"/>
                <c:pt idx="0">
                  <c:v>7.5170052024576908</c:v>
                </c:pt>
                <c:pt idx="1">
                  <c:v>8.4929884037517187</c:v>
                </c:pt>
                <c:pt idx="2">
                  <c:v>9.1119759310969819</c:v>
                </c:pt>
                <c:pt idx="3">
                  <c:v>9.4220088141814369</c:v>
                </c:pt>
                <c:pt idx="4">
                  <c:v>9.2751383295753911</c:v>
                </c:pt>
                <c:pt idx="5">
                  <c:v>9.3831571404662775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C-4A14-8B49-605A96407DF6}"/>
            </c:ext>
          </c:extLst>
        </c:ser>
        <c:ser>
          <c:idx val="1"/>
          <c:order val="1"/>
          <c:tx>
            <c:strRef>
              <c:f>'tabulky grafy'!$S$63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grafy'!$Q$64:$Q$69</c:f>
              <c:strCache>
                <c:ptCount val="6"/>
                <c:pt idx="0">
                  <c:v>Je bezpečné </c:v>
                </c:pt>
                <c:pt idx="1">
                  <c:v>Mám při jeho používání soukromí </c:v>
                </c:pt>
                <c:pt idx="2">
                  <c:v>Je rychlé </c:v>
                </c:pt>
                <c:pt idx="3">
                  <c:v>Mohu ho využít kdykoli a kdekoli (nemusím na pobočku) </c:v>
                </c:pt>
                <c:pt idx="4">
                  <c:v>Je pohodlné </c:v>
                </c:pt>
                <c:pt idx="5">
                  <c:v>Mám okamžitý přehled, co se na mém účtu děje </c:v>
                </c:pt>
              </c:strCache>
            </c:strRef>
          </c:cat>
          <c:val>
            <c:numRef>
              <c:f>'tabulky grafy'!$S$64:$S$69</c:f>
              <c:numCache>
                <c:formatCode>General</c:formatCode>
                <c:ptCount val="6"/>
                <c:pt idx="0">
                  <c:v>7.4758718258021446</c:v>
                </c:pt>
                <c:pt idx="1">
                  <c:v>8.3298309556526675</c:v>
                </c:pt>
                <c:pt idx="2">
                  <c:v>9.2012727970518284</c:v>
                </c:pt>
                <c:pt idx="3">
                  <c:v>9.2582239873862662</c:v>
                </c:pt>
                <c:pt idx="4">
                  <c:v>9.3351500117448385</c:v>
                </c:pt>
                <c:pt idx="5">
                  <c:v>9.3785623520583314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C-4A14-8B49-605A96407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9373088"/>
        <c:axId val="547007488"/>
      </c:barChart>
      <c:catAx>
        <c:axId val="53937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007488"/>
        <c:crosses val="autoZero"/>
        <c:auto val="1"/>
        <c:lblAlgn val="ctr"/>
        <c:lblOffset val="100"/>
        <c:noMultiLvlLbl val="0"/>
      </c:catAx>
      <c:valAx>
        <c:axId val="54700748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393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72544039427104"/>
          <c:y val="0.9203799577883256"/>
          <c:w val="0.42793684682595029"/>
          <c:h val="5.9019090553145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64307599697435"/>
          <c:y val="3.1783935026343302E-2"/>
          <c:w val="0.46732733390801789"/>
          <c:h val="0.884399611656802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grafy'!$R$73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grafy'!$Q$74:$Q$81</c:f>
              <c:strCache>
                <c:ptCount val="8"/>
                <c:pt idx="0">
                  <c:v>Možnost nastavení vzhledu elektronického bankovnictví </c:v>
                </c:pt>
                <c:pt idx="1">
                  <c:v>Nabídka slevových akcí na produkty a služby banky </c:v>
                </c:pt>
                <c:pt idx="2">
                  <c:v>Široká nabídka produktů a služeb (půjčky, pojištění, nastavení limitů plateb, nastavení karty apod) </c:v>
                </c:pt>
                <c:pt idx="3">
                  <c:v>Možnost průběžně sledovat a případně kategorizovat výdaje </c:v>
                </c:pt>
                <c:pt idx="4">
                  <c:v>Dlouhodobý výpis transakcí </c:v>
                </c:pt>
                <c:pt idx="5">
                  <c:v>Detailní vyhledávání plateb např pomocí data platby či jména odesílatele či příjemce (fulltext) </c:v>
                </c:pt>
                <c:pt idx="6">
                  <c:v>Jeho vysoká míra zabezpečení </c:v>
                </c:pt>
                <c:pt idx="7">
                  <c:v>Jednoduché a přehledné ovládání </c:v>
                </c:pt>
              </c:strCache>
            </c:strRef>
          </c:cat>
          <c:val>
            <c:numRef>
              <c:f>'tabulky grafy'!$R$74:$R$81</c:f>
              <c:numCache>
                <c:formatCode>###0.0000</c:formatCode>
                <c:ptCount val="8"/>
                <c:pt idx="0">
                  <c:v>5.1858623074395318</c:v>
                </c:pt>
                <c:pt idx="1">
                  <c:v>5.3983750526540497</c:v>
                </c:pt>
                <c:pt idx="2">
                  <c:v>6.6740911022254101</c:v>
                </c:pt>
                <c:pt idx="3">
                  <c:v>7.7409119577675716</c:v>
                </c:pt>
                <c:pt idx="4">
                  <c:v>7.8216920947788706</c:v>
                </c:pt>
                <c:pt idx="5">
                  <c:v>7.9328510023255561</c:v>
                </c:pt>
                <c:pt idx="6">
                  <c:v>8.6715950725270972</c:v>
                </c:pt>
                <c:pt idx="7">
                  <c:v>9.0961782654222159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D-4ABE-9F85-87B0ADFBA3D2}"/>
            </c:ext>
          </c:extLst>
        </c:ser>
        <c:ser>
          <c:idx val="1"/>
          <c:order val="1"/>
          <c:tx>
            <c:strRef>
              <c:f>'tabulky grafy'!$S$73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grafy'!$Q$74:$Q$81</c:f>
              <c:strCache>
                <c:ptCount val="8"/>
                <c:pt idx="0">
                  <c:v>Možnost nastavení vzhledu elektronického bankovnictví </c:v>
                </c:pt>
                <c:pt idx="1">
                  <c:v>Nabídka slevových akcí na produkty a služby banky </c:v>
                </c:pt>
                <c:pt idx="2">
                  <c:v>Široká nabídka produktů a služeb (půjčky, pojištění, nastavení limitů plateb, nastavení karty apod) </c:v>
                </c:pt>
                <c:pt idx="3">
                  <c:v>Možnost průběžně sledovat a případně kategorizovat výdaje </c:v>
                </c:pt>
                <c:pt idx="4">
                  <c:v>Dlouhodobý výpis transakcí </c:v>
                </c:pt>
                <c:pt idx="5">
                  <c:v>Detailní vyhledávání plateb např pomocí data platby či jména odesílatele či příjemce (fulltext) </c:v>
                </c:pt>
                <c:pt idx="6">
                  <c:v>Jeho vysoká míra zabezpečení </c:v>
                </c:pt>
                <c:pt idx="7">
                  <c:v>Jednoduché a přehledné ovládání </c:v>
                </c:pt>
              </c:strCache>
            </c:strRef>
          </c:cat>
          <c:val>
            <c:numRef>
              <c:f>'tabulky grafy'!$S$74:$S$81</c:f>
              <c:numCache>
                <c:formatCode>###0.0</c:formatCode>
                <c:ptCount val="8"/>
                <c:pt idx="0">
                  <c:v>5.2199997787584351</c:v>
                </c:pt>
                <c:pt idx="1">
                  <c:v>5.3531736906322465</c:v>
                </c:pt>
                <c:pt idx="2">
                  <c:v>7.311873679201037</c:v>
                </c:pt>
                <c:pt idx="3">
                  <c:v>7.9218567457576077</c:v>
                </c:pt>
                <c:pt idx="4">
                  <c:v>8.4283748128416889</c:v>
                </c:pt>
                <c:pt idx="5">
                  <c:v>8.6458939345775399</c:v>
                </c:pt>
                <c:pt idx="6">
                  <c:v>8.7049438062886217</c:v>
                </c:pt>
                <c:pt idx="7">
                  <c:v>9.0849381104525708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D-4ABE-9F85-87B0ADFBA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637616"/>
        <c:axId val="539096400"/>
      </c:barChart>
      <c:catAx>
        <c:axId val="46663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096400"/>
        <c:crosses val="autoZero"/>
        <c:auto val="1"/>
        <c:lblAlgn val="ctr"/>
        <c:lblOffset val="100"/>
        <c:noMultiLvlLbl val="0"/>
      </c:catAx>
      <c:valAx>
        <c:axId val="539096400"/>
        <c:scaling>
          <c:orientation val="minMax"/>
        </c:scaling>
        <c:delete val="1"/>
        <c:axPos val="b"/>
        <c:numFmt formatCode="###0.0000" sourceLinked="1"/>
        <c:majorTickMark val="none"/>
        <c:minorTickMark val="none"/>
        <c:tickLblPos val="nextTo"/>
        <c:crossAx val="46663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88887219515931"/>
          <c:y val="2.8127696116183293E-2"/>
          <c:w val="0.50411112780484069"/>
          <c:h val="0.926052347313623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grafy'!$R$117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8A-41EF-8732-BE2D6536B4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8A-41EF-8732-BE2D6536B4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8A-41EF-8732-BE2D6536B4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8A-41EF-8732-BE2D6536B4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8A-41EF-8732-BE2D6536B4C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8A-41EF-8732-BE2D6536B4C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8A-41EF-8732-BE2D6536B4C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8A-41EF-8732-BE2D6536B4C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A-41EF-8732-BE2D6536B4C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A-41EF-8732-BE2D6536B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grafy'!$Q$118:$Q$127</c:f>
              <c:strCache>
                <c:ptCount val="10"/>
                <c:pt idx="0">
                  <c:v>Je pomalé</c:v>
                </c:pt>
                <c:pt idx="1">
                  <c:v>Nízké zabezpečení</c:v>
                </c:pt>
                <c:pt idx="2">
                  <c:v>Malá nabídka produktů a služeb, které lze využít (často musím na pobočku)</c:v>
                </c:pt>
                <c:pt idx="3">
                  <c:v>Složitá autorizace plateb (ověřování, když chci něco zaplatit)</c:v>
                </c:pt>
                <c:pt idx="4">
                  <c:v>Složité přihlašování</c:v>
                </c:pt>
                <c:pt idx="5">
                  <c:v>Časté výpadky / odstávky</c:v>
                </c:pt>
                <c:pt idx="6">
                  <c:v>Složité vyhledávání konkrétních plateb (Nemohu vyhledat např platbu v supermarketu vypsáním jména obchodníka)</c:v>
                </c:pt>
                <c:pt idx="7">
                  <c:v>Nepřehledné ovládání</c:v>
                </c:pt>
                <c:pt idx="8">
                  <c:v>Krátká transakční historie – nevidím dostatečně dozadu, co jsem kdy platil/a</c:v>
                </c:pt>
                <c:pt idx="9">
                  <c:v>Nic, jsem spokojen/a</c:v>
                </c:pt>
              </c:strCache>
            </c:strRef>
          </c:cat>
          <c:val>
            <c:numRef>
              <c:f>'tabulky grafy'!$R$118:$R$127</c:f>
              <c:numCache>
                <c:formatCode>###0%</c:formatCode>
                <c:ptCount val="10"/>
                <c:pt idx="0">
                  <c:v>5.1150335278438083E-2</c:v>
                </c:pt>
                <c:pt idx="1">
                  <c:v>0.12755623164559637</c:v>
                </c:pt>
                <c:pt idx="2">
                  <c:v>4.7948950085983572E-2</c:v>
                </c:pt>
                <c:pt idx="3">
                  <c:v>7.3107621948160936E-2</c:v>
                </c:pt>
                <c:pt idx="4">
                  <c:v>5.7914763632091665E-2</c:v>
                </c:pt>
                <c:pt idx="5">
                  <c:v>9.7684115869522456E-2</c:v>
                </c:pt>
                <c:pt idx="6">
                  <c:v>0.11858490622221733</c:v>
                </c:pt>
                <c:pt idx="7">
                  <c:v>0.10375001682882788</c:v>
                </c:pt>
                <c:pt idx="8">
                  <c:v>8.2270726054087723E-2</c:v>
                </c:pt>
                <c:pt idx="9">
                  <c:v>0.59567894337620497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1-467F-9441-23ED4DCEBF2D}"/>
            </c:ext>
          </c:extLst>
        </c:ser>
        <c:ser>
          <c:idx val="1"/>
          <c:order val="1"/>
          <c:tx>
            <c:strRef>
              <c:f>'tabulky grafy'!$S$117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8A-41EF-8732-BE2D6536B4CC}"/>
                </c:ext>
              </c:extLst>
            </c:dLbl>
            <c:dLbl>
              <c:idx val="1"/>
              <c:layout>
                <c:manualLayout>
                  <c:x val="-1.1540437946284034E-16"/>
                  <c:y val="-7.70155484487421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8A-41EF-8732-BE2D6536B4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8A-41EF-8732-BE2D6536B4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8A-41EF-8732-BE2D6536B4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8A-41EF-8732-BE2D6536B4C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A-41EF-8732-BE2D6536B4C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8A-41EF-8732-BE2D6536B4C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8A-41EF-8732-BE2D6536B4C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/>
                      <a:t>14 %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A-41EF-8732-BE2D6536B4CC}"/>
                </c:ext>
              </c:extLst>
            </c:dLbl>
            <c:dLbl>
              <c:idx val="9"/>
              <c:layout>
                <c:manualLayout>
                  <c:x val="6.294857052222531E-3"/>
                  <c:y val="-1.54031096897486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A-41EF-8732-BE2D6536B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'tabulky grafy'!$Q$118:$Q$127</c:f>
              <c:strCache>
                <c:ptCount val="10"/>
                <c:pt idx="0">
                  <c:v>Je pomalé</c:v>
                </c:pt>
                <c:pt idx="1">
                  <c:v>Nízké zabezpečení</c:v>
                </c:pt>
                <c:pt idx="2">
                  <c:v>Malá nabídka produktů a služeb, které lze využít (často musím na pobočku)</c:v>
                </c:pt>
                <c:pt idx="3">
                  <c:v>Složitá autorizace plateb (ověřování, když chci něco zaplatit)</c:v>
                </c:pt>
                <c:pt idx="4">
                  <c:v>Složité přihlašování</c:v>
                </c:pt>
                <c:pt idx="5">
                  <c:v>Časté výpadky / odstávky</c:v>
                </c:pt>
                <c:pt idx="6">
                  <c:v>Složité vyhledávání konkrétních plateb (Nemohu vyhledat např platbu v supermarketu vypsáním jména obchodníka)</c:v>
                </c:pt>
                <c:pt idx="7">
                  <c:v>Nepřehledné ovládání</c:v>
                </c:pt>
                <c:pt idx="8">
                  <c:v>Krátká transakční historie – nevidím dostatečně dozadu, co jsem kdy platil/a</c:v>
                </c:pt>
                <c:pt idx="9">
                  <c:v>Nic, jsem spokojen/a</c:v>
                </c:pt>
              </c:strCache>
            </c:strRef>
          </c:cat>
          <c:val>
            <c:numRef>
              <c:f>'tabulky grafy'!$S$118:$S$127</c:f>
              <c:numCache>
                <c:formatCode>###0%</c:formatCode>
                <c:ptCount val="10"/>
                <c:pt idx="0">
                  <c:v>3.7667979110975781E-2</c:v>
                </c:pt>
                <c:pt idx="1">
                  <c:v>6.928350358308398E-2</c:v>
                </c:pt>
                <c:pt idx="2">
                  <c:v>7.1620077934921936E-2</c:v>
                </c:pt>
                <c:pt idx="3">
                  <c:v>9.2582832937229409E-2</c:v>
                </c:pt>
                <c:pt idx="4">
                  <c:v>0.10767722259374836</c:v>
                </c:pt>
                <c:pt idx="5">
                  <c:v>0.10935892153888668</c:v>
                </c:pt>
                <c:pt idx="6">
                  <c:v>0.11006937316915692</c:v>
                </c:pt>
                <c:pt idx="7">
                  <c:v>0.12090108958775177</c:v>
                </c:pt>
                <c:pt idx="8">
                  <c:v>0.13595225070376754</c:v>
                </c:pt>
                <c:pt idx="9">
                  <c:v>0.56974427996777444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1-467F-9441-23ED4DCEB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634104224"/>
        <c:axId val="547690656"/>
      </c:barChart>
      <c:catAx>
        <c:axId val="63410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690656"/>
        <c:crosses val="autoZero"/>
        <c:auto val="1"/>
        <c:lblAlgn val="ctr"/>
        <c:lblOffset val="100"/>
        <c:noMultiLvlLbl val="0"/>
      </c:catAx>
      <c:valAx>
        <c:axId val="547690656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6341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35763624995775"/>
          <c:y val="0.79711092644449133"/>
          <c:w val="0.25766797900262467"/>
          <c:h val="0.13898941450596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37022905703258E-2"/>
          <c:y val="0.14111813798135628"/>
          <c:w val="0.96712595418859348"/>
          <c:h val="0.65033197126276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'tabulky grafy'!$E$154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6C927C0-0616-44D7-9AC9-04570096FAF5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8 %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84-4C31-B9B4-F0FF4406F8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564E01-F283-48B9-AA2F-FDBC47A5C979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6 %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84-4C31-B9B4-F0FF4406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grafy'!$D$155:$D$156</c:f>
              <c:strCache>
                <c:ptCount val="2"/>
                <c:pt idx="0">
                  <c:v>webový prohlížeč</c:v>
                </c:pt>
                <c:pt idx="1">
                  <c:v>mobilní aplikace</c:v>
                </c:pt>
              </c:strCache>
            </c:strRef>
          </c:cat>
          <c:val>
            <c:numRef>
              <c:f>'tabulky grafy'!$E$155:$E$156</c:f>
              <c:numCache>
                <c:formatCode>###0%</c:formatCode>
                <c:ptCount val="2"/>
                <c:pt idx="0">
                  <c:v>7.5570548964716169E-2</c:v>
                </c:pt>
                <c:pt idx="1">
                  <c:v>6.0324717667400503E-2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7-4F6A-90DC-86CD7841D3CE}"/>
            </c:ext>
          </c:extLst>
        </c:ser>
        <c:ser>
          <c:idx val="1"/>
          <c:order val="1"/>
          <c:tx>
            <c:strRef>
              <c:f>'tabulky grafy'!$F$154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FAC705-2989-490F-8E37-3D80231F27B2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20 %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84-4C31-B9B4-F0FF4406F8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16AC4C-2F97-45DF-9A57-14A50746F60A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14 %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84-4C31-B9B4-F0FF4406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grafy'!$D$155:$D$156</c:f>
              <c:strCache>
                <c:ptCount val="2"/>
                <c:pt idx="0">
                  <c:v>webový prohlížeč</c:v>
                </c:pt>
                <c:pt idx="1">
                  <c:v>mobilní aplikace</c:v>
                </c:pt>
              </c:strCache>
            </c:strRef>
          </c:cat>
          <c:val>
            <c:numRef>
              <c:f>'tabulky grafy'!$F$155:$F$156</c:f>
              <c:numCache>
                <c:formatCode>###0%</c:formatCode>
                <c:ptCount val="2"/>
                <c:pt idx="0">
                  <c:v>0.19581443418373484</c:v>
                </c:pt>
                <c:pt idx="1">
                  <c:v>0.13671371812095456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7-4F6A-90DC-86CD7841D3CE}"/>
            </c:ext>
          </c:extLst>
        </c:ser>
        <c:ser>
          <c:idx val="2"/>
          <c:order val="2"/>
          <c:tx>
            <c:strRef>
              <c:f>'tabulky grafy'!$G$154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B108F33-07D1-4EA3-921A-FADC5C5E7A3B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52 %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84-4C31-B9B4-F0FF4406F8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11BF4B-7165-47AC-A676-A8BDDA0B9660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52 %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484-4C31-B9B4-F0FF4406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grafy'!$D$155:$D$156</c:f>
              <c:strCache>
                <c:ptCount val="2"/>
                <c:pt idx="0">
                  <c:v>webový prohlížeč</c:v>
                </c:pt>
                <c:pt idx="1">
                  <c:v>mobilní aplikace</c:v>
                </c:pt>
              </c:strCache>
            </c:strRef>
          </c:cat>
          <c:val>
            <c:numRef>
              <c:f>'tabulky grafy'!$G$155:$G$156</c:f>
              <c:numCache>
                <c:formatCode>###0%</c:formatCode>
                <c:ptCount val="2"/>
                <c:pt idx="0">
                  <c:v>0.51795902163343732</c:v>
                </c:pt>
                <c:pt idx="1">
                  <c:v>0.52257977647945297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7-4F6A-90DC-86CD7841D3CE}"/>
            </c:ext>
          </c:extLst>
        </c:ser>
        <c:ser>
          <c:idx val="3"/>
          <c:order val="3"/>
          <c:tx>
            <c:strRef>
              <c:f>'tabulky grafy'!$H$154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3BC036-56F3-43FF-9E78-FF0F1A810F82}" type="SERIESNAME">
                      <a:rPr lang="en-US"/>
                      <a:pPr/>
                      <a:t>[NÁZEV ŘADY]</a:t>
                    </a:fld>
                    <a:r>
                      <a:rPr lang="en-US" baseline="0"/>
                      <a:t>
21 %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84-4C31-B9B4-F0FF4406F8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B21ED55-E5D8-49B6-927A-87694632F212}" type="SERIESNAME">
                      <a:rPr lang="en-US"/>
                      <a:pPr/>
                      <a:t>[NÁZEV ŘADY]</a:t>
                    </a:fld>
                    <a:r>
                      <a:rPr lang="en-US" baseline="0" dirty="0"/>
                      <a:t>
28 %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84-4C31-B9B4-F0FF4406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grafy'!$D$155:$D$156</c:f>
              <c:strCache>
                <c:ptCount val="2"/>
                <c:pt idx="0">
                  <c:v>webový prohlížeč</c:v>
                </c:pt>
                <c:pt idx="1">
                  <c:v>mobilní aplikace</c:v>
                </c:pt>
              </c:strCache>
            </c:strRef>
          </c:cat>
          <c:val>
            <c:numRef>
              <c:f>'tabulky grafy'!$H$155:$H$156</c:f>
              <c:numCache>
                <c:formatCode>###0%</c:formatCode>
                <c:ptCount val="2"/>
                <c:pt idx="0">
                  <c:v>0.21065599521810824</c:v>
                </c:pt>
                <c:pt idx="1">
                  <c:v>0.28038178773218841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E7-4F6A-90DC-86CD7841D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984976"/>
        <c:axId val="629557632"/>
      </c:barChart>
      <c:catAx>
        <c:axId val="54998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557632"/>
        <c:crosses val="autoZero"/>
        <c:auto val="1"/>
        <c:lblAlgn val="ctr"/>
        <c:lblOffset val="100"/>
        <c:noMultiLvlLbl val="0"/>
      </c:catAx>
      <c:valAx>
        <c:axId val="6295576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4998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9106870537631"/>
          <c:y val="0.18488991134301533"/>
          <c:w val="0.57531848424017051"/>
          <c:h val="0.60436320807105348"/>
        </c:manualLayout>
      </c:layout>
      <c:doughnutChart>
        <c:varyColors val="1"/>
        <c:ser>
          <c:idx val="0"/>
          <c:order val="0"/>
          <c:tx>
            <c:v>o</c:v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F-40AD-8ACD-1422FB9E3BE8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F-40AD-8ACD-1422FB9E3BE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F-40AD-8ACD-1422FB9E3BE8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F-40AD-8ACD-1422FB9E3BE8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F-40AD-8ACD-1422FB9E3BE8}"/>
              </c:ext>
            </c:extLst>
          </c:dPt>
          <c:dLbls>
            <c:dLbl>
              <c:idx val="0"/>
              <c:layout>
                <c:manualLayout>
                  <c:x val="6.4817288774026371E-2"/>
                  <c:y val="-0.21011835088163863"/>
                </c:manualLayout>
              </c:layout>
              <c:tx>
                <c:rich>
                  <a:bodyPr/>
                  <a:lstStyle/>
                  <a:p>
                    <a:fld id="{75D0A66F-1DD2-4355-BFBE-1D07066788C4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34 %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DF-40AD-8ACD-1422FB9E3BE8}"/>
                </c:ext>
              </c:extLst>
            </c:dLbl>
            <c:dLbl>
              <c:idx val="1"/>
              <c:layout>
                <c:manualLayout>
                  <c:x val="0.16877901222308911"/>
                  <c:y val="6.8148826309183577E-2"/>
                </c:manualLayout>
              </c:layout>
              <c:tx>
                <c:rich>
                  <a:bodyPr/>
                  <a:lstStyle/>
                  <a:p>
                    <a:fld id="{F489A63D-33FD-444E-A4B7-0BDD03F1E36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F-40AD-8ACD-1422FB9E3BE8}"/>
                </c:ext>
              </c:extLst>
            </c:dLbl>
            <c:dLbl>
              <c:idx val="2"/>
              <c:layout>
                <c:manualLayout>
                  <c:x val="2.9114525652797287E-2"/>
                  <c:y val="0.13975216702363891"/>
                </c:manualLayout>
              </c:layout>
              <c:tx>
                <c:rich>
                  <a:bodyPr/>
                  <a:lstStyle/>
                  <a:p>
                    <a:fld id="{329205A5-ECDD-4A7A-B571-B071868870A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DF-40AD-8ACD-1422FB9E3BE8}"/>
                </c:ext>
              </c:extLst>
            </c:dLbl>
            <c:dLbl>
              <c:idx val="3"/>
              <c:layout>
                <c:manualLayout>
                  <c:x val="-0.12127563872352902"/>
                  <c:y val="0.20219802364103323"/>
                </c:manualLayout>
              </c:layout>
              <c:tx>
                <c:rich>
                  <a:bodyPr/>
                  <a:lstStyle/>
                  <a:p>
                    <a:fld id="{DBAC35A1-19B5-4235-AD07-92E2F94E4104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="1" baseline="0" dirty="0"/>
                      <a:t>39 %</a:t>
                    </a:r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DF-40AD-8ACD-1422FB9E3BE8}"/>
                </c:ext>
              </c:extLst>
            </c:dLbl>
            <c:dLbl>
              <c:idx val="4"/>
              <c:layout>
                <c:manualLayout>
                  <c:x val="-7.5000000000000053E-2"/>
                  <c:y val="-9.0882439167399617E-2"/>
                </c:manualLayout>
              </c:layout>
              <c:tx>
                <c:rich>
                  <a:bodyPr/>
                  <a:lstStyle/>
                  <a:p>
                    <a:fld id="{E7ED58E4-92A5-4192-9B9E-3A2710B05D2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15 %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2DF-40AD-8ACD-1422FB9E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Sheet1!$C$42:$G$42</c:f>
              <c:strCache>
                <c:ptCount val="5"/>
                <c:pt idx="0">
                  <c:v>Není to bezpečné (někdo by mohl získat mé údaje a přístup k účtu)</c:v>
                </c:pt>
                <c:pt idx="1">
                  <c:v>Nemám vhodné zařízení</c:v>
                </c:pt>
                <c:pt idx="2">
                  <c:v>Není to pro mě pohodlný způsob</c:v>
                </c:pt>
                <c:pt idx="3">
                  <c:v>Jsem zvyklý/á vše vyřizovat na pobočce banky</c:v>
                </c:pt>
                <c:pt idx="4">
                  <c:v>Jiné</c:v>
                </c:pt>
              </c:strCache>
            </c:strRef>
          </c:cat>
          <c:val>
            <c:numRef>
              <c:f>Sheet1!$C$43:$G$43</c:f>
              <c:numCache>
                <c:formatCode>###0%</c:formatCode>
                <c:ptCount val="5"/>
                <c:pt idx="0">
                  <c:v>0.33659974559618411</c:v>
                </c:pt>
                <c:pt idx="1">
                  <c:v>9.1188687742298949E-2</c:v>
                </c:pt>
                <c:pt idx="2">
                  <c:v>3.8793149634414395E-2</c:v>
                </c:pt>
                <c:pt idx="3">
                  <c:v>0.38665679118731316</c:v>
                </c:pt>
                <c:pt idx="4">
                  <c:v>0.14676162583978941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DF-40AD-8ACD-1422FB9E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62537855844943"/>
          <c:y val="3.3984587004556657E-2"/>
          <c:w val="0.53437462144155057"/>
          <c:h val="0.932030825990886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33-4174-A021-9F85EC4F412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A9-4756-B576-7782A91463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A9-4756-B576-7782A91463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41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9-4756-B576-7782A91463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9-4756-B576-7782A91463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9-4756-B576-7782A914632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33-4174-A021-9F85EC4F41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A9-4756-B576-7782A9146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Sheet1!$I$123:$I$129</c:f>
              <c:strCache>
                <c:ptCount val="7"/>
                <c:pt idx="0">
                  <c:v>Získal bych slevu na službu někoho dalšího (př.  operátor, síť supermarketů apod.) </c:v>
                </c:pt>
                <c:pt idx="1">
                  <c:v>Získal bych zdarma nebo se slevou chytrý telefon/ tablet s bankovní mobilní aplikací </c:v>
                </c:pt>
                <c:pt idx="2">
                  <c:v>Aplikace by byla přehlednější a jednodušší </c:v>
                </c:pt>
                <c:pt idx="3">
                  <c:v>Získal bych slevu na bankovních produktech a službách </c:v>
                </c:pt>
                <c:pt idx="4">
                  <c:v>Mobilní data by byla levnější </c:v>
                </c:pt>
                <c:pt idx="5">
                  <c:v>Nic, aplikaci nevyužívám z principu </c:v>
                </c:pt>
                <c:pt idx="6">
                  <c:v>Banka by nabídla lepší zabezpečení své aplikace </c:v>
                </c:pt>
              </c:strCache>
            </c:strRef>
          </c:cat>
          <c:val>
            <c:numRef>
              <c:f>Sheet1!$J$123:$J$129</c:f>
              <c:numCache>
                <c:formatCode>###0%</c:formatCode>
                <c:ptCount val="7"/>
                <c:pt idx="0">
                  <c:v>0.35129029756566144</c:v>
                </c:pt>
                <c:pt idx="1">
                  <c:v>0.39604017709036171</c:v>
                </c:pt>
                <c:pt idx="2">
                  <c:v>0.40794723385703002</c:v>
                </c:pt>
                <c:pt idx="3">
                  <c:v>0.43048834504479361</c:v>
                </c:pt>
                <c:pt idx="4">
                  <c:v>0.46409073148061841</c:v>
                </c:pt>
                <c:pt idx="5">
                  <c:v>0.52867688238681987</c:v>
                </c:pt>
                <c:pt idx="6">
                  <c:v>0.53669043655441118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3-4174-A021-9F85EC4F4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674861456"/>
        <c:axId val="591762672"/>
      </c:barChart>
      <c:catAx>
        <c:axId val="67486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62672"/>
        <c:crosses val="autoZero"/>
        <c:auto val="1"/>
        <c:lblAlgn val="ctr"/>
        <c:lblOffset val="100"/>
        <c:noMultiLvlLbl val="0"/>
      </c:catAx>
      <c:valAx>
        <c:axId val="59176267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67486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71272345988386E-3"/>
          <c:y val="5.7892364646682785E-2"/>
          <c:w val="0.959287528840429"/>
          <c:h val="0.757020731278572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0-42A8-9D53-10DECAF0C16F}"/>
              </c:ext>
            </c:extLst>
          </c:dPt>
          <c:dPt>
            <c:idx val="1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0-42A8-9D53-10DECAF0C16F}"/>
              </c:ext>
            </c:extLst>
          </c:dPt>
          <c:dPt>
            <c:idx val="2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0-42A8-9D53-10DECAF0C16F}"/>
              </c:ext>
            </c:extLst>
          </c:dPt>
          <c:dPt>
            <c:idx val="3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30-42A8-9D53-10DECAF0C16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30-42A8-9D53-10DECAF0C1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0-42A8-9D53-10DECAF0C1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30-42A8-9D53-10DECAF0C1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30-42A8-9D53-10DECAF0C1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30-42A8-9D53-10DECAF0C1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30-42A8-9D53-10DECAF0C1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A2-45B5-A7E5-E01D09C372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A2-45B5-A7E5-E01D09C372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A2-45B5-A7E5-E01D09C37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[tabulky_trídění_grafy.xlsx]Sheet1!$C$662:$J$663</c:f>
              <c:strCache>
                <c:ptCount val="8"/>
                <c:pt idx="0">
                  <c:v>Ano, ještě jsem si ho ale nezřídil</c:v>
                </c:pt>
                <c:pt idx="1">
                  <c:v>Ano, ale moje banka ho zatím nenabízí</c:v>
                </c:pt>
                <c:pt idx="2">
                  <c:v>Ano, ale čekám až se zapojí více bank a finančních institucí</c:v>
                </c:pt>
                <c:pt idx="3">
                  <c:v>Ano, již používám</c:v>
                </c:pt>
                <c:pt idx="4">
                  <c:v>Ne, multibanking nepotřebuji, mám jen jeden účet</c:v>
                </c:pt>
                <c:pt idx="5">
                  <c:v>Ne, nevěřím tomu z hlediska bezpečnosti</c:v>
                </c:pt>
                <c:pt idx="6">
                  <c:v>Ne, přijde mi to složité</c:v>
                </c:pt>
                <c:pt idx="7">
                  <c:v>Ne z jiného důvodu, uveďte</c:v>
                </c:pt>
              </c:strCache>
              <c:extLst/>
            </c:strRef>
          </c:cat>
          <c:val>
            <c:numRef>
              <c:f>[tabulky_trídění_grafy.xlsx]Sheet1!$C$664:$J$664</c:f>
              <c:numCache>
                <c:formatCode>###0%</c:formatCode>
                <c:ptCount val="8"/>
                <c:pt idx="0">
                  <c:v>0.10398543321320836</c:v>
                </c:pt>
                <c:pt idx="1">
                  <c:v>6.3362426306074096E-2</c:v>
                </c:pt>
                <c:pt idx="2">
                  <c:v>7.7081723757050732E-2</c:v>
                </c:pt>
                <c:pt idx="3">
                  <c:v>2.0061630482843616E-2</c:v>
                </c:pt>
                <c:pt idx="4">
                  <c:v>0.3877580148115653</c:v>
                </c:pt>
                <c:pt idx="5">
                  <c:v>0.22885698587351086</c:v>
                </c:pt>
                <c:pt idx="6">
                  <c:v>7.8933191943623027E-2</c:v>
                </c:pt>
                <c:pt idx="7">
                  <c:v>3.996059361213012E-2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30-42A8-9D53-10DECAF0C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414720"/>
        <c:axId val="211602816"/>
      </c:barChart>
      <c:catAx>
        <c:axId val="2244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602816"/>
        <c:crosses val="autoZero"/>
        <c:auto val="1"/>
        <c:lblAlgn val="ctr"/>
        <c:lblOffset val="100"/>
        <c:noMultiLvlLbl val="0"/>
      </c:catAx>
      <c:valAx>
        <c:axId val="21160281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441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0067592004554"/>
          <c:y val="0.19545354225622116"/>
          <c:w val="0.60032919757187297"/>
          <c:h val="0.7071585250622779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E-4D92-B576-FBB83E2599F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E-4D92-B576-FBB83E2599F3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E-4D92-B576-FBB83E2599F3}"/>
              </c:ext>
            </c:extLst>
          </c:dPt>
          <c:dLbls>
            <c:dLbl>
              <c:idx val="0"/>
              <c:layout>
                <c:manualLayout>
                  <c:x val="8.5404792981984747E-3"/>
                  <c:y val="-0.19418834154841294"/>
                </c:manualLayout>
              </c:layout>
              <c:tx>
                <c:rich>
                  <a:bodyPr/>
                  <a:lstStyle/>
                  <a:p>
                    <a:fld id="{D548A5BA-FFE4-449F-A4B1-1EA32C3410C5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4766087395772847"/>
                      <c:h val="0.167548894378580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5E-4D92-B576-FBB83E2599F3}"/>
                </c:ext>
              </c:extLst>
            </c:dLbl>
            <c:dLbl>
              <c:idx val="1"/>
              <c:layout>
                <c:manualLayout>
                  <c:x val="0.35250845747982607"/>
                  <c:y val="7.0429772028708726E-3"/>
                </c:manualLayout>
              </c:layout>
              <c:tx>
                <c:rich>
                  <a:bodyPr/>
                  <a:lstStyle/>
                  <a:p>
                    <a:fld id="{E68ED6A2-CB1B-4452-81F1-CA26C3B7AB0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76 %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76551831160766"/>
                      <c:h val="0.443117608856269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5E-4D92-B576-FBB83E2599F3}"/>
                </c:ext>
              </c:extLst>
            </c:dLbl>
            <c:dLbl>
              <c:idx val="2"/>
              <c:layout>
                <c:manualLayout>
                  <c:x val="-0.18017383106465323"/>
                  <c:y val="-4.2902807759323369E-2"/>
                </c:manualLayout>
              </c:layout>
              <c:tx>
                <c:rich>
                  <a:bodyPr/>
                  <a:lstStyle/>
                  <a:p>
                    <a:fld id="{AAE89815-FD13-4982-822D-8B366A308D91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21 %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5E-4D92-B576-FBB83E259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[tabulky_trídění_grafy.xlsx]Sheet1!$C$683:$E$683</c:f>
              <c:strCache>
                <c:ptCount val="3"/>
                <c:pt idx="0">
                  <c:v>Pouze aplikace fintech startupů a nebankovních firem</c:v>
                </c:pt>
                <c:pt idx="1">
                  <c:v>Pouze prostřednictvím banky (buď mobilní aplikace nebo internetové bankovnictví)</c:v>
                </c:pt>
                <c:pt idx="2">
                  <c:v>Kombinace obojího</c:v>
                </c:pt>
              </c:strCache>
            </c:strRef>
          </c:cat>
          <c:val>
            <c:numRef>
              <c:f>[tabulky_trídění_grafy.xlsx]Sheet1!$C$684:$E$684</c:f>
              <c:numCache>
                <c:formatCode>###0%</c:formatCode>
                <c:ptCount val="3"/>
                <c:pt idx="0">
                  <c:v>2.9971640516479284E-2</c:v>
                </c:pt>
                <c:pt idx="1">
                  <c:v>0.75791980427607442</c:v>
                </c:pt>
                <c:pt idx="2">
                  <c:v>0.2121085552074467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5E-4D92-B576-FBB83E259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3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48-4DF5-9690-8CA01E91D1FC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48-4DF5-9690-8CA01E91D1FC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48-4DF5-9690-8CA01E91D1FC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48-4DF5-9690-8CA01E91D1FC}"/>
              </c:ext>
            </c:extLst>
          </c:dPt>
          <c:dLbls>
            <c:dLbl>
              <c:idx val="0"/>
              <c:layout>
                <c:manualLayout>
                  <c:x val="7.6388888888888826E-2"/>
                  <c:y val="-8.06952203600248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48-4DF5-9690-8CA01E91D1FC}"/>
                </c:ext>
              </c:extLst>
            </c:dLbl>
            <c:dLbl>
              <c:idx val="1"/>
              <c:layout>
                <c:manualLayout>
                  <c:x val="6.5972222222222224E-2"/>
                  <c:y val="3.72439478584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48-4DF5-9690-8CA01E91D1FC}"/>
                </c:ext>
              </c:extLst>
            </c:dLbl>
            <c:dLbl>
              <c:idx val="2"/>
              <c:layout>
                <c:manualLayout>
                  <c:x val="-6.25E-2"/>
                  <c:y val="1.86219739292363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48-4DF5-9690-8CA01E91D1FC}"/>
                </c:ext>
              </c:extLst>
            </c:dLbl>
            <c:dLbl>
              <c:idx val="3"/>
              <c:layout>
                <c:manualLayout>
                  <c:x val="-4.1666666666666664E-2"/>
                  <c:y val="-5.58659217877095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48-4DF5-9690-8CA01E91D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[tabulky_grafy2018.xlsx]List10!$B$15:$B$18</c:f>
              <c:strCache>
                <c:ptCount val="4"/>
                <c:pt idx="0">
                  <c:v>18-34 let</c:v>
                </c:pt>
                <c:pt idx="1">
                  <c:v>34-49 let</c:v>
                </c:pt>
                <c:pt idx="2">
                  <c:v>50-64 let</c:v>
                </c:pt>
                <c:pt idx="3">
                  <c:v>65 a více let</c:v>
                </c:pt>
              </c:strCache>
            </c:strRef>
          </c:cat>
          <c:val>
            <c:numRef>
              <c:f>[tabulky_grafy2018.xlsx]List10!$C$15:$C$18</c:f>
              <c:numCache>
                <c:formatCode>0%</c:formatCode>
                <c:ptCount val="4"/>
                <c:pt idx="0">
                  <c:v>0.24</c:v>
                </c:pt>
                <c:pt idx="1">
                  <c:v>0.3</c:v>
                </c:pt>
                <c:pt idx="2">
                  <c:v>0.24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48-4DF5-9690-8CA01E91D1F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04883373192748"/>
          <c:y val="0.10927010682494893"/>
          <c:w val="0.43141231738825492"/>
          <c:h val="0.581040505324575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3-4C1A-90A6-BF2FBFE51777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3-4C1A-90A6-BF2FBFE51777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3-4C1A-90A6-BF2FBFE51777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3-4C1A-90A6-BF2FBFE51777}"/>
              </c:ext>
            </c:extLst>
          </c:dPt>
          <c:dLbls>
            <c:dLbl>
              <c:idx val="0"/>
              <c:layout>
                <c:manualLayout>
                  <c:x val="0.19623531562782873"/>
                  <c:y val="-0.10079410694632902"/>
                </c:manualLayout>
              </c:layout>
              <c:tx>
                <c:rich>
                  <a:bodyPr/>
                  <a:lstStyle/>
                  <a:p>
                    <a:fld id="{44332A43-4EEF-4C00-AA8A-CA6B07807B94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1770567113001"/>
                      <c:h val="0.15243839157473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33-4C1A-90A6-BF2FBFE51777}"/>
                </c:ext>
              </c:extLst>
            </c:dLbl>
            <c:dLbl>
              <c:idx val="1"/>
              <c:layout>
                <c:manualLayout>
                  <c:x val="0.1446499329599337"/>
                  <c:y val="-9.9514412458249716E-3"/>
                </c:manualLayout>
              </c:layout>
              <c:tx>
                <c:rich>
                  <a:bodyPr/>
                  <a:lstStyle/>
                  <a:p>
                    <a:fld id="{AFD70AF9-EFD3-42D6-90D7-536DAC6D485E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29 %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33-4C1A-90A6-BF2FBFE51777}"/>
                </c:ext>
              </c:extLst>
            </c:dLbl>
            <c:dLbl>
              <c:idx val="2"/>
              <c:layout>
                <c:manualLayout>
                  <c:x val="-8.3667076633489653E-3"/>
                  <c:y val="0.23696323855553972"/>
                </c:manualLayout>
              </c:layout>
              <c:tx>
                <c:rich>
                  <a:bodyPr/>
                  <a:lstStyle/>
                  <a:p>
                    <a:fld id="{074B5D67-4EA5-4BBE-AD7C-718EF82AC44F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63 %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32232983712554"/>
                      <c:h val="0.28792553060699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33-4C1A-90A6-BF2FBFE51777}"/>
                </c:ext>
              </c:extLst>
            </c:dLbl>
            <c:dLbl>
              <c:idx val="3"/>
              <c:layout>
                <c:manualLayout>
                  <c:x val="-2.6067570591890851E-2"/>
                  <c:y val="-0.14205752603500421"/>
                </c:manualLayout>
              </c:layout>
              <c:tx>
                <c:rich>
                  <a:bodyPr/>
                  <a:lstStyle/>
                  <a:p>
                    <a:fld id="{6AB2832E-41FD-460A-9181-621ED8DDFE2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33-4C1A-90A6-BF2FBFE51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[tabulky_trídění_grafy.xlsx]Sheet1!$C$703:$F$703</c:f>
              <c:strCache>
                <c:ptCount val="4"/>
                <c:pt idx="0">
                  <c:v>Nechci se učit ovládat další aplikaci / je to moc složité</c:v>
                </c:pt>
                <c:pt idx="1">
                  <c:v>Nevěřím ji z hlediska bezpečnosti</c:v>
                </c:pt>
                <c:pt idx="2">
                  <c:v>Nechci, aby mé informace o bankovním účtu a transakcích sdílel někdo jiný kromě banky</c:v>
                </c:pt>
                <c:pt idx="3">
                  <c:v>Jiné</c:v>
                </c:pt>
              </c:strCache>
            </c:strRef>
          </c:cat>
          <c:val>
            <c:numRef>
              <c:f>[tabulky_trídění_grafy.xlsx]Sheet1!$C$704:$F$704</c:f>
              <c:numCache>
                <c:formatCode>###0%</c:formatCode>
                <c:ptCount val="4"/>
                <c:pt idx="0">
                  <c:v>4.3073175350840431E-2</c:v>
                </c:pt>
                <c:pt idx="1">
                  <c:v>0.29142468662645227</c:v>
                </c:pt>
                <c:pt idx="2">
                  <c:v>0.62644542234062084</c:v>
                </c:pt>
                <c:pt idx="3">
                  <c:v>3.9056715682086768E-2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33-4C1A-90A6-BF2FBFE51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1519493209071"/>
          <c:y val="6.067675017287022E-2"/>
          <c:w val="0.58333333333333337"/>
          <c:h val="0.972222222222222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7-4B2B-AF08-F38487A7A7E2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7-4B2B-AF08-F38487A7A7E2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7-4B2B-AF08-F38487A7A7E2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C7-4B2B-AF08-F38487A7A7E2}"/>
              </c:ext>
            </c:extLst>
          </c:dPt>
          <c:dLbls>
            <c:dLbl>
              <c:idx val="0"/>
              <c:layout>
                <c:manualLayout>
                  <c:x val="0.12338329294681936"/>
                  <c:y val="-0.12465182025081926"/>
                </c:manualLayout>
              </c:layout>
              <c:tx>
                <c:rich>
                  <a:bodyPr/>
                  <a:lstStyle/>
                  <a:p>
                    <a:fld id="{BB391B86-6D07-44A5-A97A-3DAB3A8D5EE1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15 %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C7-4B2B-AF08-F38487A7A7E2}"/>
                </c:ext>
              </c:extLst>
            </c:dLbl>
            <c:dLbl>
              <c:idx val="1"/>
              <c:layout>
                <c:manualLayout>
                  <c:x val="0.10348839116920157"/>
                  <c:y val="0.15021552332071134"/>
                </c:manualLayout>
              </c:layout>
              <c:tx>
                <c:rich>
                  <a:bodyPr/>
                  <a:lstStyle/>
                  <a:p>
                    <a:fld id="{C9BA43D0-8A26-4B33-8BB2-33BA2FA1783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47 %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5C7-4B2B-AF08-F38487A7A7E2}"/>
                </c:ext>
              </c:extLst>
            </c:dLbl>
            <c:dLbl>
              <c:idx val="2"/>
              <c:layout>
                <c:manualLayout>
                  <c:x val="-0.14881746807599677"/>
                  <c:y val="-1.38510728704787E-2"/>
                </c:manualLayout>
              </c:layout>
              <c:tx>
                <c:rich>
                  <a:bodyPr/>
                  <a:lstStyle/>
                  <a:p>
                    <a:fld id="{CD497963-2B6F-449B-B69E-ECC81BAEC778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30 %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C7-4B2B-AF08-F38487A7A7E2}"/>
                </c:ext>
              </c:extLst>
            </c:dLbl>
            <c:dLbl>
              <c:idx val="3"/>
              <c:layout>
                <c:manualLayout>
                  <c:x val="-6.8746821431776739E-2"/>
                  <c:y val="-0.13817670897434003"/>
                </c:manualLayout>
              </c:layout>
              <c:tx>
                <c:rich>
                  <a:bodyPr/>
                  <a:lstStyle/>
                  <a:p>
                    <a:fld id="{BF0C7F20-87E3-487E-9CB5-C5AF433F8028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5C7-4B2B-AF08-F38487A7A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[tabulky_trídění_grafy.xlsx]Sheet1!$C$723:$F$723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[tabulky_trídění_grafy.xlsx]Sheet1!$C$724:$F$724</c:f>
              <c:numCache>
                <c:formatCode>###0%</c:formatCode>
                <c:ptCount val="4"/>
                <c:pt idx="0">
                  <c:v>0.14783739892300235</c:v>
                </c:pt>
                <c:pt idx="1">
                  <c:v>0.47123287313754525</c:v>
                </c:pt>
                <c:pt idx="2">
                  <c:v>0.3006060180026382</c:v>
                </c:pt>
                <c:pt idx="3">
                  <c:v>8.0323709936820767E-2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C7-4B2B-AF08-F38487A7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Multibanking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přínosný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4156350153419163"/>
          <c:w val="1"/>
          <c:h val="0.45872977057549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8A7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[tabulky_trídění_grafy.xlsx]Sheet1!$B$727:$B$730</c:f>
              <c:strCache>
                <c:ptCount val="4"/>
                <c:pt idx="0">
                  <c:v>18-34</c:v>
                </c:pt>
                <c:pt idx="1">
                  <c:v>35-49</c:v>
                </c:pt>
                <c:pt idx="2">
                  <c:v>50-64</c:v>
                </c:pt>
                <c:pt idx="3">
                  <c:v>65 a více let</c:v>
                </c:pt>
              </c:strCache>
            </c:strRef>
          </c:cat>
          <c:val>
            <c:numRef>
              <c:f>[tabulky_trídění_grafy.xlsx]Sheet1!$G$727:$G$730</c:f>
              <c:numCache>
                <c:formatCode>###0%</c:formatCode>
                <c:ptCount val="4"/>
                <c:pt idx="0">
                  <c:v>0.67298846778091637</c:v>
                </c:pt>
                <c:pt idx="1">
                  <c:v>0.63012691081893335</c:v>
                </c:pt>
                <c:pt idx="2">
                  <c:v>0.58514012434905882</c:v>
                </c:pt>
                <c:pt idx="3">
                  <c:v>0.58150337970106603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C63-8A82-8987957A8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762624"/>
        <c:axId val="211572352"/>
      </c:barChart>
      <c:catAx>
        <c:axId val="3007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572352"/>
        <c:crosses val="autoZero"/>
        <c:auto val="1"/>
        <c:lblAlgn val="ctr"/>
        <c:lblOffset val="100"/>
        <c:noMultiLvlLbl val="0"/>
      </c:catAx>
      <c:valAx>
        <c:axId val="21157235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00762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15784831059716"/>
          <c:y val="3.2809091921988533E-2"/>
          <c:w val="0.51856477155471681"/>
          <c:h val="0.96609480776939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grafy'!$R$167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28-4BD0-9175-CD13C9FD26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28-4BD0-9175-CD13C9FD26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28-4BD0-9175-CD13C9FD26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28-4BD0-9175-CD13C9FD26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28-4BD0-9175-CD13C9FD26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28-4BD0-9175-CD13C9FD26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28-4BD0-9175-CD13C9FD26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28-4BD0-9175-CD13C9FD26B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28-4BD0-9175-CD13C9FD2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grafy'!$Q$168:$Q$176</c:f>
              <c:strCache>
                <c:ptCount val="9"/>
                <c:pt idx="0">
                  <c:v>Zažádat si o hypotéku</c:v>
                </c:pt>
                <c:pt idx="1">
                  <c:v>Vzít si kontokorent</c:v>
                </c:pt>
                <c:pt idx="2">
                  <c:v>Investovat do akcií nebo podílových fondů</c:v>
                </c:pt>
                <c:pt idx="3">
                  <c:v>Možnost vzít si půjčku</c:v>
                </c:pt>
                <c:pt idx="4">
                  <c:v>Čerpat služby soukromých firem, resp poskytovatelů služeb (plyn, elektřina)</c:v>
                </c:pt>
                <c:pt idx="5">
                  <c:v>Nakupovat v e-shopech (jednoduchá platba bez nutnosti použít kartu)</c:v>
                </c:pt>
                <c:pt idx="6">
                  <c:v>Nakupovat zboží se slevou (sleva díky využití elektronického bankovnictví)</c:v>
                </c:pt>
                <c:pt idx="7">
                  <c:v>Ovládat z jednoho e-bankovnictví všechny své účty (multibanking)</c:v>
                </c:pt>
                <c:pt idx="8">
                  <c:v>Čerpat služby státu (výpis z katastru, výpis z rejstříku trestů…)</c:v>
                </c:pt>
              </c:strCache>
            </c:strRef>
          </c:cat>
          <c:val>
            <c:numRef>
              <c:f>'tabulky grafy'!$R$168:$R$176</c:f>
              <c:numCache>
                <c:formatCode>###0%</c:formatCode>
                <c:ptCount val="9"/>
                <c:pt idx="0">
                  <c:v>8.7605896635733843E-2</c:v>
                </c:pt>
                <c:pt idx="1">
                  <c:v>9.5975700923646656E-2</c:v>
                </c:pt>
                <c:pt idx="2">
                  <c:v>0.14631317437883704</c:v>
                </c:pt>
                <c:pt idx="3">
                  <c:v>0.13092888657189108</c:v>
                </c:pt>
                <c:pt idx="4">
                  <c:v>0.2083005269928947</c:v>
                </c:pt>
                <c:pt idx="5">
                  <c:v>0.32008664146191035</c:v>
                </c:pt>
                <c:pt idx="6">
                  <c:v>0.30453713720692027</c:v>
                </c:pt>
                <c:pt idx="7">
                  <c:v>0.36691823201325213</c:v>
                </c:pt>
                <c:pt idx="8">
                  <c:v>0.39928221016243703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2-43C1-B7E0-B78B14598B92}"/>
            </c:ext>
          </c:extLst>
        </c:ser>
        <c:ser>
          <c:idx val="1"/>
          <c:order val="1"/>
          <c:tx>
            <c:strRef>
              <c:f>'tabulky grafy'!$S$167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28-4BD0-9175-CD13C9FD26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28-4BD0-9175-CD13C9FD26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28-4BD0-9175-CD13C9FD26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28-4BD0-9175-CD13C9FD26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28-4BD0-9175-CD13C9FD26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28-4BD0-9175-CD13C9FD26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28-4BD0-9175-CD13C9FD26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BD0-9175-CD13C9FD26B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8-4BD0-9175-CD13C9FD2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grafy'!$Q$168:$Q$176</c:f>
              <c:strCache>
                <c:ptCount val="9"/>
                <c:pt idx="0">
                  <c:v>Zažádat si o hypotéku</c:v>
                </c:pt>
                <c:pt idx="1">
                  <c:v>Vzít si kontokorent</c:v>
                </c:pt>
                <c:pt idx="2">
                  <c:v>Investovat do akcií nebo podílových fondů</c:v>
                </c:pt>
                <c:pt idx="3">
                  <c:v>Možnost vzít si půjčku</c:v>
                </c:pt>
                <c:pt idx="4">
                  <c:v>Čerpat služby soukromých firem, resp poskytovatelů služeb (plyn, elektřina)</c:v>
                </c:pt>
                <c:pt idx="5">
                  <c:v>Nakupovat v e-shopech (jednoduchá platba bez nutnosti použít kartu)</c:v>
                </c:pt>
                <c:pt idx="6">
                  <c:v>Nakupovat zboží se slevou (sleva díky využití elektronického bankovnictví)</c:v>
                </c:pt>
                <c:pt idx="7">
                  <c:v>Ovládat z jednoho e-bankovnictví všechny své účty (multibanking)</c:v>
                </c:pt>
                <c:pt idx="8">
                  <c:v>Čerpat služby státu (výpis z katastru, výpis z rejstříku trestů…)</c:v>
                </c:pt>
              </c:strCache>
            </c:strRef>
          </c:cat>
          <c:val>
            <c:numRef>
              <c:f>'tabulky grafy'!$S$168:$S$176</c:f>
              <c:numCache>
                <c:formatCode>###0%</c:formatCode>
                <c:ptCount val="9"/>
                <c:pt idx="0">
                  <c:v>0.13759139425260603</c:v>
                </c:pt>
                <c:pt idx="1">
                  <c:v>0.14083381022207542</c:v>
                </c:pt>
                <c:pt idx="2">
                  <c:v>0.20182913058918137</c:v>
                </c:pt>
                <c:pt idx="3">
                  <c:v>0.20284663478698073</c:v>
                </c:pt>
                <c:pt idx="4">
                  <c:v>0.2774758662317689</c:v>
                </c:pt>
                <c:pt idx="5">
                  <c:v>0.38518224318140171</c:v>
                </c:pt>
                <c:pt idx="6">
                  <c:v>0.38543478201952569</c:v>
                </c:pt>
                <c:pt idx="7">
                  <c:v>0.44094075770693986</c:v>
                </c:pt>
                <c:pt idx="8">
                  <c:v>0.58154738032796083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2-43C1-B7E0-B78B14598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3643504"/>
        <c:axId val="637527216"/>
      </c:barChart>
      <c:catAx>
        <c:axId val="64364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7527216"/>
        <c:crosses val="autoZero"/>
        <c:auto val="1"/>
        <c:lblAlgn val="ctr"/>
        <c:lblOffset val="100"/>
        <c:noMultiLvlLbl val="0"/>
      </c:catAx>
      <c:valAx>
        <c:axId val="637527216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6436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3174352180062"/>
          <c:y val="0.7366813449360905"/>
          <c:w val="0.23838262526627313"/>
          <c:h val="0.1236938530952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5433505594557609"/>
          <c:y val="0.15751233971147083"/>
          <c:w val="0.40819514113701139"/>
          <c:h val="0.73516508293936644"/>
        </c:manualLayout>
      </c:layout>
      <c:doughnutChart>
        <c:varyColors val="1"/>
        <c:ser>
          <c:idx val="0"/>
          <c:order val="0"/>
          <c:tx>
            <c:strRef>
              <c:f>List1!$B$43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A-4267-9BF7-348446AADE4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A-4267-9BF7-348446AADE41}"/>
              </c:ext>
            </c:extLst>
          </c:dPt>
          <c:dLbls>
            <c:dLbl>
              <c:idx val="0"/>
              <c:layout>
                <c:manualLayout>
                  <c:x val="-1.7319767364158427E-3"/>
                  <c:y val="-0.14348844429249047"/>
                </c:manualLayout>
              </c:layout>
              <c:tx>
                <c:rich>
                  <a:bodyPr/>
                  <a:lstStyle/>
                  <a:p>
                    <a:fld id="{56509D11-35A5-4B7B-9D04-3C79BC190301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5A-4267-9BF7-348446AADE41}"/>
                </c:ext>
              </c:extLst>
            </c:dLbl>
            <c:dLbl>
              <c:idx val="1"/>
              <c:layout>
                <c:manualLayout>
                  <c:x val="-9.525872050286785E-2"/>
                  <c:y val="9.3579420190754645E-2"/>
                </c:manualLayout>
              </c:layout>
              <c:tx>
                <c:rich>
                  <a:bodyPr/>
                  <a:lstStyle/>
                  <a:p>
                    <a:fld id="{574FFCEE-D044-4DE3-9E7A-36E72FFF9E4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="1" baseline="0" dirty="0"/>
                      <a:t>91 %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5A-4267-9BF7-348446AAD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List1!$C$42:$D$42</c:f>
              <c:strCache>
                <c:ptCount val="2"/>
                <c:pt idx="0">
                  <c:v>využívá</c:v>
                </c:pt>
                <c:pt idx="1">
                  <c:v>nevyužívá</c:v>
                </c:pt>
              </c:strCache>
            </c:strRef>
          </c:cat>
          <c:val>
            <c:numRef>
              <c:f>List1!$C$43:$D$43</c:f>
              <c:numCache>
                <c:formatCode>0%</c:formatCode>
                <c:ptCount val="2"/>
                <c:pt idx="0">
                  <c:v>8.7610609499849432E-2</c:v>
                </c:pt>
                <c:pt idx="1">
                  <c:v>0.91238939050015189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A-4267-9BF7-348446AAD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CB-4DB4-83C7-6CD575C286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CB-4DB4-83C7-6CD575C286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CB-4DB4-83C7-6CD575C286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CB-4DB4-83C7-6CD575C286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CB-4DB4-83C7-6CD575C28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List1!$B$82:$G$82</c:f>
              <c:strCache>
                <c:ptCount val="5"/>
                <c:pt idx="0">
                  <c:v>Nevím o ni.</c:v>
                </c:pt>
                <c:pt idx="1">
                  <c:v>Nemám datovou schránku nebo e-občanku.</c:v>
                </c:pt>
                <c:pt idx="2">
                  <c:v>Je složitá / Nechápu to.</c:v>
                </c:pt>
                <c:pt idx="3">
                  <c:v>Vyřizuju vše osobně na úřadu.</c:v>
                </c:pt>
                <c:pt idx="4">
                  <c:v>Jiné důvody</c:v>
                </c:pt>
              </c:strCache>
              <c:extLst/>
            </c:strRef>
          </c:cat>
          <c:val>
            <c:numRef>
              <c:f>List1!$B$83:$G$83</c:f>
              <c:numCache>
                <c:formatCode>0%</c:formatCode>
                <c:ptCount val="5"/>
                <c:pt idx="0">
                  <c:v>0.46043143422727051</c:v>
                </c:pt>
                <c:pt idx="1">
                  <c:v>0.34916860124580423</c:v>
                </c:pt>
                <c:pt idx="2">
                  <c:v>3.0559904201348274E-2</c:v>
                </c:pt>
                <c:pt idx="3">
                  <c:v>0.13222286975768133</c:v>
                </c:pt>
                <c:pt idx="4">
                  <c:v>2.7617190567901208E-2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717-441C-A31F-B49F642B0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322272"/>
        <c:axId val="432320960"/>
      </c:barChart>
      <c:catAx>
        <c:axId val="4323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320960"/>
        <c:crosses val="autoZero"/>
        <c:auto val="1"/>
        <c:lblAlgn val="ctr"/>
        <c:lblOffset val="100"/>
        <c:noMultiLvlLbl val="0"/>
      </c:catAx>
      <c:valAx>
        <c:axId val="432320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232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11-4259-9670-1B48D38D59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65-4D8D-B2E9-0ED7161588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31 %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5-4D8D-B2E9-0ED7161588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65-4D8D-B2E9-0ED7161588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1-4259-9670-1B48D38D5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List1!$B$102:$F$102</c:f>
              <c:strCache>
                <c:ptCount val="4"/>
                <c:pt idx="0">
                  <c:v>Ano, pokud to bude bezpečné (co se peněz i osobních údajů týče)</c:v>
                </c:pt>
                <c:pt idx="1">
                  <c:v>Ano, pokud to bude bezplatné</c:v>
                </c:pt>
                <c:pt idx="2">
                  <c:v>Ano, pokud to bude uživatelsky přívětivé a jednoduché</c:v>
                </c:pt>
                <c:pt idx="3">
                  <c:v>Určitě ne</c:v>
                </c:pt>
              </c:strCache>
              <c:extLst/>
            </c:strRef>
          </c:cat>
          <c:val>
            <c:numRef>
              <c:f>List1!$B$103:$F$103</c:f>
              <c:numCache>
                <c:formatCode>0%</c:formatCode>
                <c:ptCount val="4"/>
                <c:pt idx="0">
                  <c:v>0.54763092586416329</c:v>
                </c:pt>
                <c:pt idx="1">
                  <c:v>0.313214072533819</c:v>
                </c:pt>
                <c:pt idx="2">
                  <c:v>0.39868615109198552</c:v>
                </c:pt>
                <c:pt idx="3">
                  <c:v>0.21748575159069644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711-4259-9670-1B48D38D5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955048"/>
        <c:axId val="489953408"/>
      </c:barChart>
      <c:catAx>
        <c:axId val="48995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9953408"/>
        <c:crosses val="autoZero"/>
        <c:auto val="1"/>
        <c:lblAlgn val="ctr"/>
        <c:lblOffset val="100"/>
        <c:noMultiLvlLbl val="0"/>
      </c:catAx>
      <c:valAx>
        <c:axId val="489953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995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List1!$C$122:$G$122</c:f>
              <c:strCache>
                <c:ptCount val="5"/>
                <c:pt idx="0">
                  <c:v>Bojím se o bezpečnost svých peněz</c:v>
                </c:pt>
                <c:pt idx="1">
                  <c:v>Bojím se o bezpečnost svých údajů</c:v>
                </c:pt>
                <c:pt idx="2">
                  <c:v>Raději si vše vyřizuji osobně na úřadech</c:v>
                </c:pt>
                <c:pt idx="3">
                  <c:v>Mám e-občanku / datovou schránku, nepotřebuju nic dalšího</c:v>
                </c:pt>
                <c:pt idx="4">
                  <c:v>Jiné důvody</c:v>
                </c:pt>
              </c:strCache>
            </c:strRef>
          </c:cat>
          <c:val>
            <c:numRef>
              <c:f>List1!$C$123:$G$123</c:f>
              <c:numCache>
                <c:formatCode>0%</c:formatCode>
                <c:ptCount val="5"/>
                <c:pt idx="0">
                  <c:v>0.45837193287516292</c:v>
                </c:pt>
                <c:pt idx="1">
                  <c:v>0.43928137307535076</c:v>
                </c:pt>
                <c:pt idx="2">
                  <c:v>0.41343028710996355</c:v>
                </c:pt>
                <c:pt idx="3">
                  <c:v>8.1368425193824284E-2</c:v>
                </c:pt>
                <c:pt idx="4">
                  <c:v>6.9491591330622202E-2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4-4080-ABBE-2622433A5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6703696"/>
        <c:axId val="526704352"/>
      </c:barChart>
      <c:catAx>
        <c:axId val="52670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6704352"/>
        <c:crosses val="autoZero"/>
        <c:auto val="1"/>
        <c:lblAlgn val="ctr"/>
        <c:lblOffset val="100"/>
        <c:noMultiLvlLbl val="0"/>
      </c:catAx>
      <c:valAx>
        <c:axId val="5267043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2670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8049636256669"/>
          <c:y val="7.815924572551694E-2"/>
          <c:w val="0.44866487141789574"/>
          <c:h val="0.828021916031292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2D-411B-859C-B6A7EB16A96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2D-411B-859C-B6A7EB16A96B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2D-411B-859C-B6A7EB16A9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[tabulky_grafy2018.xlsx]List10!$B$26:$B$28</c:f>
              <c:strCache>
                <c:ptCount val="3"/>
                <c:pt idx="0">
                  <c:v>Praha</c:v>
                </c:pt>
                <c:pt idx="1">
                  <c:v>Čechy</c:v>
                </c:pt>
                <c:pt idx="2">
                  <c:v>Morava</c:v>
                </c:pt>
              </c:strCache>
            </c:strRef>
          </c:cat>
          <c:val>
            <c:numRef>
              <c:f>[tabulky_grafy2018.xlsx]List10!$C$26:$C$28</c:f>
              <c:numCache>
                <c:formatCode>0%</c:formatCode>
                <c:ptCount val="3"/>
                <c:pt idx="0">
                  <c:v>0.12</c:v>
                </c:pt>
                <c:pt idx="1">
                  <c:v>0.49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2D-411B-859C-B6A7EB16A96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31076327030954"/>
          <c:y val="7.8339885906921605E-2"/>
          <c:w val="0.43170197741021388"/>
          <c:h val="0.8276612521878732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E2-47CC-B883-DBF28E9E13F6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E2-47CC-B883-DBF28E9E13F6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E2-47CC-B883-DBF28E9E13F6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E2-47CC-B883-DBF28E9E13F6}"/>
              </c:ext>
            </c:extLst>
          </c:dPt>
          <c:dLbls>
            <c:dLbl>
              <c:idx val="0"/>
              <c:layout>
                <c:manualLayout>
                  <c:x val="0.12499999999999988"/>
                  <c:y val="1.28452151573539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2-47CC-B883-DBF28E9E13F6}"/>
                </c:ext>
              </c:extLst>
            </c:dLbl>
            <c:dLbl>
              <c:idx val="1"/>
              <c:layout>
                <c:manualLayout>
                  <c:x val="-0.10416666666666667"/>
                  <c:y val="0.134874759152215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E2-47CC-B883-DBF28E9E13F6}"/>
                </c:ext>
              </c:extLst>
            </c:dLbl>
            <c:dLbl>
              <c:idx val="2"/>
              <c:layout>
                <c:manualLayout>
                  <c:x val="-0.125"/>
                  <c:y val="-7.0648683365446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E2-47CC-B883-DBF28E9E13F6}"/>
                </c:ext>
              </c:extLst>
            </c:dLbl>
            <c:dLbl>
              <c:idx val="3"/>
              <c:layout>
                <c:manualLayout>
                  <c:x val="-1.0416666666666666E-2"/>
                  <c:y val="-8.34938985228002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2-47CC-B883-DBF28E9E1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[tabulky_grafy2018.xlsx]List10!$B$36:$B$39</c:f>
              <c:strCache>
                <c:ptCount val="4"/>
                <c:pt idx="0">
                  <c:v>malé obce</c:v>
                </c:pt>
                <c:pt idx="1">
                  <c:v>malá města</c:v>
                </c:pt>
                <c:pt idx="2">
                  <c:v>okresní města</c:v>
                </c:pt>
                <c:pt idx="3">
                  <c:v>velká města</c:v>
                </c:pt>
              </c:strCache>
            </c:strRef>
          </c:cat>
          <c:val>
            <c:numRef>
              <c:f>[tabulky_grafy2018.xlsx]List10!$C$36:$C$39</c:f>
              <c:numCache>
                <c:formatCode>0%</c:formatCode>
                <c:ptCount val="4"/>
                <c:pt idx="0">
                  <c:v>0.5</c:v>
                </c:pt>
                <c:pt idx="1">
                  <c:v>0.14000000000000001</c:v>
                </c:pt>
                <c:pt idx="2">
                  <c:v>0.25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E2-47CC-B883-DBF28E9E13F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30913922962959"/>
          <c:y val="2.6524226947893088E-2"/>
          <c:w val="0.52369086077037041"/>
          <c:h val="0.946951546104213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F-4030-872C-81D03C22E2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E5-44D0-83E5-F2E2DA8756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E5-44D0-83E5-F2E2DA8756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E5-44D0-83E5-F2E2DA8756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13 %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E5-44D0-83E5-F2E2DA8756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E5-44D0-83E5-F2E2DA8756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F-4030-872C-81D03C22E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List1!$B$2:$I$2</c:f>
              <c:strCache>
                <c:ptCount val="6"/>
                <c:pt idx="0">
                  <c:v>Platební služby, tj. posílání a přijímání plateb (např. Twisto)</c:v>
                </c:pt>
                <c:pt idx="1">
                  <c:v>Přístup ke všem svým účtům v různých bankách (multibanking)</c:v>
                </c:pt>
                <c:pt idx="2">
                  <c:v>Spoření a správa osobních investic</c:v>
                </c:pt>
                <c:pt idx="3">
                  <c:v>Zprostředkování půjček (např. Zonky)</c:v>
                </c:pt>
                <c:pt idx="4">
                  <c:v>Finanční poradenství</c:v>
                </c:pt>
                <c:pt idx="5">
                  <c:v>Žádné</c:v>
                </c:pt>
              </c:strCache>
              <c:extLst/>
            </c:strRef>
          </c:cat>
          <c:val>
            <c:numRef>
              <c:f>List1!$B$3:$I$3</c:f>
              <c:numCache>
                <c:formatCode>0%</c:formatCode>
                <c:ptCount val="6"/>
                <c:pt idx="0">
                  <c:v>7.5640236780640246E-2</c:v>
                </c:pt>
                <c:pt idx="1">
                  <c:v>6.3349518523417858E-2</c:v>
                </c:pt>
                <c:pt idx="2">
                  <c:v>0.1445839928657843</c:v>
                </c:pt>
                <c:pt idx="3">
                  <c:v>0.1289339293286246</c:v>
                </c:pt>
                <c:pt idx="4">
                  <c:v>0.32111901445014679</c:v>
                </c:pt>
                <c:pt idx="5">
                  <c:v>0.52588947776883077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76F-4030-872C-81D03C22E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268696"/>
        <c:axId val="431268368"/>
      </c:barChart>
      <c:catAx>
        <c:axId val="43126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1268368"/>
        <c:crosses val="autoZero"/>
        <c:auto val="1"/>
        <c:lblAlgn val="ctr"/>
        <c:lblOffset val="100"/>
        <c:noMultiLvlLbl val="0"/>
      </c:catAx>
      <c:valAx>
        <c:axId val="431268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3126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677622037636841E-2"/>
          <c:w val="0.96180555555555558"/>
          <c:h val="0.82872429229049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6-4F44-AA01-76FE918E0C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6-4F44-AA01-76FE918E0C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6-4F44-AA01-76FE918E0C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6-4F44-AA01-76FE918E0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List1!$B$22:$F$22</c:f>
              <c:strCache>
                <c:ptCount val="4"/>
                <c:pt idx="0">
                  <c:v>Bojím se o bezpečnost svých dat, hesel apod.</c:v>
                </c:pt>
                <c:pt idx="1">
                  <c:v>Bojím se o bezpečnost svých peněz.</c:v>
                </c:pt>
                <c:pt idx="2">
                  <c:v>Dodatečné finanční služby nechápu, nechci se učit nic nového.</c:v>
                </c:pt>
                <c:pt idx="3">
                  <c:v>Jiné důvody</c:v>
                </c:pt>
              </c:strCache>
              <c:extLst/>
            </c:strRef>
          </c:cat>
          <c:val>
            <c:numRef>
              <c:f>List1!$B$23:$F$23</c:f>
              <c:numCache>
                <c:formatCode>0%</c:formatCode>
                <c:ptCount val="4"/>
                <c:pt idx="0">
                  <c:v>0.53155794469522644</c:v>
                </c:pt>
                <c:pt idx="1">
                  <c:v>0.57192916416252226</c:v>
                </c:pt>
                <c:pt idx="2">
                  <c:v>0.23980739963443537</c:v>
                </c:pt>
                <c:pt idx="3">
                  <c:v>9.0383717093790283E-2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65-499C-91CD-0D27EE613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81032"/>
        <c:axId val="436182344"/>
      </c:barChart>
      <c:catAx>
        <c:axId val="43618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82344"/>
        <c:crosses val="autoZero"/>
        <c:auto val="1"/>
        <c:lblAlgn val="ctr"/>
        <c:lblOffset val="100"/>
        <c:noMultiLvlLbl val="0"/>
      </c:catAx>
      <c:valAx>
        <c:axId val="436182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618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7368257360435"/>
          <c:y val="0.13054185394517759"/>
          <c:w val="0.51061695577783184"/>
          <c:h val="0.798099690032560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F-4EAD-B4B6-7E6458E19379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F-4EAD-B4B6-7E6458E19379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F-4EAD-B4B6-7E6458E19379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F-4EAD-B4B6-7E6458E19379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F-4EAD-B4B6-7E6458E19379}"/>
              </c:ext>
            </c:extLst>
          </c:dPt>
          <c:dLbls>
            <c:dLbl>
              <c:idx val="0"/>
              <c:layout>
                <c:manualLayout>
                  <c:x val="0.15676706900979565"/>
                  <c:y val="-0.10781360361942699"/>
                </c:manualLayout>
              </c:layout>
              <c:tx>
                <c:rich>
                  <a:bodyPr/>
                  <a:lstStyle/>
                  <a:p>
                    <a:fld id="{242F9507-79D8-467D-A902-D0F1A9A5F32F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  <a:r>
                      <a:rPr lang="en-US" b="1" baseline="0" dirty="0"/>
                      <a:t>20 %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F-4EAD-B4B6-7E6458E19379}"/>
                </c:ext>
              </c:extLst>
            </c:dLbl>
            <c:dLbl>
              <c:idx val="1"/>
              <c:layout>
                <c:manualLayout>
                  <c:x val="0.19426669379342087"/>
                  <c:y val="-4.0404607317879343E-2"/>
                </c:manualLayout>
              </c:layout>
              <c:tx>
                <c:rich>
                  <a:bodyPr/>
                  <a:lstStyle/>
                  <a:p>
                    <a:fld id="{4E4309B9-717F-4431-9E85-522DB324B6E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42 %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CF-4EAD-B4B6-7E6458E19379}"/>
                </c:ext>
              </c:extLst>
            </c:dLbl>
            <c:dLbl>
              <c:idx val="2"/>
              <c:layout>
                <c:manualLayout>
                  <c:x val="-0.15700537309848681"/>
                  <c:y val="0.16626147638926228"/>
                </c:manualLayout>
              </c:layout>
              <c:tx>
                <c:rich>
                  <a:bodyPr/>
                  <a:lstStyle/>
                  <a:p>
                    <a:fld id="{3682DBF4-ED94-44B0-AAF0-5F0811478FB2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 </a:t>
                    </a:r>
                  </a:p>
                  <a:p>
                    <a:r>
                      <a:rPr lang="en-US" b="1" baseline="0" dirty="0"/>
                      <a:t>31 %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CF-4EAD-B4B6-7E6458E19379}"/>
                </c:ext>
              </c:extLst>
            </c:dLbl>
            <c:dLbl>
              <c:idx val="3"/>
              <c:layout>
                <c:manualLayout>
                  <c:x val="-1.9141371524245686E-2"/>
                  <c:y val="-0.16665134101152831"/>
                </c:manualLayout>
              </c:layout>
              <c:tx>
                <c:rich>
                  <a:bodyPr/>
                  <a:lstStyle/>
                  <a:p>
                    <a:fld id="{F4E4668C-D8C6-4808-A263-6676FC9E48E7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r>
                      <a:rPr lang="en-US" b="1" baseline="0" dirty="0"/>
                      <a:t>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CF-4EAD-B4B6-7E6458E19379}"/>
                </c:ext>
              </c:extLst>
            </c:dLbl>
            <c:dLbl>
              <c:idx val="4"/>
              <c:layout>
                <c:manualLayout>
                  <c:x val="-7.5000000000000053E-2"/>
                  <c:y val="-9.08824391673996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CF-4EAD-B4B6-7E6458E19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Sheet1!$C$263:$F$263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Sheet1!$C$264:$F$264</c:f>
              <c:numCache>
                <c:formatCode>###0%</c:formatCode>
                <c:ptCount val="4"/>
                <c:pt idx="0">
                  <c:v>0.19705000651563101</c:v>
                </c:pt>
                <c:pt idx="1">
                  <c:v>0.42340967992387513</c:v>
                </c:pt>
                <c:pt idx="2">
                  <c:v>0.30807645271245138</c:v>
                </c:pt>
                <c:pt idx="3">
                  <c:v>7.1463860848038671E-2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CF-4EAD-B4B6-7E6458E19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8066660196425"/>
          <c:y val="0"/>
          <c:w val="0.58329199683166832"/>
          <c:h val="0.94454574450116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'tabulky grafy'!$R$2</c:f>
              <c:strCache>
                <c:ptCount val="1"/>
                <c:pt idx="0">
                  <c:v>webový prohlížeč</c:v>
                </c:pt>
              </c:strCache>
            </c:strRef>
          </c:tx>
          <c:spPr>
            <a:solidFill>
              <a:srgbClr val="AFD7C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E4-4F34-A47A-D407B165AC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E4-4F34-A47A-D407B165AC55}"/>
                </c:ext>
              </c:extLst>
            </c:dLbl>
            <c:dLbl>
              <c:idx val="2"/>
              <c:layout>
                <c:manualLayout>
                  <c:x val="0"/>
                  <c:y val="5.041295954439387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4-4F34-A47A-D407B165AC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E4-4F34-A47A-D407B165AC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E4-4F34-A47A-D407B165A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grafy'!$Q$3:$Q$7</c:f>
              <c:strCache>
                <c:ptCount val="5"/>
                <c:pt idx="0">
                  <c:v>Několikrát denně.</c:v>
                </c:pt>
                <c:pt idx="1">
                  <c:v>Denně</c:v>
                </c:pt>
                <c:pt idx="2">
                  <c:v>2 – 4x týdně</c:v>
                </c:pt>
                <c:pt idx="3">
                  <c:v>Jednou měsíčně</c:v>
                </c:pt>
                <c:pt idx="4">
                  <c:v>Méně často</c:v>
                </c:pt>
              </c:strCache>
            </c:strRef>
          </c:cat>
          <c:val>
            <c:numRef>
              <c:f>'tabulky grafy'!$R$3:$R$7</c:f>
              <c:numCache>
                <c:formatCode>0%</c:formatCode>
                <c:ptCount val="5"/>
                <c:pt idx="0">
                  <c:v>3.7428079700040799E-2</c:v>
                </c:pt>
                <c:pt idx="1">
                  <c:v>0.11314118935274911</c:v>
                </c:pt>
                <c:pt idx="2">
                  <c:v>0.64</c:v>
                </c:pt>
                <c:pt idx="3">
                  <c:v>0.16087039016490501</c:v>
                </c:pt>
                <c:pt idx="4">
                  <c:v>5.2108327313805651E-2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E-48F8-BD29-FF874BAEEA1C}"/>
            </c:ext>
          </c:extLst>
        </c:ser>
        <c:ser>
          <c:idx val="1"/>
          <c:order val="1"/>
          <c:tx>
            <c:strRef>
              <c:f>'tabulky grafy'!$S$2</c:f>
              <c:strCache>
                <c:ptCount val="1"/>
                <c:pt idx="0">
                  <c:v>mobilní aplikace</c:v>
                </c:pt>
              </c:strCache>
            </c:strRef>
          </c:tx>
          <c:spPr>
            <a:solidFill>
              <a:srgbClr val="007E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E4-4F34-A47A-D407B165AC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E4-4F34-A47A-D407B165AC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4-4F34-A47A-D407B165AC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E4-4F34-A47A-D407B165AC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4-4F34-A47A-D407B165A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E79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grafy'!$Q$3:$Q$7</c:f>
              <c:strCache>
                <c:ptCount val="5"/>
                <c:pt idx="0">
                  <c:v>Několikrát denně.</c:v>
                </c:pt>
                <c:pt idx="1">
                  <c:v>Denně</c:v>
                </c:pt>
                <c:pt idx="2">
                  <c:v>2 – 4x týdně</c:v>
                </c:pt>
                <c:pt idx="3">
                  <c:v>Jednou měsíčně</c:v>
                </c:pt>
                <c:pt idx="4">
                  <c:v>Méně často</c:v>
                </c:pt>
              </c:strCache>
            </c:strRef>
          </c:cat>
          <c:val>
            <c:numRef>
              <c:f>'tabulky grafy'!$S$3:$S$7</c:f>
              <c:numCache>
                <c:formatCode>0%</c:formatCode>
                <c:ptCount val="5"/>
                <c:pt idx="0">
                  <c:v>9.0381206682704801E-2</c:v>
                </c:pt>
                <c:pt idx="1">
                  <c:v>0.16660133276634848</c:v>
                </c:pt>
                <c:pt idx="2">
                  <c:v>0.49</c:v>
                </c:pt>
                <c:pt idx="3">
                  <c:v>0.13691013442642869</c:v>
                </c:pt>
                <c:pt idx="4">
                  <c:v>0.11511338608662039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E-48F8-BD29-FF874BAE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439698528"/>
        <c:axId val="620649056"/>
      </c:barChart>
      <c:catAx>
        <c:axId val="43969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0649056"/>
        <c:crosses val="autoZero"/>
        <c:auto val="1"/>
        <c:lblAlgn val="ctr"/>
        <c:lblOffset val="100"/>
        <c:noMultiLvlLbl val="0"/>
      </c:catAx>
      <c:valAx>
        <c:axId val="6206490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96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79590871948677"/>
          <c:y val="0.74722763455844099"/>
          <c:w val="0.19420921633882365"/>
          <c:h val="0.1155413428940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86518445244558E-2"/>
          <c:y val="8.055698538195312E-2"/>
          <c:w val="0.93297800618914439"/>
          <c:h val="0.605793503075177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F5-40E2-9628-0038BC2893EE}"/>
              </c:ext>
            </c:extLst>
          </c:dPt>
          <c:dPt>
            <c:idx val="1"/>
            <c:invertIfNegative val="0"/>
            <c:bubble3D val="0"/>
            <c:spPr>
              <a:solidFill>
                <a:srgbClr val="007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F5-40E2-9628-0038BC2893E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8-4A6F-A1D5-CEBC269F49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83 % </a:t>
                    </a:r>
                  </a:p>
                  <a:p>
                    <a:r>
                      <a:rPr lang="en-US" b="0" dirty="0"/>
                      <a:t>2018: 72 %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F5-40E2-9628-0038BC2893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35 %</a:t>
                    </a:r>
                  </a:p>
                  <a:p>
                    <a:r>
                      <a:rPr lang="en-US" b="0" dirty="0"/>
                      <a:t>2018: 30 %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F5-40E2-9628-0038BC2893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F5-40E2-9628-0038BC2893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F5-40E2-9628-0038BC2893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F5-40E2-9628-0038BC2893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5 %</a:t>
                    </a:r>
                  </a:p>
                  <a:p>
                    <a:r>
                      <a:rPr lang="en-US" b="0" dirty="0"/>
                      <a:t>2018: 18 %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8-4A6F-A1D5-CEBC269F4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Sheet1!$L$2:$Q$2</c:f>
              <c:strCache>
                <c:ptCount val="6"/>
                <c:pt idx="0">
                  <c:v>Počítač (www stránky).</c:v>
                </c:pt>
                <c:pt idx="1">
                  <c:v>Mobilní telefon (aplikace banky).</c:v>
                </c:pt>
                <c:pt idx="2">
                  <c:v>Telefon přes webový prohlížeč (www stránky; NE přes bankovní mobilní aplikaci).</c:v>
                </c:pt>
                <c:pt idx="3">
                  <c:v>Tablet přes webový prohlížeč (www stránky; NE přes bankovní mobilní aplikaci).</c:v>
                </c:pt>
                <c:pt idx="4">
                  <c:v>Tablet (aplikace banky).</c:v>
                </c:pt>
                <c:pt idx="5">
                  <c:v>Elektronické bankovnictví vůbec nepoužívám.</c:v>
                </c:pt>
              </c:strCache>
            </c:strRef>
          </c:cat>
          <c:val>
            <c:numRef>
              <c:f>Sheet1!$L$3:$Q$3</c:f>
              <c:numCache>
                <c:formatCode>###0%</c:formatCode>
                <c:ptCount val="6"/>
                <c:pt idx="0">
                  <c:v>0.82906023008469953</c:v>
                </c:pt>
                <c:pt idx="1">
                  <c:v>0.35141608922482559</c:v>
                </c:pt>
                <c:pt idx="2">
                  <c:v>0.11716759233234679</c:v>
                </c:pt>
                <c:pt idx="3">
                  <c:v>5.2849871929847601E-2</c:v>
                </c:pt>
                <c:pt idx="4">
                  <c:v>4.0444478373223985E-2</c:v>
                </c:pt>
                <c:pt idx="5">
                  <c:v>4.6623035591670942E-2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D8-4A6F-A1D5-CEBC269F4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847024"/>
        <c:axId val="433483824"/>
      </c:barChart>
      <c:catAx>
        <c:axId val="4218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483824"/>
        <c:crosses val="autoZero"/>
        <c:auto val="1"/>
        <c:lblAlgn val="ctr"/>
        <c:lblOffset val="100"/>
        <c:noMultiLvlLbl val="0"/>
      </c:catAx>
      <c:valAx>
        <c:axId val="43348382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4218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0.87711</cdr:x>
      <cdr:y>0.65204</cdr:y>
    </cdr:from>
    <cdr:to>
      <cdr:x>0.94241</cdr:x>
      <cdr:y>0.69181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CC75A1E4-D175-45D1-9706-D40D1709066B}"/>
            </a:ext>
          </a:extLst>
        </cdr:cNvPr>
        <cdr:cNvSpPr txBox="1"/>
      </cdr:nvSpPr>
      <cdr:spPr>
        <a:xfrm xmlns:a="http://schemas.openxmlformats.org/drawingml/2006/main">
          <a:off x="7052735" y="2498845"/>
          <a:ext cx="52508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0.87711</cdr:x>
      <cdr:y>0.63713</cdr:y>
    </cdr:from>
    <cdr:to>
      <cdr:x>0.94555</cdr:x>
      <cdr:y>0.67689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A404D1F4-B031-4155-827F-D804A20F9F0E}"/>
            </a:ext>
          </a:extLst>
        </cdr:cNvPr>
        <cdr:cNvSpPr txBox="1"/>
      </cdr:nvSpPr>
      <cdr:spPr>
        <a:xfrm xmlns:a="http://schemas.openxmlformats.org/drawingml/2006/main">
          <a:off x="7052735" y="2441695"/>
          <a:ext cx="550333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0.86829</cdr:x>
      <cdr:y>0.50789</cdr:y>
    </cdr:from>
    <cdr:to>
      <cdr:x>0.95832</cdr:x>
      <cdr:y>0.65701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2FEB623F-C6A9-4C20-B71E-D2BF562B4F0B}"/>
            </a:ext>
          </a:extLst>
        </cdr:cNvPr>
        <cdr:cNvSpPr txBox="1"/>
      </cdr:nvSpPr>
      <cdr:spPr>
        <a:xfrm xmlns:a="http://schemas.openxmlformats.org/drawingml/2006/main">
          <a:off x="6981825" y="1946395"/>
          <a:ext cx="7239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27729BCE-ED7A-4658-B25C-5BEB97915A91}" type="datetimeFigureOut">
              <a:rPr lang="cs-CZ" smtClean="0"/>
              <a:pPr/>
              <a:t>20.06.2019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5727E4BA-EC8B-437B-80E2-1191BD4AA70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56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8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04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90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71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87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60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61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4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52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61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7E4BA-EC8B-437B-80E2-1191BD4AA701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4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3FA-5349-47AB-AA7E-BB025B1B7BA9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07C86B5-DBAC-47E4-AD1E-41972FF88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4166" y="968148"/>
            <a:ext cx="2670896" cy="947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1A61-D6E1-401B-A473-02F0E4BB8794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A37FB1D-431F-42B5-BFD4-6C0068244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6564-D590-4386-9BF6-4E292847805D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F8EE37-D7C5-40ED-B63B-6A2D09721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8F82-CDBE-4AB4-8418-D55DE161981D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9D49F-B368-414A-B5DF-7009624A8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E54FBF-4B47-4CF0-B3B5-F1DBBEC94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4DFDE20-BA14-4BA6-B0EE-9802BE79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F2BD-53FF-44AB-A7B2-DE949AA59CB1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D562634-346F-44ED-9190-6709B08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Znění otázky                            / N = </a:t>
            </a:r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853F3D3-73F0-4E05-BF88-CB1F8582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D740-B2F9-42E9-8A5B-108946499D9F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2C57C4-A679-484B-93A9-68E20ACC8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6A-C26F-4F30-9129-2EAD2CCF28CF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7C204-E7C0-408E-A169-899ADC96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F87A-918E-4575-832F-3D3B07615A1B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190C48-9E88-4406-8EF8-1B6CE370C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94E-9CBF-48E2-B61D-D8267797AACC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1E8EC6-4EA0-4215-8115-5B600CF6D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A7B-762B-4682-A02D-C5392307C88C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E4A7ED-B91B-4914-BC7F-1094E0752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1E5E-7428-4F1A-9351-5D29BD4EE04C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Znění otázky                            / N =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7C3AA7A-0E81-4D1E-ABCC-C70E49262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8252" y="223159"/>
            <a:ext cx="1282691" cy="4551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1FD865-C857-4181-9D39-8EE93B2C43CD}" type="datetime1">
              <a:rPr lang="cs-CZ" smtClean="0"/>
              <a:t>20.06.2019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/>
              <a:t>Znění otázky                            / N =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chart" Target="../charts/chart18.xml"/><Relationship Id="rId5" Type="http://schemas.openxmlformats.org/officeDocument/2006/relationships/tags" Target="../tags/tag4.xml"/><Relationship Id="rId10" Type="http://schemas.openxmlformats.org/officeDocument/2006/relationships/image" Target="../media/image5.emf"/><Relationship Id="rId4" Type="http://schemas.openxmlformats.org/officeDocument/2006/relationships/tags" Target="../tags/tag3.xml"/><Relationship Id="rId9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6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2.png"/><Relationship Id="rId4" Type="http://schemas.openxmlformats.org/officeDocument/2006/relationships/tags" Target="../tags/tag9.xml"/><Relationship Id="rId9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chart" Target="../charts/chart20.xml"/><Relationship Id="rId4" Type="http://schemas.openxmlformats.org/officeDocument/2006/relationships/tags" Target="../tags/tag13.xml"/><Relationship Id="rId9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tags" Target="../tags/tag20.xml"/><Relationship Id="rId11" Type="http://schemas.openxmlformats.org/officeDocument/2006/relationships/chart" Target="../charts/chart22.xml"/><Relationship Id="rId5" Type="http://schemas.openxmlformats.org/officeDocument/2006/relationships/tags" Target="../tags/tag19.xml"/><Relationship Id="rId10" Type="http://schemas.openxmlformats.org/officeDocument/2006/relationships/chart" Target="../charts/chart21.xml"/><Relationship Id="rId4" Type="http://schemas.openxmlformats.org/officeDocument/2006/relationships/tags" Target="../tags/tag18.xml"/><Relationship Id="rId9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F34031B3-5272-4891-8959-AE678B313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3960208" cy="19987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B85B07-5C2D-44AA-9D33-EC166DFC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99" y="-208257"/>
            <a:ext cx="6437214" cy="778745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B36FAA6-5912-46AE-A105-4B9F2EF6BDF4}"/>
              </a:ext>
            </a:extLst>
          </p:cNvPr>
          <p:cNvSpPr txBox="1"/>
          <p:nvPr/>
        </p:nvSpPr>
        <p:spPr>
          <a:xfrm>
            <a:off x="0" y="2642065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cap="all" dirty="0">
                <a:solidFill>
                  <a:srgbClr val="13576B"/>
                </a:solidFill>
                <a:latin typeface="Montserrat ExtraBold" panose="00000900000000000000" pitchFamily="50" charset="-18"/>
              </a:rPr>
              <a:t>Češi a digitalizace (nejen) bank: </a:t>
            </a:r>
          </a:p>
          <a:p>
            <a:pPr algn="ctr"/>
            <a:r>
              <a:rPr lang="cs-CZ" sz="3800" b="1" cap="all" dirty="0">
                <a:solidFill>
                  <a:srgbClr val="13576B"/>
                </a:solidFill>
                <a:latin typeface="Montserrat ExtraBold" panose="00000900000000000000" pitchFamily="50" charset="-18"/>
              </a:rPr>
              <a:t>Co již ovládají a co chtějí?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33A1CB-E719-48D9-B37E-DA942188B60F}"/>
              </a:ext>
            </a:extLst>
          </p:cNvPr>
          <p:cNvSpPr txBox="1"/>
          <p:nvPr/>
        </p:nvSpPr>
        <p:spPr>
          <a:xfrm>
            <a:off x="79513" y="4252757"/>
            <a:ext cx="12192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solidFill>
                  <a:srgbClr val="007E79"/>
                </a:solidFill>
                <a:latin typeface="Sansation Light" panose="02000000000000000000" pitchFamily="2" charset="0"/>
              </a:rPr>
              <a:t>Tisková konference 20. 6. 2019</a:t>
            </a:r>
            <a:endParaRPr lang="cs-CZ" sz="4800" b="1" dirty="0">
              <a:solidFill>
                <a:srgbClr val="007E79"/>
              </a:solidFill>
              <a:latin typeface="Sansation" panose="02000503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3409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E0D94DB8-E8DD-4911-B755-59E3502F72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031046"/>
              </p:ext>
            </p:extLst>
          </p:nvPr>
        </p:nvGraphicFramePr>
        <p:xfrm>
          <a:off x="3581401" y="1832557"/>
          <a:ext cx="7997792" cy="441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Nadpis 6">
            <a:extLst>
              <a:ext uri="{FF2B5EF4-FFF2-40B4-BE49-F238E27FC236}">
                <a16:creationId xmlns:a16="http://schemas.microsoft.com/office/drawing/2014/main" id="{3237AA46-BFFD-4CAF-A77E-47D4F5F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Přístup k </a:t>
            </a:r>
            <a:br>
              <a:rPr lang="cs-CZ" sz="3300" dirty="0"/>
            </a:br>
            <a:r>
              <a:rPr lang="cs-CZ" sz="3300" dirty="0"/>
              <a:t>el. bankovnictví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4A6965-0C67-4F86-89C4-3089E013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09" y="6356350"/>
            <a:ext cx="7821989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Pomocí jakého zařízení se přihlašujete k  elektronickému bankovnictví? (MULTIPLE)   / N = 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3ABC42-F89B-43E3-A89D-DFE303D1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051D9063-3C38-4EED-B958-228C3AE7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3" y="733160"/>
            <a:ext cx="7752985" cy="130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latin typeface="+mn-lt"/>
              </a:rPr>
              <a:t>Přístup přes klasický webový portál banky přetrvává, ale mobilní aplikace dosahuje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v populaci penetraci zhruba 35 % a u nejmladší generace dokonce přes polovinu (55 %).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0623BC8-0E8A-4D51-85EA-2620CC6AA97B}"/>
              </a:ext>
            </a:extLst>
          </p:cNvPr>
          <p:cNvSpPr txBox="1"/>
          <p:nvPr/>
        </p:nvSpPr>
        <p:spPr>
          <a:xfrm>
            <a:off x="6161556" y="3159076"/>
            <a:ext cx="33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</a:t>
            </a:r>
            <a:endParaRPr lang="cs-CZ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2C1413-0A80-4367-AD1C-5E8964D8E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287" y="1799873"/>
            <a:ext cx="2168010" cy="1303113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EADB201-8FD2-49B3-AD84-371406CAA1EA}"/>
              </a:ext>
            </a:extLst>
          </p:cNvPr>
          <p:cNvSpPr txBox="1"/>
          <p:nvPr/>
        </p:nvSpPr>
        <p:spPr>
          <a:xfrm>
            <a:off x="11159220" y="4218168"/>
            <a:ext cx="572825" cy="78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</a:t>
            </a:r>
            <a:endParaRPr lang="cs-CZ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5F06971-4199-4EA9-AC83-B152FF219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67F737-C81F-4428-BBC5-643241283F9F}"/>
              </a:ext>
            </a:extLst>
          </p:cNvPr>
          <p:cNvSpPr txBox="1"/>
          <p:nvPr/>
        </p:nvSpPr>
        <p:spPr>
          <a:xfrm>
            <a:off x="4302579" y="6118035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49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AF6CCA-0589-492B-9641-1B62CB3B2645}"/>
              </a:ext>
            </a:extLst>
          </p:cNvPr>
          <p:cNvSpPr txBox="1"/>
          <p:nvPr/>
        </p:nvSpPr>
        <p:spPr>
          <a:xfrm>
            <a:off x="5631999" y="6128143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42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5171EF3-25B4-459F-AF84-BFDE71C2CF2C}"/>
              </a:ext>
            </a:extLst>
          </p:cNvPr>
          <p:cNvSpPr txBox="1"/>
          <p:nvPr/>
        </p:nvSpPr>
        <p:spPr>
          <a:xfrm>
            <a:off x="6871159" y="6118033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45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46788F7-5CEF-41C8-AA95-8407A84DDC1E}"/>
              </a:ext>
            </a:extLst>
          </p:cNvPr>
          <p:cNvSpPr txBox="1"/>
          <p:nvPr/>
        </p:nvSpPr>
        <p:spPr>
          <a:xfrm>
            <a:off x="9454243" y="6086286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40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49F9699-728A-4017-A918-4F2B27F91B42}"/>
              </a:ext>
            </a:extLst>
          </p:cNvPr>
          <p:cNvSpPr txBox="1"/>
          <p:nvPr/>
        </p:nvSpPr>
        <p:spPr>
          <a:xfrm>
            <a:off x="10783663" y="6075977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60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11EB5B-5B51-4B6C-9529-00742B871844}"/>
              </a:ext>
            </a:extLst>
          </p:cNvPr>
          <p:cNvSpPr txBox="1"/>
          <p:nvPr/>
        </p:nvSpPr>
        <p:spPr>
          <a:xfrm>
            <a:off x="2221293" y="6128144"/>
            <a:ext cx="12573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Průměrný věk: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D7EA0E-92CA-4587-9A31-3FD4527950DC}"/>
              </a:ext>
            </a:extLst>
          </p:cNvPr>
          <p:cNvSpPr txBox="1"/>
          <p:nvPr/>
        </p:nvSpPr>
        <p:spPr>
          <a:xfrm>
            <a:off x="8170332" y="6118033"/>
            <a:ext cx="37555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79495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83B37-06DB-4023-AEEF-09B13069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Přihlašování do mobilní aplikace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7E5101-7F21-4F9E-A312-116B725B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5069" y="6356349"/>
            <a:ext cx="5911517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Jaké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přihlašování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mobilní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aplikace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preferujete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    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C698E7-EAD4-46ED-83B2-CF08E3F0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2B94B779-F42F-47F6-9F0E-AB2DA9E79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608638"/>
              </p:ext>
            </p:extLst>
          </p:nvPr>
        </p:nvGraphicFramePr>
        <p:xfrm>
          <a:off x="3645069" y="958715"/>
          <a:ext cx="6630553" cy="46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567BE7D1-2BF8-45E3-BF9C-BD206E140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B0AB0E0-625C-4BB4-B173-9072A5C3B487}"/>
              </a:ext>
            </a:extLst>
          </p:cNvPr>
          <p:cNvSpPr txBox="1">
            <a:spLocks/>
          </p:cNvSpPr>
          <p:nvPr/>
        </p:nvSpPr>
        <p:spPr>
          <a:xfrm>
            <a:off x="7924902" y="2816876"/>
            <a:ext cx="3568989" cy="1947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600" b="1" dirty="0"/>
              <a:t>Biometrie</a:t>
            </a:r>
            <a:r>
              <a:rPr lang="cs-CZ" sz="1600" dirty="0"/>
              <a:t> si získává své příznivce především mezi mladými vzdělanými lidmi, kteří více sledují „trendy“.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V </a:t>
            </a:r>
            <a:r>
              <a:rPr lang="cs-CZ" sz="1600" b="1" dirty="0"/>
              <a:t>75 %</a:t>
            </a:r>
            <a:r>
              <a:rPr lang="cs-CZ" sz="1600" dirty="0"/>
              <a:t> používají </a:t>
            </a:r>
            <a:r>
              <a:rPr lang="cs-CZ" sz="1600" b="1" dirty="0"/>
              <a:t>otisk prstu</a:t>
            </a:r>
            <a:r>
              <a:rPr lang="cs-CZ" sz="1600" dirty="0"/>
              <a:t>. </a:t>
            </a:r>
          </a:p>
          <a:p>
            <a:pPr marL="502920" lvl="1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578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49F5F6C-539A-4743-801C-18A5327B5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886843"/>
              </p:ext>
            </p:extLst>
          </p:nvPr>
        </p:nvGraphicFramePr>
        <p:xfrm>
          <a:off x="3516297" y="1168604"/>
          <a:ext cx="7705242" cy="54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0735439-51FA-46C7-8AA2-F72DB2EB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13280" cy="4601183"/>
          </a:xfrm>
        </p:spPr>
        <p:txBody>
          <a:bodyPr/>
          <a:lstStyle/>
          <a:p>
            <a:r>
              <a:rPr lang="cs-CZ" dirty="0"/>
              <a:t>Využívání </a:t>
            </a:r>
            <a:br>
              <a:rPr lang="cs-CZ" dirty="0"/>
            </a:br>
            <a:r>
              <a:rPr lang="cs-CZ" dirty="0"/>
              <a:t>el. bankovnictví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D581F-239E-4B60-B5F5-2B33E11E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42761"/>
            <a:ext cx="6688665" cy="6810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200" b="1" dirty="0">
                <a:latin typeface="+mn-lt"/>
              </a:rPr>
              <a:t>Zásadní rozdíly jsou v tom, že na počítači zadáváme trvalé příkazy a inkasa (často se jedná o větší částky), nastavení účtu a také nákup na e-shopu.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D2DF2F-33CF-45A9-BB26-975C9953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6297" y="6401117"/>
            <a:ext cx="7411540" cy="365125"/>
          </a:xfrm>
          <a:noFill/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vše prostřednictvím elektronického bankovnictví děláte?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F88-179D-4E67-B798-722DDAD1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32BD4B-3E79-4EE2-9EA3-62966778DC35}"/>
              </a:ext>
            </a:extLst>
          </p:cNvPr>
          <p:cNvSpPr txBox="1"/>
          <p:nvPr/>
        </p:nvSpPr>
        <p:spPr>
          <a:xfrm>
            <a:off x="9244015" y="5330091"/>
            <a:ext cx="2449285" cy="276999"/>
          </a:xfrm>
          <a:prstGeom prst="rect">
            <a:avLst/>
          </a:prstGeom>
          <a:solidFill>
            <a:srgbClr val="40BAD2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Týká se častěji generace 34-49let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A49106-D48F-4925-A2CB-72EEEC6B2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F859C76B-D2C2-4856-B1D4-01F4339FDF7D}"/>
              </a:ext>
            </a:extLst>
          </p:cNvPr>
          <p:cNvSpPr/>
          <p:nvPr/>
        </p:nvSpPr>
        <p:spPr>
          <a:xfrm>
            <a:off x="8535771" y="4718627"/>
            <a:ext cx="558146" cy="1499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97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7862B793-A79E-4A9F-98CE-B64FC66CB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201206"/>
              </p:ext>
            </p:extLst>
          </p:nvPr>
        </p:nvGraphicFramePr>
        <p:xfrm>
          <a:off x="3763478" y="1357162"/>
          <a:ext cx="7810457" cy="499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566D26D-B770-49DE-AD7A-0D6EE4F7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38921" cy="4601183"/>
          </a:xfrm>
        </p:spPr>
        <p:txBody>
          <a:bodyPr/>
          <a:lstStyle/>
          <a:p>
            <a:r>
              <a:rPr lang="cs-CZ" dirty="0"/>
              <a:t>Přehled, pohodlí a flexibilita, to jsou výhody </a:t>
            </a:r>
            <a:br>
              <a:rPr lang="cs-CZ" dirty="0"/>
            </a:br>
            <a:r>
              <a:rPr lang="cs-CZ" dirty="0"/>
              <a:t>el. bankovnictví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D71F70-7A7E-45A1-A0DC-6F8351C4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882" y="776305"/>
            <a:ext cx="6672793" cy="64902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Je třeba vnímat, že mladí lidé nevnímají bezpečnost jako výhodu, ale pravděpodobně jako standard.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C7C0F2-5828-43DE-8D75-4B3C7747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5788" y="6356350"/>
            <a:ext cx="8031837" cy="365125"/>
          </a:xfrm>
          <a:solidFill>
            <a:schemeClr val="bg1"/>
          </a:solidFill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Jaké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jsou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podle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Vás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výhody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elektronického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/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0 = rozhodně ne, 10 = rozhodně ano /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B221CD-A962-4651-AA3A-D6076833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EF5380D-55BF-4411-BEF0-273F50FBB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760E65A0-5410-474E-953E-A12A531F8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88758"/>
              </p:ext>
            </p:extLst>
          </p:nvPr>
        </p:nvGraphicFramePr>
        <p:xfrm>
          <a:off x="3362325" y="776306"/>
          <a:ext cx="7762975" cy="55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Nadpis 9">
            <a:extLst>
              <a:ext uri="{FF2B5EF4-FFF2-40B4-BE49-F238E27FC236}">
                <a16:creationId xmlns:a16="http://schemas.microsoft.com/office/drawing/2014/main" id="{AFF928FA-67A2-4D47-9092-F91AD425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9406" cy="4601183"/>
          </a:xfrm>
        </p:spPr>
        <p:txBody>
          <a:bodyPr/>
          <a:lstStyle/>
          <a:p>
            <a:r>
              <a:rPr lang="cs-CZ" dirty="0"/>
              <a:t>Při využívání</a:t>
            </a:r>
            <a:br>
              <a:rPr lang="cs-CZ" dirty="0"/>
            </a:br>
            <a:r>
              <a:rPr lang="cs-CZ" dirty="0"/>
              <a:t>el. bankovnictví</a:t>
            </a:r>
            <a:br>
              <a:rPr lang="cs-CZ" dirty="0"/>
            </a:br>
            <a:r>
              <a:rPr lang="cs-CZ" dirty="0"/>
              <a:t>je zásadní jednoduché ovládání a zabezpečení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AC691E-BDC2-416A-8E52-5564BCEE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5469" y="6356349"/>
            <a:ext cx="7669831" cy="365125"/>
          </a:xfrm>
          <a:solidFill>
            <a:schemeClr val="bg1"/>
          </a:solidFill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je pro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vás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elektronického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důležité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D259F2A-5325-4E28-B39F-CCE60EAB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380FD35-7064-4C8B-BDBD-014CB6495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56FFA-6892-4D9C-87B5-8CD1E364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49851" cy="4601183"/>
          </a:xfrm>
        </p:spPr>
        <p:txBody>
          <a:bodyPr/>
          <a:lstStyle/>
          <a:p>
            <a:r>
              <a:rPr lang="cs-CZ" dirty="0"/>
              <a:t>Co chceme na el. bankovnictví zlepšit?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9A95AA-FD37-490A-993D-3857F631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6" y="611743"/>
            <a:ext cx="7751232" cy="8901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600" b="1" dirty="0"/>
              <a:t>Většina klientů je naprosto spokojená, prostor pro zlepšení je podle klientů v krátké transakční historii, nepřehledném ovládání či složitém vyhledávání plateb.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86A5A-555C-43F0-8291-B3C69479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6595" y="6356350"/>
            <a:ext cx="8193905" cy="365125"/>
          </a:xfrm>
          <a:solidFill>
            <a:schemeClr val="bg1"/>
          </a:solidFill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Vám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vašem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elektronickém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nevyhovuje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/ 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D52232-1585-4600-9513-DDBEE5DC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578347-FD3A-4253-8592-8EA366EB7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54BCA05C-8310-4E61-8F88-8BD28A2A9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51198"/>
              </p:ext>
            </p:extLst>
          </p:nvPr>
        </p:nvGraphicFramePr>
        <p:xfrm>
          <a:off x="3426595" y="1501873"/>
          <a:ext cx="8070080" cy="494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43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1A69B52-F13A-44E8-AA36-5D7B17BC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23837"/>
            <a:ext cx="3206316" cy="4601183"/>
          </a:xfrm>
        </p:spPr>
        <p:txBody>
          <a:bodyPr/>
          <a:lstStyle/>
          <a:p>
            <a:r>
              <a:rPr lang="cs-CZ" dirty="0"/>
              <a:t>Změna banky kvůli </a:t>
            </a:r>
            <a:br>
              <a:rPr lang="cs-CZ" dirty="0"/>
            </a:br>
            <a:r>
              <a:rPr lang="cs-CZ" dirty="0"/>
              <a:t>el. bankovnictví?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4132306-FCBB-434A-B33B-82C6B1469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5532" y="4941186"/>
            <a:ext cx="3763478" cy="765207"/>
          </a:xfrm>
        </p:spPr>
        <p:txBody>
          <a:bodyPr>
            <a:normAutofit/>
          </a:bodyPr>
          <a:lstStyle/>
          <a:p>
            <a:pPr algn="ctr"/>
            <a:r>
              <a:rPr lang="cs-CZ" sz="1600" b="0" i="1" dirty="0"/>
              <a:t>Zhruba čtvrtina klientů by uvažovala o změně.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181B41-9378-499F-BF9A-10A5D080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7719" y="6356350"/>
            <a:ext cx="8248849" cy="365125"/>
          </a:xfrm>
          <a:solidFill>
            <a:schemeClr val="bg1"/>
          </a:solidFill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Změnil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byste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banku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kvůli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elektronickému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?/ 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841AF5-B388-40C7-BB14-A6504569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501C5EC-4395-4AFB-AC66-C3809892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0456" y="776305"/>
            <a:ext cx="8173632" cy="696359"/>
          </a:xfrm>
        </p:spPr>
        <p:txBody>
          <a:bodyPr>
            <a:normAutofit/>
          </a:bodyPr>
          <a:lstStyle/>
          <a:p>
            <a:r>
              <a:rPr lang="cs-CZ" sz="1800" dirty="0"/>
              <a:t> Až 28 % klientů by kvůli </a:t>
            </a:r>
            <a:r>
              <a:rPr lang="cs-CZ" sz="1800" dirty="0" err="1"/>
              <a:t>internetbankingu</a:t>
            </a:r>
            <a:r>
              <a:rPr lang="cs-CZ" sz="1800" dirty="0"/>
              <a:t> a pětina klientů s mobilní aplikací by mohlo uvažovat o změně banky…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A7DF9C7-35B3-413F-A2E3-561E2173E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DA656DB-FDE7-44E9-AA27-75B293182208}"/>
              </a:ext>
            </a:extLst>
          </p:cNvPr>
          <p:cNvSpPr/>
          <p:nvPr/>
        </p:nvSpPr>
        <p:spPr>
          <a:xfrm>
            <a:off x="6975759" y="4328483"/>
            <a:ext cx="1343025" cy="581025"/>
          </a:xfrm>
          <a:prstGeom prst="downArrow">
            <a:avLst/>
          </a:prstGeom>
          <a:solidFill>
            <a:srgbClr val="007E7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425C1DE8-BB1E-4C76-910A-2AF914885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166698"/>
              </p:ext>
            </p:extLst>
          </p:nvPr>
        </p:nvGraphicFramePr>
        <p:xfrm>
          <a:off x="3397719" y="1684421"/>
          <a:ext cx="8499106" cy="279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08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B0CE43AA-4F84-4438-A4B8-BF334415B598}"/>
              </a:ext>
            </a:extLst>
          </p:cNvPr>
          <p:cNvSpPr txBox="1"/>
          <p:nvPr/>
        </p:nvSpPr>
        <p:spPr>
          <a:xfrm>
            <a:off x="3461729" y="889258"/>
            <a:ext cx="263427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Nejsem schopen pochopit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Dělá to někdo jiný (manžel/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děti)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Nepotřebuji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72454958-487E-4F5A-98CC-4D915B3BC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793616"/>
              </p:ext>
            </p:extLst>
          </p:nvPr>
        </p:nvGraphicFramePr>
        <p:xfrm>
          <a:off x="2387062" y="654518"/>
          <a:ext cx="7642461" cy="562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0A04842E-E884-40DB-A390-56E51F67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28" y="1128408"/>
            <a:ext cx="3208810" cy="4601183"/>
          </a:xfrm>
        </p:spPr>
        <p:txBody>
          <a:bodyPr/>
          <a:lstStyle/>
          <a:p>
            <a:r>
              <a:rPr lang="cs-CZ" dirty="0"/>
              <a:t>Proč klient nepoužívá </a:t>
            </a:r>
            <a:br>
              <a:rPr lang="cs-CZ" dirty="0"/>
            </a:br>
            <a:r>
              <a:rPr lang="cs-CZ" dirty="0"/>
              <a:t>el. bankovnictví?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2E6E32-0C0C-4D94-ADBB-C2159884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729" y="6327850"/>
            <a:ext cx="5911517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Proč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nepoužíváte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47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F543F-2B4D-4B99-9950-CF76EB98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CA4DE55-27DB-4AD7-B38C-0B8B9EB5C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4202FDB-0FAA-4C21-A758-EC3D3B437431}"/>
              </a:ext>
            </a:extLst>
          </p:cNvPr>
          <p:cNvSpPr txBox="1">
            <a:spLocks/>
          </p:cNvSpPr>
          <p:nvPr/>
        </p:nvSpPr>
        <p:spPr>
          <a:xfrm>
            <a:off x="8509521" y="2390424"/>
            <a:ext cx="3756819" cy="2542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cs-CZ" sz="1600" b="1" dirty="0"/>
              <a:t>Bariéry proti el. bankovnictví souvisí se:</a:t>
            </a:r>
          </a:p>
          <a:p>
            <a:pPr lvl="1"/>
            <a:r>
              <a:rPr lang="cs-CZ" sz="1600" dirty="0"/>
              <a:t>zvyklostmi, </a:t>
            </a:r>
          </a:p>
          <a:p>
            <a:pPr lvl="1"/>
            <a:r>
              <a:rPr lang="cs-CZ" sz="1600" dirty="0"/>
              <a:t>preferencí osobního kontaktu,</a:t>
            </a:r>
          </a:p>
          <a:p>
            <a:pPr lvl="1"/>
            <a:r>
              <a:rPr lang="cs-CZ" sz="1600" dirty="0"/>
              <a:t>technickým vybavením a</a:t>
            </a:r>
          </a:p>
          <a:p>
            <a:pPr lvl="1"/>
            <a:r>
              <a:rPr lang="cs-CZ" sz="1600" dirty="0"/>
              <a:t>počítačovou gramotností.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077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2DFA9A59-A059-4351-9B24-AA9AA982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58816"/>
              </p:ext>
            </p:extLst>
          </p:nvPr>
        </p:nvGraphicFramePr>
        <p:xfrm>
          <a:off x="3533775" y="1956737"/>
          <a:ext cx="7924800" cy="411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91A401F-7CEE-4A82-9F3A-F840E54F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77423" cy="4601183"/>
          </a:xfrm>
        </p:spPr>
        <p:txBody>
          <a:bodyPr/>
          <a:lstStyle/>
          <a:p>
            <a:r>
              <a:rPr lang="cs-CZ" dirty="0"/>
              <a:t>Jaká musí být motivace, aby klient začal používat mobilní aplikaci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48E74B-B9DF-4F1B-A76E-9C8B895F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676276"/>
            <a:ext cx="7779807" cy="11361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600" b="1" dirty="0"/>
              <a:t>Pro polovinu klientů nebude, alespoň zatím, motivací vůbec nic – odkazují se na bezpečnost nebo na princip, ale může v tom být především obava z nových technologií včetně celkové nedůvěry.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600" b="1" dirty="0"/>
              <a:t>Klienti stále nevěří míře zabezpečení mobilní aplikace  a motivátory by mohly být i uplatnitelné slevy na služby.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17FBF-B724-4A2E-9437-F5D6918C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6595" y="6356350"/>
            <a:ext cx="6018698" cy="365125"/>
          </a:xfrm>
        </p:spPr>
        <p:txBody>
          <a:bodyPr/>
          <a:lstStyle/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by se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muselo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stát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abyste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začal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/a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používat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speciální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mobilní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aplikaci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453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8F7953-AFD5-4123-B021-3423CFCF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CBB4784-DD57-46B5-B540-DCCF993CCF3F}"/>
              </a:ext>
            </a:extLst>
          </p:cNvPr>
          <p:cNvSpPr txBox="1"/>
          <p:nvPr/>
        </p:nvSpPr>
        <p:spPr>
          <a:xfrm>
            <a:off x="8027700" y="2484783"/>
            <a:ext cx="8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ym typeface="Webdings" panose="05030102010509060703" pitchFamily="18" charset="2"/>
              </a:rPr>
              <a:t></a:t>
            </a:r>
            <a:endParaRPr lang="cs-CZ" sz="4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206A0E-DD52-43B2-9C92-68A29FACD484}"/>
              </a:ext>
            </a:extLst>
          </p:cNvPr>
          <p:cNvSpPr txBox="1"/>
          <p:nvPr/>
        </p:nvSpPr>
        <p:spPr>
          <a:xfrm>
            <a:off x="7741104" y="3872757"/>
            <a:ext cx="249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Žena, nižší vzdělání, okresní města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2D6978-4070-49E8-A9B6-68078A91C20D}"/>
              </a:ext>
            </a:extLst>
          </p:cNvPr>
          <p:cNvSpPr txBox="1"/>
          <p:nvPr/>
        </p:nvSpPr>
        <p:spPr>
          <a:xfrm>
            <a:off x="7990086" y="3306832"/>
            <a:ext cx="249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Nižší vzdělání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4B2482C-9EF5-461C-813D-902C832A0FE1}"/>
              </a:ext>
            </a:extLst>
          </p:cNvPr>
          <p:cNvSpPr txBox="1"/>
          <p:nvPr/>
        </p:nvSpPr>
        <p:spPr>
          <a:xfrm>
            <a:off x="8621457" y="2777170"/>
            <a:ext cx="185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Ženy, senioři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89A72AC-8AC6-48A0-92BB-E933E90A32EF}"/>
              </a:ext>
            </a:extLst>
          </p:cNvPr>
          <p:cNvSpPr txBox="1"/>
          <p:nvPr/>
        </p:nvSpPr>
        <p:spPr>
          <a:xfrm>
            <a:off x="7990086" y="2234944"/>
            <a:ext cx="249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Okresní města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A4AB42A-6FD2-48A1-BF75-4861A1FA59D0}"/>
              </a:ext>
            </a:extLst>
          </p:cNvPr>
          <p:cNvSpPr txBox="1"/>
          <p:nvPr/>
        </p:nvSpPr>
        <p:spPr>
          <a:xfrm>
            <a:off x="7741104" y="4427963"/>
            <a:ext cx="249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>
                <a:solidFill>
                  <a:schemeClr val="bg1">
                    <a:lumMod val="50000"/>
                  </a:schemeClr>
                </a:solidFill>
              </a:rPr>
              <a:t>Žena, nižší vzdělání, okresní města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98A1BD0-E966-4C98-8CA1-4420B6A19D5A}"/>
              </a:ext>
            </a:extLst>
          </p:cNvPr>
          <p:cNvSpPr txBox="1"/>
          <p:nvPr/>
        </p:nvSpPr>
        <p:spPr>
          <a:xfrm>
            <a:off x="7685286" y="4993888"/>
            <a:ext cx="2490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Muž, nižší vzdělání, okresní města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E6730FF-9FD6-450D-A5B0-DF9BDA1D1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5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8097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 err="1">
                <a:solidFill>
                  <a:schemeClr val="bg1"/>
                </a:solidFill>
                <a:latin typeface="Sansation" panose="02000000000000000000" pitchFamily="2" charset="0"/>
              </a:rPr>
              <a:t>Multibanking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539013" y="1345655"/>
            <a:ext cx="84221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Metodologie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Sansation" panose="02000000000000000000" pitchFamily="2" charset="0"/>
              </a:rPr>
              <a:t>CAPRI výzkum: telefonická </a:t>
            </a:r>
            <a:r>
              <a:rPr lang="cs-CZ" sz="2000" dirty="0" err="1">
                <a:solidFill>
                  <a:schemeClr val="bg1"/>
                </a:solidFill>
                <a:latin typeface="Sansation" panose="02000000000000000000" pitchFamily="2" charset="0"/>
              </a:rPr>
              <a:t>rekrutace</a:t>
            </a:r>
            <a:r>
              <a:rPr lang="cs-CZ" sz="2000" dirty="0">
                <a:solidFill>
                  <a:schemeClr val="bg1"/>
                </a:solidFill>
                <a:latin typeface="Sansation" panose="02000000000000000000" pitchFamily="2" charset="0"/>
              </a:rPr>
              <a:t> a následný online dotazník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Sansation" panose="02000000000000000000" pitchFamily="2" charset="0"/>
              </a:rPr>
              <a:t>Termín sběru dat: 9. května – 4. června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Sansation" panose="02000000000000000000" pitchFamily="2" charset="0"/>
              </a:rPr>
              <a:t>Počet respondentů: 1011 (věk 18 – 79 let)</a:t>
            </a:r>
          </a:p>
          <a:p>
            <a:endParaRPr lang="cs-CZ" sz="2400" dirty="0">
              <a:solidFill>
                <a:schemeClr val="bg1"/>
              </a:solidFill>
              <a:latin typeface="Sansation"/>
            </a:endParaRPr>
          </a:p>
          <a:p>
            <a:endParaRPr lang="cs-CZ" sz="2400" dirty="0">
              <a:solidFill>
                <a:schemeClr val="bg1"/>
              </a:solidFill>
              <a:latin typeface="Sansation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Sansation"/>
              </a:rPr>
              <a:t>Obsah konference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bg1"/>
                </a:solidFill>
                <a:latin typeface="Sansation"/>
              </a:rPr>
              <a:t>Které finanční služby by Češi svěřili někomu jinému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bg1"/>
                </a:solidFill>
                <a:latin typeface="Sansation"/>
              </a:rPr>
              <a:t>Elektronické bankovnictví – přístup a využívání</a:t>
            </a:r>
          </a:p>
          <a:p>
            <a:pPr marL="342900" indent="-342900">
              <a:buAutoNum type="arabicPeriod"/>
            </a:pPr>
            <a:r>
              <a:rPr lang="cs-CZ" sz="2000" dirty="0" err="1">
                <a:solidFill>
                  <a:schemeClr val="bg1"/>
                </a:solidFill>
                <a:latin typeface="Sansation"/>
              </a:rPr>
              <a:t>Multibanking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 – povědomí a přínos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bg1"/>
                </a:solidFill>
                <a:latin typeface="Sansation"/>
              </a:rPr>
              <a:t>Bankovní identita jako vstup k čerpání služeb státu</a:t>
            </a:r>
          </a:p>
          <a:p>
            <a:endParaRPr lang="cs-CZ" sz="2000" dirty="0">
              <a:solidFill>
                <a:schemeClr val="bg1"/>
              </a:solidFill>
              <a:latin typeface="Sansation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FDA0902-E734-44D8-B744-D9001A92AB5F}"/>
              </a:ext>
            </a:extLst>
          </p:cNvPr>
          <p:cNvGraphicFramePr>
            <a:graphicFrameLocks/>
          </p:cNvGraphicFramePr>
          <p:nvPr/>
        </p:nvGraphicFramePr>
        <p:xfrm>
          <a:off x="8768613" y="5024482"/>
          <a:ext cx="3109724" cy="162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7B9CF25-8228-4CFC-9FAE-4331BB79F79F}"/>
              </a:ext>
            </a:extLst>
          </p:cNvPr>
          <p:cNvGraphicFramePr>
            <a:graphicFrameLocks/>
          </p:cNvGraphicFramePr>
          <p:nvPr/>
        </p:nvGraphicFramePr>
        <p:xfrm>
          <a:off x="8768614" y="261357"/>
          <a:ext cx="3109722" cy="162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1A7A543-2E70-4298-9142-2CCE088A446A}"/>
              </a:ext>
            </a:extLst>
          </p:cNvPr>
          <p:cNvGraphicFramePr>
            <a:graphicFrameLocks/>
          </p:cNvGraphicFramePr>
          <p:nvPr/>
        </p:nvGraphicFramePr>
        <p:xfrm>
          <a:off x="8768612" y="3402473"/>
          <a:ext cx="3109724" cy="162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B927249-60DC-4B9E-AEC3-357F9489D2EF}"/>
              </a:ext>
            </a:extLst>
          </p:cNvPr>
          <p:cNvGraphicFramePr>
            <a:graphicFrameLocks/>
          </p:cNvGraphicFramePr>
          <p:nvPr/>
        </p:nvGraphicFramePr>
        <p:xfrm>
          <a:off x="8768612" y="1806991"/>
          <a:ext cx="3109724" cy="162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66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ál 13">
            <a:extLst>
              <a:ext uri="{FF2B5EF4-FFF2-40B4-BE49-F238E27FC236}">
                <a16:creationId xmlns:a16="http://schemas.microsoft.com/office/drawing/2014/main" id="{7362E4A8-03BF-41E2-B435-35124514AE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6440452" y="3861378"/>
            <a:ext cx="3498700" cy="1469571"/>
          </a:xfrm>
          <a:prstGeom prst="ellipse">
            <a:avLst/>
          </a:prstGeom>
          <a:solidFill>
            <a:schemeClr val="bg1">
              <a:lumMod val="75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735439-51FA-46C7-8AA2-F72DB2EB81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cs-CZ" dirty="0"/>
              <a:t>Povědomí </a:t>
            </a:r>
            <a:br>
              <a:rPr lang="cs-CZ" dirty="0"/>
            </a:br>
            <a:r>
              <a:rPr lang="cs-CZ" dirty="0"/>
              <a:t>a využívání </a:t>
            </a:r>
            <a:r>
              <a:rPr lang="cs-CZ" dirty="0" err="1"/>
              <a:t>multibankingu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D2DF2F-33CF-45A9-BB26-975C99536F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78467" y="6345514"/>
            <a:ext cx="7937878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Slyšeli jste o možnosti ovládat všechny své účty z různých bank z jednoho místa –  tzv. 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multibankingu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/ N = 1011 </a:t>
            </a:r>
          </a:p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Využívali byste 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multibanking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neboli otevřené bankovnictví?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F88-179D-4E67-B798-722DDAD193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EDD886EF-DD0D-4574-9383-3C23C308233F}"/>
              </a:ext>
            </a:extLst>
          </p:cNvPr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26432864"/>
              </p:ext>
            </p:extLst>
          </p:nvPr>
        </p:nvGraphicFramePr>
        <p:xfrm>
          <a:off x="3519677" y="2991335"/>
          <a:ext cx="8251537" cy="350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0F619325-D393-444A-938B-A2CA5E05D2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28B0162-DD9F-4E45-A87E-494C8B223CD7}"/>
              </a:ext>
            </a:extLst>
          </p:cNvPr>
          <p:cNvSpPr txBox="1"/>
          <p:nvPr/>
        </p:nvSpPr>
        <p:spPr>
          <a:xfrm>
            <a:off x="5039599" y="604590"/>
            <a:ext cx="5423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49 %</a:t>
            </a:r>
            <a:r>
              <a:rPr lang="cs-CZ" sz="2400" b="1" dirty="0"/>
              <a:t> lidí už o </a:t>
            </a:r>
            <a:r>
              <a:rPr lang="cs-CZ" sz="2400" b="1" dirty="0" err="1"/>
              <a:t>multibankingu</a:t>
            </a:r>
            <a:r>
              <a:rPr lang="cs-CZ" sz="2400" b="1" dirty="0"/>
              <a:t> slyšelo</a:t>
            </a:r>
            <a:endParaRPr lang="cs-CZ" b="1" dirty="0"/>
          </a:p>
          <a:p>
            <a:r>
              <a:rPr lang="cs-CZ" b="1" dirty="0"/>
              <a:t>			     </a:t>
            </a:r>
          </a:p>
          <a:p>
            <a:r>
              <a:rPr lang="cs-CZ" b="1" dirty="0"/>
              <a:t>			     Využívali by ho?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05C8652E-0662-4D5E-BAE4-088D4F093423}"/>
              </a:ext>
            </a:extLst>
          </p:cNvPr>
          <p:cNvSpPr/>
          <p:nvPr/>
        </p:nvSpPr>
        <p:spPr>
          <a:xfrm rot="1493148">
            <a:off x="6361746" y="1951902"/>
            <a:ext cx="673474" cy="1212158"/>
          </a:xfrm>
          <a:prstGeom prst="downArrow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ANO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8F7854CA-2239-437D-A948-3F3D9D78565C}"/>
              </a:ext>
            </a:extLst>
          </p:cNvPr>
          <p:cNvSpPr/>
          <p:nvPr/>
        </p:nvSpPr>
        <p:spPr>
          <a:xfrm rot="20069762">
            <a:off x="8131470" y="1914351"/>
            <a:ext cx="724918" cy="128725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97665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0735439-51FA-46C7-8AA2-F72DB2EB81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19" y="1123837"/>
            <a:ext cx="3137644" cy="4601183"/>
          </a:xfrm>
        </p:spPr>
        <p:txBody>
          <a:bodyPr/>
          <a:lstStyle/>
          <a:p>
            <a:r>
              <a:rPr lang="cs-CZ" dirty="0" err="1"/>
              <a:t>Multibanking</a:t>
            </a:r>
            <a:r>
              <a:rPr lang="cs-CZ" dirty="0"/>
              <a:t> přes startup nebo banku?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D2DF2F-33CF-45A9-BB26-975C99536F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390563" y="6356349"/>
            <a:ext cx="7004219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multibanking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přes banky nebo nebankovní firmy a startupy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268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F88-179D-4E67-B798-722DDAD193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58DE592C-B00C-4162-A0A8-D22F26DD8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06934"/>
              </p:ext>
            </p:extLst>
          </p:nvPr>
        </p:nvGraphicFramePr>
        <p:xfrm>
          <a:off x="3128211" y="959972"/>
          <a:ext cx="7027219" cy="539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8890303-8C16-4314-B600-8BB7E1291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D41F3F4-0FAA-4017-AAF6-4A773D3EA5D3}"/>
              </a:ext>
            </a:extLst>
          </p:cNvPr>
          <p:cNvSpPr txBox="1">
            <a:spLocks/>
          </p:cNvSpPr>
          <p:nvPr/>
        </p:nvSpPr>
        <p:spPr>
          <a:xfrm>
            <a:off x="8261954" y="1687780"/>
            <a:ext cx="3137644" cy="1892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600" dirty="0"/>
              <a:t>Klienti by </a:t>
            </a:r>
            <a:r>
              <a:rPr lang="cs-CZ" sz="1600" dirty="0" err="1"/>
              <a:t>multibanking</a:t>
            </a:r>
            <a:r>
              <a:rPr lang="cs-CZ" sz="1600" dirty="0"/>
              <a:t> využívali hlavně </a:t>
            </a:r>
            <a:r>
              <a:rPr lang="cs-CZ" sz="1600" b="1" dirty="0"/>
              <a:t>prostřednictvím banky</a:t>
            </a:r>
            <a:r>
              <a:rPr lang="cs-CZ" sz="1600" dirty="0"/>
              <a:t>.</a:t>
            </a:r>
          </a:p>
          <a:p>
            <a:pPr lvl="1"/>
            <a:r>
              <a:rPr lang="cs-CZ" sz="1600" dirty="0"/>
              <a:t>Alternativním přístupům jsou nakloněni spíše mladí klienti s VŠ vzděláním.</a:t>
            </a:r>
          </a:p>
        </p:txBody>
      </p:sp>
    </p:spTree>
    <p:extLst>
      <p:ext uri="{BB962C8B-B14F-4D97-AF65-F5344CB8AC3E}">
        <p14:creationId xmlns:p14="http://schemas.microsoft.com/office/powerpoint/2010/main" val="353249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AFAEE2C-568A-45FB-BC85-574427CD44C4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15424965"/>
              </p:ext>
            </p:extLst>
          </p:nvPr>
        </p:nvGraphicFramePr>
        <p:xfrm>
          <a:off x="2856021" y="730268"/>
          <a:ext cx="8007152" cy="59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0735439-51FA-46C7-8AA2-F72DB2EB81D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919" y="1123837"/>
            <a:ext cx="3137644" cy="4601183"/>
          </a:xfrm>
        </p:spPr>
        <p:txBody>
          <a:bodyPr/>
          <a:lstStyle/>
          <a:p>
            <a:r>
              <a:rPr lang="cs-CZ" dirty="0"/>
              <a:t>Proč nevyužít nebankovní firmy a startupy?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D2DF2F-33CF-45A9-BB26-975C99536F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90564" y="6356350"/>
            <a:ext cx="7055308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Proč byste nevyužili aplikace nebankovních firem a fintech startupů??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204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F88-179D-4E67-B798-722DDAD193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8348426-E4C2-4A49-B1F2-A6B35BBB73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D3A111C-5C4A-444C-A507-0BCFAC60434A}"/>
              </a:ext>
            </a:extLst>
          </p:cNvPr>
          <p:cNvSpPr txBox="1">
            <a:spLocks/>
          </p:cNvSpPr>
          <p:nvPr/>
        </p:nvSpPr>
        <p:spPr>
          <a:xfrm>
            <a:off x="8526195" y="3200117"/>
            <a:ext cx="3276337" cy="1892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cs-CZ" sz="1600" b="1" dirty="0"/>
              <a:t>Bariérou pro využívání nebankovních firem a startupů je</a:t>
            </a:r>
          </a:p>
          <a:p>
            <a:pPr lvl="1"/>
            <a:r>
              <a:rPr lang="cs-CZ" sz="1600" dirty="0"/>
              <a:t>především nedůvěra </a:t>
            </a:r>
            <a:br>
              <a:rPr lang="cs-CZ" sz="1600" dirty="0"/>
            </a:br>
            <a:r>
              <a:rPr lang="cs-CZ" sz="1600" dirty="0"/>
              <a:t>z hlediska bezpečnosti a</a:t>
            </a:r>
          </a:p>
          <a:p>
            <a:pPr lvl="1"/>
            <a:r>
              <a:rPr lang="cs-CZ" sz="1600" dirty="0"/>
              <a:t>neochota sdílet informace o financích s „někým cizím“.</a:t>
            </a:r>
          </a:p>
        </p:txBody>
      </p:sp>
    </p:spTree>
    <p:extLst>
      <p:ext uri="{BB962C8B-B14F-4D97-AF65-F5344CB8AC3E}">
        <p14:creationId xmlns:p14="http://schemas.microsoft.com/office/powerpoint/2010/main" val="194367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0735439-51FA-46C7-8AA2-F72DB2EB81D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52919" y="1123837"/>
            <a:ext cx="3137644" cy="4601183"/>
          </a:xfrm>
        </p:spPr>
        <p:txBody>
          <a:bodyPr/>
          <a:lstStyle/>
          <a:p>
            <a:r>
              <a:rPr lang="cs-CZ" dirty="0"/>
              <a:t>Je </a:t>
            </a:r>
            <a:r>
              <a:rPr lang="cs-CZ" dirty="0" err="1"/>
              <a:t>multibanking</a:t>
            </a:r>
            <a:r>
              <a:rPr lang="cs-CZ" dirty="0"/>
              <a:t> přínosná novinka?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D581F-239E-4B60-B5F5-2B33E11E62AB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721371" y="823364"/>
            <a:ext cx="7315200" cy="74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Ačkoliv klienti tvrdí, že </a:t>
            </a:r>
            <a:r>
              <a:rPr lang="cs-CZ" sz="1600" b="1" dirty="0" err="1"/>
              <a:t>multibanking</a:t>
            </a:r>
            <a:r>
              <a:rPr lang="cs-CZ" sz="1600" b="1" dirty="0"/>
              <a:t> nepotřebují, považují ho za přínosnou novinku v platebním styku.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D2DF2F-33CF-45A9-BB26-975C99536F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390564" y="6356349"/>
            <a:ext cx="7062386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Vnímáte 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multibanking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jako přínosnou novinku v platebním styku?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F88-179D-4E67-B798-722DDAD193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1C1007F-0FFA-41B3-891F-62D47178E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579625"/>
              </p:ext>
            </p:extLst>
          </p:nvPr>
        </p:nvGraphicFramePr>
        <p:xfrm>
          <a:off x="3795165" y="1472751"/>
          <a:ext cx="6217422" cy="446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40689B5-6F89-4D0F-817A-2E6E3955D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196695"/>
              </p:ext>
            </p:extLst>
          </p:nvPr>
        </p:nvGraphicFramePr>
        <p:xfrm>
          <a:off x="9126593" y="3126528"/>
          <a:ext cx="2652713" cy="119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Pravá složená závorka 7"/>
          <p:cNvSpPr/>
          <p:nvPr/>
        </p:nvSpPr>
        <p:spPr>
          <a:xfrm>
            <a:off x="7849273" y="2419519"/>
            <a:ext cx="1440000" cy="2767476"/>
          </a:xfrm>
          <a:prstGeom prst="rightBrace">
            <a:avLst>
              <a:gd name="adj1" fmla="val 31373"/>
              <a:gd name="adj2" fmla="val 49689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3E3C6D-77C0-4A48-B7E7-AE207721AE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8097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Čerpání služeb státu elektronicky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EC8A9-6492-4688-8AAF-F18B1D75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5260" cy="460118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Čerpat služby státu </a:t>
            </a:r>
            <a:r>
              <a:rPr lang="cs-CZ" sz="3200" dirty="0">
                <a:solidFill>
                  <a:schemeClr val="bg1"/>
                </a:solidFill>
              </a:rPr>
              <a:t>a ovládat všechny účty z jednoho místa. To by </a:t>
            </a:r>
            <a:r>
              <a:rPr lang="cs-CZ" sz="3200" dirty="0"/>
              <a:t>klienti </a:t>
            </a:r>
            <a:r>
              <a:rPr lang="cs-CZ" sz="3200" dirty="0">
                <a:solidFill>
                  <a:schemeClr val="bg1"/>
                </a:solidFill>
              </a:rPr>
              <a:t>ve svém</a:t>
            </a:r>
            <a:br>
              <a:rPr lang="cs-CZ" sz="3200" dirty="0"/>
            </a:br>
            <a:r>
              <a:rPr lang="cs-CZ" sz="3200" dirty="0"/>
              <a:t>el. bankovnictví uvítali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4A2BE2-4B54-4AE9-8742-49A0B6C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8179" y="6356350"/>
            <a:ext cx="8267086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Které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následujících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možností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chcete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svém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elektronickém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určitě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mít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)?/ N =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945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webový prohlížeč a N = 511 mobilní aplikace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0C0B9-479D-4CAC-9209-B57B50FC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EE0F01-3777-4276-8B9C-0CE045699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2CBDBB07-4694-4396-BF3F-81C45EB24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87965"/>
              </p:ext>
            </p:extLst>
          </p:nvPr>
        </p:nvGraphicFramePr>
        <p:xfrm>
          <a:off x="3503597" y="776306"/>
          <a:ext cx="8046719" cy="534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4284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: zahnutá doprava 11">
            <a:extLst>
              <a:ext uri="{FF2B5EF4-FFF2-40B4-BE49-F238E27FC236}">
                <a16:creationId xmlns:a16="http://schemas.microsoft.com/office/drawing/2014/main" id="{00CE3BF5-6EA1-4B8E-B680-B6E281CB8DBB}"/>
              </a:ext>
            </a:extLst>
          </p:cNvPr>
          <p:cNvSpPr/>
          <p:nvPr/>
        </p:nvSpPr>
        <p:spPr>
          <a:xfrm>
            <a:off x="4607380" y="3705726"/>
            <a:ext cx="1207797" cy="95987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: ohnutá 8">
            <a:extLst>
              <a:ext uri="{FF2B5EF4-FFF2-40B4-BE49-F238E27FC236}">
                <a16:creationId xmlns:a16="http://schemas.microsoft.com/office/drawing/2014/main" id="{CA30FCCF-709B-40BE-B47A-1BA9E05C7089}"/>
              </a:ext>
            </a:extLst>
          </p:cNvPr>
          <p:cNvSpPr/>
          <p:nvPr/>
        </p:nvSpPr>
        <p:spPr>
          <a:xfrm>
            <a:off x="5858238" y="866662"/>
            <a:ext cx="1933575" cy="514350"/>
          </a:xfrm>
          <a:prstGeom prst="bentArrow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65A1A9-A75F-4A03-AF31-02BE7215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od státu elektronicky?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933C8-2756-4370-B932-84F333AC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343" y="6356350"/>
            <a:ext cx="6077381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Využíváte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možnost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čerpat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služby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státu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elektronicky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např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portál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občana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)?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A62C50-EE74-4A96-99CA-DDDD3F5F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21CF9AA-B8C0-46DF-88A7-FEFBC357F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21006"/>
              </p:ext>
            </p:extLst>
          </p:nvPr>
        </p:nvGraphicFramePr>
        <p:xfrm>
          <a:off x="1726660" y="587140"/>
          <a:ext cx="7332662" cy="395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7F527B81-D3CC-4C58-9E70-7023F7430D16}"/>
              </a:ext>
            </a:extLst>
          </p:cNvPr>
          <p:cNvSpPr txBox="1"/>
          <p:nvPr/>
        </p:nvSpPr>
        <p:spPr>
          <a:xfrm>
            <a:off x="4386427" y="2270266"/>
            <a:ext cx="1428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Využívání služeb od státu elektronicky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89D3A6-7AC2-4EE0-A049-F580A5EF3A8D}"/>
              </a:ext>
            </a:extLst>
          </p:cNvPr>
          <p:cNvSpPr txBox="1"/>
          <p:nvPr/>
        </p:nvSpPr>
        <p:spPr>
          <a:xfrm>
            <a:off x="7876473" y="693663"/>
            <a:ext cx="397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85 % datová schránka </a:t>
            </a:r>
            <a:r>
              <a:rPr lang="cs-CZ" b="1" i="1" dirty="0"/>
              <a:t>(= 8 % ze všech)</a:t>
            </a:r>
          </a:p>
          <a:p>
            <a:r>
              <a:rPr lang="cs-CZ" b="1" dirty="0"/>
              <a:t>15 % e-občanka (</a:t>
            </a:r>
            <a:r>
              <a:rPr lang="cs-CZ" b="1" i="1" dirty="0"/>
              <a:t>=1 % ze všech</a:t>
            </a:r>
            <a:r>
              <a:rPr lang="cs-CZ" b="1" dirty="0"/>
              <a:t>)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BB2158E-9578-494C-B3CD-5D4209F56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477984"/>
              </p:ext>
            </p:extLst>
          </p:nvPr>
        </p:nvGraphicFramePr>
        <p:xfrm>
          <a:off x="5858238" y="3622293"/>
          <a:ext cx="5755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5B734471-70FE-4984-865F-BB03813759B8}"/>
              </a:ext>
            </a:extLst>
          </p:cNvPr>
          <p:cNvSpPr txBox="1"/>
          <p:nvPr/>
        </p:nvSpPr>
        <p:spPr>
          <a:xfrm>
            <a:off x="6941327" y="1854768"/>
            <a:ext cx="467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patrné, že zásadní problém je v informovanosti </a:t>
            </a:r>
            <a:b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to ve dvou krocích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Obecně, že už v ČR existuje možnost elektronické komunikace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Že tato komunikace funguje a občan díky ní může nějaké služby využívat</a:t>
            </a:r>
          </a:p>
        </p:txBody>
      </p:sp>
    </p:spTree>
    <p:extLst>
      <p:ext uri="{BB962C8B-B14F-4D97-AF65-F5344CB8AC3E}">
        <p14:creationId xmlns:p14="http://schemas.microsoft.com/office/powerpoint/2010/main" val="78945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A623E-DDE3-4797-A365-5900ACC7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7981" cy="4601183"/>
          </a:xfrm>
        </p:spPr>
        <p:txBody>
          <a:bodyPr>
            <a:normAutofit/>
          </a:bodyPr>
          <a:lstStyle/>
          <a:p>
            <a:r>
              <a:rPr lang="cs-CZ" sz="3300" b="1" dirty="0"/>
              <a:t>Přihlašovací údaje do internetového bankovnictví</a:t>
            </a:r>
            <a:r>
              <a:rPr lang="cs-CZ" sz="3300" dirty="0"/>
              <a:t> jako možný vstup pro čerpání služeb státu?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5D3CAC-9572-4E40-AF4A-53553590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0899" y="6356350"/>
            <a:ext cx="8250767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Kdybyste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měli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možnost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identifikovat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se k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čerpání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služeb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od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státu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př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portál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občana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popřípadě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soukromých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fir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erm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(plyn, </a:t>
            </a:r>
            <a:r>
              <a:rPr lang="cs-CZ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eletřina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…) pomocí Vašich přihlašovacích údajů do internetového bankovnictví, využili byste ji?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1FA75-9689-4A69-A726-733769B1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911601C-D63A-42F2-840B-B62E909F1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24443"/>
              </p:ext>
            </p:extLst>
          </p:nvPr>
        </p:nvGraphicFramePr>
        <p:xfrm>
          <a:off x="3868737" y="2714625"/>
          <a:ext cx="7772929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940FB35-7E6E-4E05-86CD-46C517A522E6}"/>
              </a:ext>
            </a:extLst>
          </p:cNvPr>
          <p:cNvSpPr txBox="1"/>
          <p:nvPr/>
        </p:nvSpPr>
        <p:spPr>
          <a:xfrm>
            <a:off x="4625955" y="4349750"/>
            <a:ext cx="53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sym typeface="Wingdings" panose="05000000000000000000" pitchFamily="2" charset="2"/>
              </a:rPr>
              <a:t>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5DBD9FB-90D7-41B5-9DBE-B67994166D1E}"/>
              </a:ext>
            </a:extLst>
          </p:cNvPr>
          <p:cNvSpPr/>
          <p:nvPr/>
        </p:nvSpPr>
        <p:spPr>
          <a:xfrm>
            <a:off x="6459568" y="425896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sym typeface="Webdings" panose="05030102010509060703" pitchFamily="18" charset="2"/>
              </a:rPr>
              <a:t>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950AF74-7195-425E-9AAF-00F4B42F4993}"/>
              </a:ext>
            </a:extLst>
          </p:cNvPr>
          <p:cNvSpPr/>
          <p:nvPr/>
        </p:nvSpPr>
        <p:spPr>
          <a:xfrm>
            <a:off x="8388545" y="4267655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cs-CZ" sz="4000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74DF7AA-60F6-4B4E-AEB4-30ADADFB9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147730"/>
              </p:ext>
            </p:extLst>
          </p:nvPr>
        </p:nvGraphicFramePr>
        <p:xfrm>
          <a:off x="8832701" y="957453"/>
          <a:ext cx="2871282" cy="229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061C1959-722E-49E3-90D2-C2A55EB9581A}"/>
              </a:ext>
            </a:extLst>
          </p:cNvPr>
          <p:cNvSpPr/>
          <p:nvPr/>
        </p:nvSpPr>
        <p:spPr>
          <a:xfrm>
            <a:off x="8739806" y="957454"/>
            <a:ext cx="2871282" cy="2218884"/>
          </a:xfrm>
          <a:prstGeom prst="wedgeRectCallout">
            <a:avLst>
              <a:gd name="adj1" fmla="val 20610"/>
              <a:gd name="adj2" fmla="val 86902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BDC5A2-C7BD-4A39-8882-5F676C5828B6}"/>
              </a:ext>
            </a:extLst>
          </p:cNvPr>
          <p:cNvSpPr txBox="1"/>
          <p:nvPr/>
        </p:nvSpPr>
        <p:spPr>
          <a:xfrm>
            <a:off x="4586694" y="3251992"/>
            <a:ext cx="697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Muži a nejmladší generace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56E67F-6A81-4114-B55D-5EABBEC61AFB}"/>
              </a:ext>
            </a:extLst>
          </p:cNvPr>
          <p:cNvSpPr txBox="1"/>
          <p:nvPr/>
        </p:nvSpPr>
        <p:spPr>
          <a:xfrm>
            <a:off x="3763478" y="762000"/>
            <a:ext cx="4931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Klienti si ve většině případů dovedou představit, že by se díky svým přihlašovacím údajům do internetového bankovnictví mohli bezpečně dostat také k vyřízení jiných služeb, které vyžadují přísnou autentizaci a jsou nyní ve správě státu nebo firem v oboru utility.</a:t>
            </a:r>
          </a:p>
        </p:txBody>
      </p:sp>
    </p:spTree>
    <p:extLst>
      <p:ext uri="{BB962C8B-B14F-4D97-AF65-F5344CB8AC3E}">
        <p14:creationId xmlns:p14="http://schemas.microsoft.com/office/powerpoint/2010/main" val="195469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3BE45-CBC8-4A68-A0E5-6E390D20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E967E-9736-4245-957D-9A12EC59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552775"/>
            <a:ext cx="4404294" cy="222285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16C3F9-F7FD-4BF2-BBF4-5038B8FD18A1}"/>
              </a:ext>
            </a:extLst>
          </p:cNvPr>
          <p:cNvSpPr/>
          <p:nvPr/>
        </p:nvSpPr>
        <p:spPr>
          <a:xfrm>
            <a:off x="1" y="0"/>
            <a:ext cx="175496" cy="6858000"/>
          </a:xfrm>
          <a:prstGeom prst="rect">
            <a:avLst/>
          </a:prstGeom>
          <a:solidFill>
            <a:srgbClr val="00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4B6F2A-F0B8-4BD5-A033-102E6E0EC32F}"/>
              </a:ext>
            </a:extLst>
          </p:cNvPr>
          <p:cNvSpPr txBox="1"/>
          <p:nvPr/>
        </p:nvSpPr>
        <p:spPr>
          <a:xfrm>
            <a:off x="175497" y="2312355"/>
            <a:ext cx="1201650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rgbClr val="007E79"/>
                </a:solidFill>
                <a:latin typeface="Sansation Light" panose="02000000000000000000" pitchFamily="2" charset="0"/>
              </a:rPr>
              <a:t>Děkujeme za pozornost!</a:t>
            </a:r>
            <a:endParaRPr lang="cs-CZ" sz="7200" b="1" dirty="0">
              <a:solidFill>
                <a:srgbClr val="007E79"/>
              </a:solidFill>
              <a:latin typeface="Sansation" panose="02000503000000020004" pitchFamily="2" charset="-18"/>
            </a:endParaRPr>
          </a:p>
        </p:txBody>
      </p:sp>
      <p:pic>
        <p:nvPicPr>
          <p:cNvPr id="8194" name="Picture 2" descr="VÃ½sledek obrÃ¡zku pro sc&amp;c">
            <a:extLst>
              <a:ext uri="{FF2B5EF4-FFF2-40B4-BE49-F238E27FC236}">
                <a16:creationId xmlns:a16="http://schemas.microsoft.com/office/drawing/2014/main" id="{1F69AD0D-A013-46D6-8AFE-E4D2564D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06097"/>
            <a:ext cx="2609850" cy="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4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647700" y="2508844"/>
            <a:ext cx="11544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Helena Zavázalová </a:t>
            </a:r>
            <a:r>
              <a:rPr lang="cs-CZ" sz="2400" dirty="0">
                <a:solidFill>
                  <a:schemeClr val="bg1"/>
                </a:solidFill>
                <a:latin typeface="Sansation" panose="02000000000000000000" pitchFamily="2" charset="0"/>
              </a:rPr>
              <a:t>/ poradkyně ČBA pro fintech a digitalizaci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  <a:latin typeface="Sansation" panose="02000000000000000000" pitchFamily="2" charset="0"/>
              </a:rPr>
              <a:t>Jana Hamanová </a:t>
            </a:r>
            <a:r>
              <a:rPr lang="cs-CZ" sz="2400" dirty="0">
                <a:solidFill>
                  <a:schemeClr val="bg1"/>
                </a:solidFill>
                <a:latin typeface="Sansation" panose="02000000000000000000" pitchFamily="2" charset="0"/>
              </a:rPr>
              <a:t>/ ředitelka výzkumu agentury SC&amp;C</a:t>
            </a:r>
          </a:p>
        </p:txBody>
      </p:sp>
    </p:spTree>
    <p:extLst>
      <p:ext uri="{BB962C8B-B14F-4D97-AF65-F5344CB8AC3E}">
        <p14:creationId xmlns:p14="http://schemas.microsoft.com/office/powerpoint/2010/main" val="219821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542223" y="1416389"/>
            <a:ext cx="111075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chemeClr val="bg1"/>
              </a:solidFill>
              <a:latin typeface="Sansation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Sansation"/>
              </a:rPr>
              <a:t>Terminologie využita při průzkumu jakožto i v této prezentaci</a:t>
            </a:r>
          </a:p>
          <a:p>
            <a:endParaRPr lang="cs-CZ" sz="24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Elektronické bankovnictví / e-banking 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=&gt; bankovnictví, na které přistupujete jakoukoli online cestou (webové stránky banky i mobilní aplikace)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Bankovní mobilní aplikace / mobilní bankovnictví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 =&gt; aplikace stažena do mobilního telefonu či tabletu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Sansatio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Sansation"/>
              </a:rPr>
              <a:t>Internetové bankovnictví =&gt;</a:t>
            </a:r>
            <a:r>
              <a:rPr lang="cs-CZ" sz="2000" dirty="0">
                <a:solidFill>
                  <a:schemeClr val="bg1"/>
                </a:solidFill>
                <a:latin typeface="Sansation"/>
              </a:rPr>
              <a:t> vstup přes webovou stránku banky zejména z PC, ale lze samozřejmě i z mobilního telefonu či tabletu</a:t>
            </a:r>
          </a:p>
        </p:txBody>
      </p:sp>
    </p:spTree>
    <p:extLst>
      <p:ext uri="{BB962C8B-B14F-4D97-AF65-F5344CB8AC3E}">
        <p14:creationId xmlns:p14="http://schemas.microsoft.com/office/powerpoint/2010/main" val="145066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393D14F-0567-40A0-A7F9-BCA32D2E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5281" cy="4601183"/>
          </a:xfrm>
        </p:spPr>
        <p:txBody>
          <a:bodyPr/>
          <a:lstStyle/>
          <a:p>
            <a:r>
              <a:rPr lang="cs-CZ" dirty="0"/>
              <a:t>Které finanční služby může dělat někdo jiný než banka?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21548E-DDD4-419D-AE28-B3AC949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3FD236-75AB-41D8-BEF7-E0F27C55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3591291-8B24-4FCE-8329-F7101E50F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372495"/>
              </p:ext>
            </p:extLst>
          </p:nvPr>
        </p:nvGraphicFramePr>
        <p:xfrm>
          <a:off x="3590223" y="776306"/>
          <a:ext cx="6312392" cy="52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96A9462F-E601-4D9B-8142-D2B207B4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0223" y="6356349"/>
            <a:ext cx="5911517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Které finanční služby konkrétně byste svěřil někomu jinému než bance?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99381D12-F628-4639-8842-8431AFE1F4E1}"/>
              </a:ext>
            </a:extLst>
          </p:cNvPr>
          <p:cNvSpPr txBox="1">
            <a:spLocks/>
          </p:cNvSpPr>
          <p:nvPr/>
        </p:nvSpPr>
        <p:spPr>
          <a:xfrm>
            <a:off x="8145559" y="2752825"/>
            <a:ext cx="3514112" cy="3603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Větší polovina klientů bank se neztotožňuje s převodem některých finančních služeb k jiným než bankovním institucím. </a:t>
            </a:r>
          </a:p>
          <a:p>
            <a:r>
              <a:rPr lang="cs-CZ" sz="1400" dirty="0"/>
              <a:t>Poradenství mimo banku vnímá jako možné téměř 40 % klientů mladších 65 let, senioři v necelých 20 %.</a:t>
            </a:r>
          </a:p>
          <a:p>
            <a:r>
              <a:rPr lang="cs-CZ" sz="1400" dirty="0"/>
              <a:t>Půjčování peněz mimo banku je představitelné pro 18 % mladých a pouze pro 2 % seniorů.</a:t>
            </a:r>
          </a:p>
          <a:p>
            <a:r>
              <a:rPr lang="cs-CZ" sz="1400" dirty="0"/>
              <a:t>Nejmladší generace dosahuje v případě spoření / investic až 21 %, oproti tomu senioři pouze 5 %.</a:t>
            </a:r>
          </a:p>
        </p:txBody>
      </p:sp>
    </p:spTree>
    <p:extLst>
      <p:ext uri="{BB962C8B-B14F-4D97-AF65-F5344CB8AC3E}">
        <p14:creationId xmlns:p14="http://schemas.microsoft.com/office/powerpoint/2010/main" val="25501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F0290-BE8C-4B4A-B448-CA02923A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Důvody, proč klient odmítá jiný subjekt než banku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30439-7B55-4F82-8D4E-C99F24F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707" y="6350401"/>
            <a:ext cx="5911517" cy="365125"/>
          </a:xfrm>
        </p:spPr>
        <p:txBody>
          <a:bodyPr/>
          <a:lstStyle/>
          <a:p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Proč byste je nesvěřili někomu jinému?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496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6BDB61-6B15-42DA-AD04-5C52D1EC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3C94B95-DF96-478D-94A1-B81CD06F5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2235"/>
              </p:ext>
            </p:extLst>
          </p:nvPr>
        </p:nvGraphicFramePr>
        <p:xfrm>
          <a:off x="3869268" y="1643929"/>
          <a:ext cx="7315200" cy="46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E3D46DB1-E2D9-46DC-8451-1F6DD4EEFC8F}"/>
              </a:ext>
            </a:extLst>
          </p:cNvPr>
          <p:cNvSpPr txBox="1">
            <a:spLocks/>
          </p:cNvSpPr>
          <p:nvPr/>
        </p:nvSpPr>
        <p:spPr>
          <a:xfrm>
            <a:off x="3754967" y="632090"/>
            <a:ext cx="7979833" cy="136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r>
              <a:rPr lang="cs-CZ" sz="1600" b="1" dirty="0">
                <a:latin typeface="+mn-lt"/>
              </a:rPr>
              <a:t>Zásadním důvodem k odmítnutí jiných než bankovních subjektů jsou obavy – ať už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o zabezpečení nebo přímo o peníze. </a:t>
            </a:r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r>
              <a:rPr lang="cs-CZ" sz="1600" dirty="0">
                <a:latin typeface="+mn-lt"/>
              </a:rPr>
              <a:t>Obavy jsou silnější u nejmladších klientů, nejvzdělanější klienti výrazně častěji unikají 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k odpovědi, že nemají potřebu nebo prostě nechtějí svěřovat své finance jinam.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34E390-B34E-4E6D-B8A7-90F80AEEE0CC}"/>
              </a:ext>
            </a:extLst>
          </p:cNvPr>
          <p:cNvSpPr txBox="1"/>
          <p:nvPr/>
        </p:nvSpPr>
        <p:spPr>
          <a:xfrm>
            <a:off x="6350000" y="3081867"/>
            <a:ext cx="524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muži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BB32AE-6A68-4DF8-9588-06946F5FFB7A}"/>
              </a:ext>
            </a:extLst>
          </p:cNvPr>
          <p:cNvSpPr txBox="1"/>
          <p:nvPr/>
        </p:nvSpPr>
        <p:spPr>
          <a:xfrm>
            <a:off x="8119534" y="4436534"/>
            <a:ext cx="69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</a:rPr>
              <a:t>senioři</a:t>
            </a: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id="{498AC702-8D69-4B93-998A-347E87431EEF}"/>
              </a:ext>
            </a:extLst>
          </p:cNvPr>
          <p:cNvSpPr/>
          <p:nvPr/>
        </p:nvSpPr>
        <p:spPr>
          <a:xfrm>
            <a:off x="10329333" y="3358866"/>
            <a:ext cx="1405467" cy="1018401"/>
          </a:xfrm>
          <a:prstGeom prst="wedgeEllipseCallout">
            <a:avLst>
              <a:gd name="adj1" fmla="val -40166"/>
              <a:gd name="adj2" fmla="val 9242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i="1" dirty="0">
                <a:solidFill>
                  <a:schemeClr val="tx1"/>
                </a:solidFill>
              </a:rPr>
              <a:t>Nechci, nemám potřebu, dělám si rád věci sám</a:t>
            </a:r>
          </a:p>
        </p:txBody>
      </p:sp>
    </p:spTree>
    <p:extLst>
      <p:ext uri="{BB962C8B-B14F-4D97-AF65-F5344CB8AC3E}">
        <p14:creationId xmlns:p14="http://schemas.microsoft.com/office/powerpoint/2010/main" val="136926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E19AEC-BB39-4BD2-8B80-81233EB12169}"/>
              </a:ext>
            </a:extLst>
          </p:cNvPr>
          <p:cNvSpPr txBox="1"/>
          <p:nvPr/>
        </p:nvSpPr>
        <p:spPr>
          <a:xfrm>
            <a:off x="0" y="28097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cs-CZ" sz="5400" b="1" dirty="0">
                <a:solidFill>
                  <a:schemeClr val="bg1"/>
                </a:solidFill>
                <a:latin typeface="Sansation" panose="02000000000000000000" pitchFamily="2" charset="0"/>
              </a:rPr>
              <a:t>Elektronické bankovnictví</a:t>
            </a:r>
            <a:endParaRPr lang="cs-CZ" sz="5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5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76BC-00BA-499C-9D33-A7C183B9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8093" cy="4601183"/>
          </a:xfrm>
        </p:spPr>
        <p:txBody>
          <a:bodyPr/>
          <a:lstStyle/>
          <a:p>
            <a:r>
              <a:rPr lang="cs-CZ" dirty="0"/>
              <a:t>Nahradí </a:t>
            </a:r>
            <a:br>
              <a:rPr lang="cs-CZ" dirty="0"/>
            </a:br>
            <a:r>
              <a:rPr lang="cs-CZ" dirty="0"/>
              <a:t>el. bankovnictví běžné poradce?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3A4CE2-0876-429A-86A6-C6775DF5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295" y="899962"/>
            <a:ext cx="7315200" cy="11894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600" b="1" dirty="0">
                <a:latin typeface="+mn-lt"/>
              </a:rPr>
              <a:t>Pro dvě třetiny klientů je náhrada pravděpodobná, naopak necelá desetina klientů to naprosto vylučuje.</a:t>
            </a:r>
          </a:p>
          <a:p>
            <a:pPr lvl="1"/>
            <a:r>
              <a:rPr lang="cs-CZ" sz="1400" dirty="0">
                <a:latin typeface="+mn-lt"/>
              </a:rPr>
              <a:t>Bariéra pro „komunikaci“ se strojem je především fakt, že bankéř dokáže ihned poradit 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a vysvětlit nejasnosti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2EBBB-D5C4-4FF1-8921-3A81458F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1322" y="6356350"/>
            <a:ext cx="7493146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Může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podle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Vás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kompletně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nahradit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běžné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poradce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pobočkách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bank? / N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=964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77CAE2-7DA0-4C77-8549-512F6672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DA50FC8-15A2-47CE-A0CE-FAC60C0F0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211065"/>
              </p:ext>
            </p:extLst>
          </p:nvPr>
        </p:nvGraphicFramePr>
        <p:xfrm>
          <a:off x="3780295" y="2152139"/>
          <a:ext cx="7115503" cy="380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557045B5-144C-4DE6-BA2F-70903167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D4139544-DDBA-47F7-9490-FBAD99BB0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215524"/>
              </p:ext>
            </p:extLst>
          </p:nvPr>
        </p:nvGraphicFramePr>
        <p:xfrm>
          <a:off x="4179787" y="905234"/>
          <a:ext cx="7985275" cy="50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4F317557-C878-4B3C-87B0-35B444AD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856041" cy="4601183"/>
          </a:xfrm>
        </p:spPr>
        <p:txBody>
          <a:bodyPr>
            <a:normAutofit/>
          </a:bodyPr>
          <a:lstStyle/>
          <a:p>
            <a:r>
              <a:rPr lang="cs-CZ" sz="3300" dirty="0"/>
              <a:t>Frekvence používání </a:t>
            </a:r>
            <a:br>
              <a:rPr lang="cs-CZ" sz="3300" dirty="0"/>
            </a:br>
            <a:r>
              <a:rPr lang="cs-CZ" sz="3300" dirty="0"/>
              <a:t>el. bankovnictví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1182AA-39DD-4D03-9336-4D0FA85C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029" y="6356350"/>
            <a:ext cx="7661564" cy="365125"/>
          </a:xfrm>
        </p:spPr>
        <p:txBody>
          <a:bodyPr/>
          <a:lstStyle/>
          <a:p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Jak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často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využíváte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elektronické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bankovnictví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N = </a:t>
            </a:r>
            <a:r>
              <a:rPr lang="cs-CZ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964</a:t>
            </a:r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E02FEE-4867-4459-B7FC-CCBDD0A6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362E4A8-03BF-41E2-B435-35124514AEBE}"/>
              </a:ext>
            </a:extLst>
          </p:cNvPr>
          <p:cNvSpPr/>
          <p:nvPr/>
        </p:nvSpPr>
        <p:spPr>
          <a:xfrm>
            <a:off x="3713831" y="781804"/>
            <a:ext cx="4592771" cy="2057649"/>
          </a:xfrm>
          <a:prstGeom prst="ellipse">
            <a:avLst/>
          </a:prstGeom>
          <a:solidFill>
            <a:schemeClr val="bg1">
              <a:lumMod val="50000"/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87FECD2-98BB-4B52-9F30-A683DF3F9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4" y="1"/>
            <a:ext cx="1538149" cy="77630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9BF8BF-71FF-4B04-B4AD-B674B44A41CC}"/>
              </a:ext>
            </a:extLst>
          </p:cNvPr>
          <p:cNvSpPr txBox="1">
            <a:spLocks/>
          </p:cNvSpPr>
          <p:nvPr/>
        </p:nvSpPr>
        <p:spPr>
          <a:xfrm>
            <a:off x="8576110" y="1365841"/>
            <a:ext cx="2947414" cy="1313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400" dirty="0"/>
              <a:t>Pokud mám mobilní aplikaci, tak ji používám častěji než klasické internetové bankovnictví.</a:t>
            </a:r>
          </a:p>
        </p:txBody>
      </p:sp>
    </p:spTree>
    <p:extLst>
      <p:ext uri="{BB962C8B-B14F-4D97-AF65-F5344CB8AC3E}">
        <p14:creationId xmlns:p14="http://schemas.microsoft.com/office/powerpoint/2010/main" val="1283596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MmJIDPkuCCfjSHzye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q6IMFNVUaGf8Rqtl.c3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c4YfcjC0ytnkiuMysg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inIFX.2EalLfGLpvPB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MmJIDPkuCCfjSHzyeC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d9V7VuXEedPm1.J6gP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rEh.rwWkmtuUBTPgou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inIFX.2EalLfGLpvPB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7zyNbsKEeRdVAJPvHxd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MmJIDPkuCCfjSHzye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d9V7VuXEedPm1.J6gP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inIFX.2EalLfGLpvPB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MmJIDPkuCCfjSHzye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I3Md1r.kySUDyPzC53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d9V7VuXEedPm1.J6gP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inIFX.2EalLfGLpvPBXg"/>
</p:tagLst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2018_nex" id="{43CAA889-BA65-4DA6-8F05-727512501E4B}" vid="{C8E0DB58-84EC-4026-ADD3-6260534EB18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8237</TotalTime>
  <Words>1591</Words>
  <Application>Microsoft Office PowerPoint</Application>
  <PresentationFormat>Širokoúhlá obrazovka</PresentationFormat>
  <Paragraphs>341</Paragraphs>
  <Slides>28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Corbel</vt:lpstr>
      <vt:lpstr>Montserrat ExtraBold</vt:lpstr>
      <vt:lpstr>Sansation</vt:lpstr>
      <vt:lpstr>Sansation Light</vt:lpstr>
      <vt:lpstr>Wingdings 2</vt:lpstr>
      <vt:lpstr>Rámeček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Které finanční služby může dělat někdo jiný než banka?</vt:lpstr>
      <vt:lpstr>Důvody, proč klient odmítá jiný subjekt než banku</vt:lpstr>
      <vt:lpstr>Prezentace aplikace PowerPoint</vt:lpstr>
      <vt:lpstr>Nahradí  el. bankovnictví běžné poradce?</vt:lpstr>
      <vt:lpstr>Frekvence používání  el. bankovnictví</vt:lpstr>
      <vt:lpstr>Přístup k  el. bankovnictví</vt:lpstr>
      <vt:lpstr>Přihlašování do mobilní aplikace</vt:lpstr>
      <vt:lpstr>Využívání  el. bankovnictví</vt:lpstr>
      <vt:lpstr>Přehled, pohodlí a flexibilita, to jsou výhody  el. bankovnictví  </vt:lpstr>
      <vt:lpstr>Při využívání el. bankovnictví je zásadní jednoduché ovládání a zabezpečení</vt:lpstr>
      <vt:lpstr>Co chceme na el. bankovnictví zlepšit?</vt:lpstr>
      <vt:lpstr>Změna banky kvůli  el. bankovnictví?</vt:lpstr>
      <vt:lpstr>Proč klient nepoužívá  el. bankovnictví?</vt:lpstr>
      <vt:lpstr>Jaká musí být motivace, aby klient začal používat mobilní aplikaci</vt:lpstr>
      <vt:lpstr>Prezentace aplikace PowerPoint</vt:lpstr>
      <vt:lpstr>Povědomí  a využívání multibankingu</vt:lpstr>
      <vt:lpstr>Multibanking přes startup nebo banku? </vt:lpstr>
      <vt:lpstr>Proč nevyužít nebankovní firmy a startupy? </vt:lpstr>
      <vt:lpstr>Je multibanking přínosná novinka? </vt:lpstr>
      <vt:lpstr>Prezentace aplikace PowerPoint</vt:lpstr>
      <vt:lpstr>Čerpat služby státu a ovládat všechny účty z jednoho místa. To by klienti ve svém el. bankovnictví uvítali</vt:lpstr>
      <vt:lpstr>Služby od státu elektronicky?</vt:lpstr>
      <vt:lpstr>Přihlašovací údaje do internetového bankovnictví jako možný vstup pro čerpání služeb státu?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Zadlužování českých domácností</dc:title>
  <dc:creator>jhamanova</dc:creator>
  <cp:lastModifiedBy>Andrea Trudičová</cp:lastModifiedBy>
  <cp:revision>483</cp:revision>
  <cp:lastPrinted>2019-06-20T06:15:56Z</cp:lastPrinted>
  <dcterms:created xsi:type="dcterms:W3CDTF">2019-02-19T12:35:12Z</dcterms:created>
  <dcterms:modified xsi:type="dcterms:W3CDTF">2019-06-20T07:08:57Z</dcterms:modified>
</cp:coreProperties>
</file>